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3" r:id="rId11"/>
    <p:sldId id="262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34CE73-8EB7-413A-838E-F29C493D434F}" v="1" dt="2024-03-08T15:58:37.696"/>
    <p1510:client id="{26EC84D8-9157-45B9-844A-E6A194ACE91F}" v="5" dt="2024-03-08T14:06:01.5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26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199" y="1093788"/>
            <a:ext cx="10506455" cy="2967208"/>
          </a:xfrm>
        </p:spPr>
        <p:txBody>
          <a:bodyPr>
            <a:normAutofit/>
          </a:bodyPr>
          <a:lstStyle/>
          <a:p>
            <a:pPr algn="l"/>
            <a:r>
              <a:rPr lang="en-US" sz="8000" dirty="0">
                <a:ea typeface="Calibri Light"/>
                <a:cs typeface="Calibri Light"/>
              </a:rPr>
              <a:t>Week 09</a:t>
            </a:r>
            <a:br>
              <a:rPr lang="en-US" sz="8000" dirty="0">
                <a:ea typeface="Calibri Light"/>
                <a:cs typeface="Calibri Light"/>
              </a:rPr>
            </a:br>
            <a:r>
              <a:rPr lang="en-US" sz="8000" dirty="0">
                <a:ea typeface="Calibri Light"/>
                <a:cs typeface="Calibri Light"/>
              </a:rPr>
              <a:t>Multimedia in HTML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00924" y="4619624"/>
            <a:ext cx="3946779" cy="10382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1500" dirty="0">
                <a:ea typeface="Calibri"/>
                <a:cs typeface="Calibri"/>
              </a:rPr>
              <a:t>JINAL JADAV</a:t>
            </a:r>
          </a:p>
          <a:p>
            <a:pPr algn="r"/>
            <a:r>
              <a:rPr lang="en-US" sz="1500" dirty="0">
                <a:ea typeface="Calibri"/>
                <a:cs typeface="Calibri"/>
              </a:rPr>
              <a:t>Ace Acumen Academy</a:t>
            </a:r>
          </a:p>
          <a:p>
            <a:pPr algn="r"/>
            <a:r>
              <a:rPr lang="en-US" sz="1500" dirty="0">
                <a:ea typeface="Calibri"/>
                <a:cs typeface="Calibri"/>
              </a:rPr>
              <a:t>08th March 2024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AFEC7D-427F-3576-E5BA-559F8C07E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>
                <a:ea typeface="Calibri Light"/>
                <a:cs typeface="Calibri Light"/>
              </a:rPr>
              <a:t>Introduction to multimedia</a:t>
            </a:r>
            <a:endParaRPr lang="en-US" sz="4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51055-01BB-A4F4-D047-AA75D14D1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>
                <a:ea typeface="+mn-lt"/>
                <a:cs typeface="+mn-lt"/>
              </a:rPr>
              <a:t>Definition of multimedia</a:t>
            </a:r>
            <a:endParaRPr lang="en-US" sz="2200">
              <a:ea typeface="Calibri" panose="020F0502020204030204"/>
              <a:cs typeface="Calibri" panose="020F0502020204030204"/>
            </a:endParaRPr>
          </a:p>
          <a:p>
            <a:r>
              <a:rPr lang="en-US" sz="2200">
                <a:ea typeface="+mn-lt"/>
                <a:cs typeface="+mn-lt"/>
              </a:rPr>
              <a:t>Importance of multimedia in web development</a:t>
            </a:r>
            <a:endParaRPr lang="en-US" sz="2200">
              <a:ea typeface="Calibri"/>
              <a:cs typeface="Calibri"/>
            </a:endParaRPr>
          </a:p>
          <a:p>
            <a:r>
              <a:rPr lang="en-US" sz="2200">
                <a:ea typeface="+mn-lt"/>
                <a:cs typeface="+mn-lt"/>
              </a:rPr>
              <a:t>Overview of multimedia elements in HTML</a:t>
            </a:r>
            <a:endParaRPr lang="en-US" sz="2200">
              <a:ea typeface="Calibri"/>
              <a:cs typeface="Calibri"/>
            </a:endParaRPr>
          </a:p>
          <a:p>
            <a:endParaRPr lang="en-US" sz="220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39626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4F5F66-FB93-3C0C-9C96-E9566582F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>
                <a:ea typeface="Calibri Light"/>
                <a:cs typeface="Calibri Light"/>
              </a:rPr>
              <a:t>Images</a:t>
            </a:r>
            <a:endParaRPr lang="en-US" sz="4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D9A0A-B92A-C619-1C1C-88D7380D3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>
                <a:ea typeface="+mn-lt"/>
                <a:cs typeface="+mn-lt"/>
              </a:rPr>
              <a:t>Images are a vital part of web design, adding visual appeal and conveying information. In HTML, images are inserted using the </a:t>
            </a:r>
            <a:r>
              <a:rPr lang="en-US" sz="2200" b="1">
                <a:latin typeface="Calibri"/>
                <a:ea typeface="Calibri"/>
                <a:cs typeface="Calibri"/>
              </a:rPr>
              <a:t>&lt;img&gt;</a:t>
            </a:r>
            <a:r>
              <a:rPr lang="en-US" sz="2200">
                <a:ea typeface="+mn-lt"/>
                <a:cs typeface="+mn-lt"/>
              </a:rPr>
              <a:t> tag.</a:t>
            </a:r>
          </a:p>
          <a:p>
            <a:r>
              <a:rPr lang="en-US" sz="2200">
                <a:ea typeface="+mn-lt"/>
                <a:cs typeface="+mn-lt"/>
              </a:rPr>
              <a:t>The </a:t>
            </a:r>
            <a:r>
              <a:rPr lang="en-US" sz="2200" b="1">
                <a:latin typeface="Calibri"/>
                <a:ea typeface="Calibri"/>
                <a:cs typeface="Calibri"/>
              </a:rPr>
              <a:t>src</a:t>
            </a:r>
            <a:r>
              <a:rPr lang="en-US" sz="2200">
                <a:ea typeface="+mn-lt"/>
                <a:cs typeface="+mn-lt"/>
              </a:rPr>
              <a:t> attribute specifies the URL or file path of the image to be displayed.</a:t>
            </a:r>
            <a:endParaRPr lang="en-US" sz="2200">
              <a:ea typeface="Calibri"/>
              <a:cs typeface="Calibri"/>
            </a:endParaRPr>
          </a:p>
          <a:p>
            <a:r>
              <a:rPr lang="en-US" sz="2200">
                <a:ea typeface="+mn-lt"/>
                <a:cs typeface="+mn-lt"/>
              </a:rPr>
              <a:t>The </a:t>
            </a:r>
            <a:r>
              <a:rPr lang="en-US" sz="2200" b="1">
                <a:latin typeface="Calibri"/>
                <a:ea typeface="Calibri"/>
                <a:cs typeface="Calibri"/>
              </a:rPr>
              <a:t>alt</a:t>
            </a:r>
            <a:r>
              <a:rPr lang="en-US" sz="2200">
                <a:ea typeface="+mn-lt"/>
                <a:cs typeface="+mn-lt"/>
              </a:rPr>
              <a:t> attribute provides alternative text for the image, which is displayed if the image fails to load or for accessibility purposes.</a:t>
            </a:r>
            <a:endParaRPr lang="en-US" sz="2200">
              <a:ea typeface="Calibri"/>
              <a:cs typeface="Calibri"/>
            </a:endParaRPr>
          </a:p>
          <a:p>
            <a:r>
              <a:rPr lang="en-US" sz="2200">
                <a:ea typeface="+mn-lt"/>
                <a:cs typeface="+mn-lt"/>
              </a:rPr>
              <a:t>The </a:t>
            </a:r>
            <a:r>
              <a:rPr lang="en-US" sz="2200" b="1">
                <a:latin typeface="Calibri"/>
                <a:ea typeface="Calibri"/>
                <a:cs typeface="Calibri"/>
              </a:rPr>
              <a:t>width</a:t>
            </a:r>
            <a:r>
              <a:rPr lang="en-US" sz="2200">
                <a:ea typeface="+mn-lt"/>
                <a:cs typeface="+mn-lt"/>
              </a:rPr>
              <a:t> attribute sets the width of the image in pixels or as a percentage of the containing element's width.</a:t>
            </a:r>
            <a:endParaRPr lang="en-US" sz="2200">
              <a:ea typeface="Calibri"/>
              <a:cs typeface="Calibri"/>
            </a:endParaRPr>
          </a:p>
          <a:p>
            <a:r>
              <a:rPr lang="en-US" sz="2200">
                <a:ea typeface="+mn-lt"/>
                <a:cs typeface="+mn-lt"/>
              </a:rPr>
              <a:t>The </a:t>
            </a:r>
            <a:r>
              <a:rPr lang="en-US" sz="2200" b="1">
                <a:latin typeface="Calibri"/>
                <a:ea typeface="Calibri"/>
                <a:cs typeface="Calibri"/>
              </a:rPr>
              <a:t>height</a:t>
            </a:r>
            <a:r>
              <a:rPr lang="en-US" sz="2200">
                <a:ea typeface="+mn-lt"/>
                <a:cs typeface="+mn-lt"/>
              </a:rPr>
              <a:t> attribute sets the height of the image in pixels or as a percentage of the containing element's height.</a:t>
            </a:r>
            <a:endParaRPr lang="en-US" sz="2200" dirty="0">
              <a:ea typeface="Calibri"/>
              <a:cs typeface="Calibri"/>
            </a:endParaRPr>
          </a:p>
          <a:p>
            <a:endParaRPr lang="en-US" sz="220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8701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E118D3-63AC-39EB-E020-6A916B261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>
                <a:ea typeface="Calibri Light"/>
                <a:cs typeface="Calibri Light"/>
              </a:rPr>
              <a:t>Audio</a:t>
            </a:r>
            <a:endParaRPr lang="en-US" sz="4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5D375-5B0F-E12A-F6DB-89D42CC42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>
                <a:ea typeface="+mn-lt"/>
                <a:cs typeface="+mn-lt"/>
              </a:rPr>
              <a:t>In HTML, audio files can be embedded directly into web pages using the </a:t>
            </a:r>
            <a:r>
              <a:rPr lang="en-US" sz="2200" b="1">
                <a:latin typeface="Calibri"/>
                <a:ea typeface="Calibri"/>
                <a:cs typeface="Calibri"/>
              </a:rPr>
              <a:t>&lt;audio&gt;</a:t>
            </a:r>
            <a:r>
              <a:rPr lang="en-US" sz="2200">
                <a:ea typeface="+mn-lt"/>
                <a:cs typeface="+mn-lt"/>
              </a:rPr>
              <a:t> tag. This allows you to provide audio content to your users without requiring them to download separate files or use external plugins.</a:t>
            </a:r>
          </a:p>
          <a:p>
            <a:r>
              <a:rPr lang="en-US" sz="2200">
                <a:ea typeface="+mn-lt"/>
                <a:cs typeface="+mn-lt"/>
              </a:rPr>
              <a:t>The </a:t>
            </a:r>
            <a:r>
              <a:rPr lang="en-US" sz="2200" b="1">
                <a:latin typeface="Calibri"/>
                <a:ea typeface="Calibri"/>
                <a:cs typeface="Calibri"/>
              </a:rPr>
              <a:t>&lt;audio&gt;</a:t>
            </a:r>
            <a:r>
              <a:rPr lang="en-US" sz="2200">
                <a:ea typeface="+mn-lt"/>
                <a:cs typeface="+mn-lt"/>
              </a:rPr>
              <a:t> tag is a container for one or more </a:t>
            </a:r>
            <a:r>
              <a:rPr lang="en-US" sz="2200" b="1">
                <a:latin typeface="Calibri"/>
                <a:ea typeface="Calibri"/>
                <a:cs typeface="Calibri"/>
              </a:rPr>
              <a:t>&lt;source&gt;</a:t>
            </a:r>
            <a:r>
              <a:rPr lang="en-US" sz="2200">
                <a:ea typeface="+mn-lt"/>
                <a:cs typeface="+mn-lt"/>
              </a:rPr>
              <a:t> tags, each specifying a different audio source.</a:t>
            </a:r>
            <a:endParaRPr lang="en-US" sz="2200">
              <a:ea typeface="Calibri"/>
              <a:cs typeface="Calibri"/>
            </a:endParaRPr>
          </a:p>
          <a:p>
            <a:r>
              <a:rPr lang="en-US" sz="2200">
                <a:ea typeface="+mn-lt"/>
                <a:cs typeface="+mn-lt"/>
              </a:rPr>
              <a:t>The </a:t>
            </a:r>
            <a:r>
              <a:rPr lang="en-US" sz="2200" b="1">
                <a:latin typeface="Calibri"/>
                <a:ea typeface="Calibri"/>
                <a:cs typeface="Calibri"/>
              </a:rPr>
              <a:t>controls</a:t>
            </a:r>
            <a:r>
              <a:rPr lang="en-US" sz="2200">
                <a:ea typeface="+mn-lt"/>
                <a:cs typeface="+mn-lt"/>
              </a:rPr>
              <a:t> attribute adds audio controls (play, pause, volume) to the audio player.</a:t>
            </a:r>
            <a:endParaRPr lang="en-US" sz="2200" dirty="0">
              <a:ea typeface="Calibri"/>
              <a:cs typeface="Calibri"/>
            </a:endParaRPr>
          </a:p>
          <a:p>
            <a:r>
              <a:rPr lang="en-US" sz="2200">
                <a:ea typeface="+mn-lt"/>
                <a:cs typeface="+mn-lt"/>
              </a:rPr>
              <a:t>Inside each </a:t>
            </a:r>
            <a:r>
              <a:rPr lang="en-US" sz="2200" b="1">
                <a:latin typeface="Calibri"/>
                <a:ea typeface="Calibri"/>
                <a:cs typeface="Calibri"/>
              </a:rPr>
              <a:t>&lt;source&gt;</a:t>
            </a:r>
            <a:r>
              <a:rPr lang="en-US" sz="2200">
                <a:ea typeface="+mn-lt"/>
                <a:cs typeface="+mn-lt"/>
              </a:rPr>
              <a:t> tag, the </a:t>
            </a:r>
            <a:r>
              <a:rPr lang="en-US" sz="2200" b="1">
                <a:latin typeface="Calibri"/>
                <a:ea typeface="Calibri"/>
                <a:cs typeface="Calibri"/>
              </a:rPr>
              <a:t>src</a:t>
            </a:r>
            <a:r>
              <a:rPr lang="en-US" sz="2200">
                <a:ea typeface="+mn-lt"/>
                <a:cs typeface="+mn-lt"/>
              </a:rPr>
              <a:t> attribute specifies the URL or file path of the audio file, while the </a:t>
            </a:r>
            <a:r>
              <a:rPr lang="en-US" sz="2200" b="1">
                <a:latin typeface="Calibri"/>
                <a:ea typeface="Calibri"/>
                <a:cs typeface="Calibri"/>
              </a:rPr>
              <a:t>type</a:t>
            </a:r>
            <a:r>
              <a:rPr lang="en-US" sz="2200">
                <a:ea typeface="+mn-lt"/>
                <a:cs typeface="+mn-lt"/>
              </a:rPr>
              <a:t> attribute specifies the MIME type of the audio file.</a:t>
            </a:r>
            <a:endParaRPr lang="en-US" sz="2200" dirty="0">
              <a:ea typeface="Calibri"/>
              <a:cs typeface="Calibri"/>
            </a:endParaRPr>
          </a:p>
          <a:p>
            <a:endParaRPr lang="en-US" sz="220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58392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160F15-FF66-B24E-3ADA-EE89766C4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>
                <a:ea typeface="Calibri Light"/>
                <a:cs typeface="Calibri Light"/>
              </a:rPr>
              <a:t>Supported Audio Format</a:t>
            </a:r>
            <a:endParaRPr lang="en-US" sz="4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7E239-9596-C84B-D81D-4656669776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>
                <a:ea typeface="+mn-lt"/>
                <a:cs typeface="+mn-lt"/>
              </a:rPr>
              <a:t>Two of the most commonly supported audio formats in HTML are MP3 and OGG:</a:t>
            </a:r>
            <a:endParaRPr lang="en-US" sz="2200" dirty="0">
              <a:ea typeface="Calibri" panose="020F0502020204030204"/>
              <a:cs typeface="Calibri" panose="020F0502020204030204"/>
            </a:endParaRPr>
          </a:p>
          <a:p>
            <a:r>
              <a:rPr lang="en-US" sz="2200" b="1" dirty="0">
                <a:ea typeface="+mn-lt"/>
                <a:cs typeface="+mn-lt"/>
              </a:rPr>
              <a:t>MP3 (MPEG Audio Layer III)</a:t>
            </a:r>
            <a:r>
              <a:rPr lang="en-US" sz="2200">
                <a:ea typeface="+mn-lt"/>
                <a:cs typeface="+mn-lt"/>
              </a:rPr>
              <a:t>: Widely supported across different browsers and devices. It provides good audio quality and compression.</a:t>
            </a:r>
            <a:endParaRPr lang="en-US" sz="2200" dirty="0">
              <a:ea typeface="Calibri"/>
              <a:cs typeface="Calibri"/>
            </a:endParaRPr>
          </a:p>
          <a:p>
            <a:r>
              <a:rPr lang="en-US" sz="2200" b="1" dirty="0">
                <a:ea typeface="+mn-lt"/>
                <a:cs typeface="+mn-lt"/>
              </a:rPr>
              <a:t>OGG (Ogg </a:t>
            </a:r>
            <a:r>
              <a:rPr lang="en-US" sz="2200" b="1">
                <a:ea typeface="+mn-lt"/>
                <a:cs typeface="+mn-lt"/>
              </a:rPr>
              <a:t>Vorbis</a:t>
            </a:r>
            <a:r>
              <a:rPr lang="en-US" sz="2200" b="1" dirty="0">
                <a:ea typeface="+mn-lt"/>
                <a:cs typeface="+mn-lt"/>
              </a:rPr>
              <a:t>)</a:t>
            </a:r>
            <a:r>
              <a:rPr lang="en-US" sz="2200">
                <a:ea typeface="+mn-lt"/>
                <a:cs typeface="+mn-lt"/>
              </a:rPr>
              <a:t>: A free and open-source audio compression format. It's supported by most modern browsers and provides comparable quality to MP3.</a:t>
            </a:r>
            <a:endParaRPr lang="en-US" sz="2200" dirty="0">
              <a:ea typeface="Calibri"/>
              <a:cs typeface="Calibri"/>
            </a:endParaRPr>
          </a:p>
          <a:p>
            <a:endParaRPr lang="en-US" sz="22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4768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DC6D06-DF6E-2A38-0422-458145328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>
                <a:ea typeface="Calibri Light"/>
                <a:cs typeface="Calibri Light"/>
              </a:rPr>
              <a:t>Video</a:t>
            </a:r>
            <a:endParaRPr lang="en-US" sz="4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DFD6A-94D2-E8C4-4291-B51A46C681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>
                <a:ea typeface="+mn-lt"/>
                <a:cs typeface="+mn-lt"/>
              </a:rPr>
              <a:t>In HTML, video files can be embedded directly into web pages using the </a:t>
            </a:r>
            <a:r>
              <a:rPr lang="en-US" sz="2200" b="1">
                <a:latin typeface="Calibri"/>
                <a:ea typeface="Calibri"/>
                <a:cs typeface="Calibri"/>
              </a:rPr>
              <a:t>&lt;video&gt;</a:t>
            </a:r>
            <a:r>
              <a:rPr lang="en-US" sz="2200">
                <a:ea typeface="+mn-lt"/>
                <a:cs typeface="+mn-lt"/>
              </a:rPr>
              <a:t> tag. This allows you to provide video content to your users without requiring them to download separate files or use external plugins.</a:t>
            </a:r>
          </a:p>
          <a:p>
            <a:r>
              <a:rPr lang="en-US" sz="2200">
                <a:ea typeface="+mn-lt"/>
                <a:cs typeface="+mn-lt"/>
              </a:rPr>
              <a:t>The </a:t>
            </a:r>
            <a:r>
              <a:rPr lang="en-US" sz="2200" b="1">
                <a:latin typeface="Calibri"/>
                <a:ea typeface="Calibri"/>
                <a:cs typeface="Calibri"/>
              </a:rPr>
              <a:t>&lt;video&gt;</a:t>
            </a:r>
            <a:r>
              <a:rPr lang="en-US" sz="2200">
                <a:ea typeface="+mn-lt"/>
                <a:cs typeface="+mn-lt"/>
              </a:rPr>
              <a:t> tag is a container for one or more </a:t>
            </a:r>
            <a:r>
              <a:rPr lang="en-US" sz="2200" b="1">
                <a:latin typeface="Calibri"/>
                <a:ea typeface="Calibri"/>
                <a:cs typeface="Calibri"/>
              </a:rPr>
              <a:t>&lt;source&gt;</a:t>
            </a:r>
            <a:r>
              <a:rPr lang="en-US" sz="2200">
                <a:ea typeface="+mn-lt"/>
                <a:cs typeface="+mn-lt"/>
              </a:rPr>
              <a:t> tags, each specifying a different video source.</a:t>
            </a:r>
            <a:endParaRPr lang="en-US" sz="2200">
              <a:ea typeface="Calibri"/>
              <a:cs typeface="Calibri"/>
            </a:endParaRPr>
          </a:p>
          <a:p>
            <a:r>
              <a:rPr lang="en-US" sz="2200">
                <a:ea typeface="+mn-lt"/>
                <a:cs typeface="+mn-lt"/>
              </a:rPr>
              <a:t>The </a:t>
            </a:r>
            <a:r>
              <a:rPr lang="en-US" sz="2200" b="1">
                <a:latin typeface="Calibri"/>
                <a:ea typeface="Calibri"/>
                <a:cs typeface="Calibri"/>
              </a:rPr>
              <a:t>controls</a:t>
            </a:r>
            <a:r>
              <a:rPr lang="en-US" sz="2200">
                <a:ea typeface="+mn-lt"/>
                <a:cs typeface="+mn-lt"/>
              </a:rPr>
              <a:t> attribute adds video controls (play, pause, volume, seek) to the video player.</a:t>
            </a:r>
            <a:endParaRPr lang="en-US" sz="2200" dirty="0">
              <a:ea typeface="Calibri"/>
              <a:cs typeface="Calibri"/>
            </a:endParaRPr>
          </a:p>
          <a:p>
            <a:r>
              <a:rPr lang="en-US" sz="2200">
                <a:ea typeface="+mn-lt"/>
                <a:cs typeface="+mn-lt"/>
              </a:rPr>
              <a:t>The </a:t>
            </a:r>
            <a:r>
              <a:rPr lang="en-US" sz="2200" b="1">
                <a:latin typeface="Calibri"/>
                <a:ea typeface="Calibri"/>
                <a:cs typeface="Calibri"/>
              </a:rPr>
              <a:t>width</a:t>
            </a:r>
            <a:r>
              <a:rPr lang="en-US" sz="2200">
                <a:ea typeface="+mn-lt"/>
                <a:cs typeface="+mn-lt"/>
              </a:rPr>
              <a:t> and </a:t>
            </a:r>
            <a:r>
              <a:rPr lang="en-US" sz="2200" b="1">
                <a:latin typeface="Calibri"/>
                <a:ea typeface="Calibri"/>
                <a:cs typeface="Calibri"/>
              </a:rPr>
              <a:t>height</a:t>
            </a:r>
            <a:r>
              <a:rPr lang="en-US" sz="2200">
                <a:ea typeface="+mn-lt"/>
                <a:cs typeface="+mn-lt"/>
              </a:rPr>
              <a:t> attributes specify the dimensions of the video player in pixels.</a:t>
            </a:r>
            <a:endParaRPr lang="en-US" sz="2200" dirty="0">
              <a:ea typeface="Calibri"/>
              <a:cs typeface="Calibri"/>
            </a:endParaRPr>
          </a:p>
          <a:p>
            <a:endParaRPr lang="en-US" sz="220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16981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EAC8C8-9B1F-1B4C-6EFB-9EDA4342F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>
                <a:ea typeface="Calibri Light"/>
                <a:cs typeface="Calibri Light"/>
              </a:rPr>
              <a:t>Supported Video Formats</a:t>
            </a:r>
            <a:endParaRPr lang="en-US" sz="4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6327E-1ED4-C637-3065-0C1D7D2F8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>
                <a:ea typeface="+mn-lt"/>
                <a:cs typeface="+mn-lt"/>
              </a:rPr>
              <a:t>Two of the most commonly supported video formats in HTML are MP4 and WebM:</a:t>
            </a:r>
            <a:endParaRPr lang="en-US" sz="2200" dirty="0">
              <a:ea typeface="Calibri" panose="020F0502020204030204"/>
              <a:cs typeface="Calibri" panose="020F0502020204030204"/>
            </a:endParaRPr>
          </a:p>
          <a:p>
            <a:r>
              <a:rPr lang="en-US" sz="2200" b="1" dirty="0">
                <a:ea typeface="+mn-lt"/>
                <a:cs typeface="+mn-lt"/>
              </a:rPr>
              <a:t>MP4 (MPEG-4 Part 14)</a:t>
            </a:r>
            <a:r>
              <a:rPr lang="en-US" sz="2200">
                <a:ea typeface="+mn-lt"/>
                <a:cs typeface="+mn-lt"/>
              </a:rPr>
              <a:t>: Widely supported across different browsers and devices. It provides good video quality and compression.</a:t>
            </a:r>
            <a:endParaRPr lang="en-US" sz="2200">
              <a:ea typeface="Calibri"/>
              <a:cs typeface="Calibri"/>
            </a:endParaRPr>
          </a:p>
          <a:p>
            <a:r>
              <a:rPr lang="en-US" sz="2200" b="1">
                <a:ea typeface="+mn-lt"/>
                <a:cs typeface="+mn-lt"/>
              </a:rPr>
              <a:t>WebM</a:t>
            </a:r>
            <a:r>
              <a:rPr lang="en-US" sz="2200">
                <a:ea typeface="+mn-lt"/>
                <a:cs typeface="+mn-lt"/>
              </a:rPr>
              <a:t>: An open-source video format developed for the web. It's supported by most modern browsers and provides comparable quality to MP4.</a:t>
            </a:r>
            <a:endParaRPr lang="en-US" sz="2200" dirty="0">
              <a:ea typeface="Calibri"/>
              <a:cs typeface="Calibri"/>
            </a:endParaRPr>
          </a:p>
          <a:p>
            <a:endParaRPr lang="en-US" sz="22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91104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229F2-9F7F-E1AF-3FE2-4C41BB34E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>
                <a:ea typeface="Calibri Light"/>
                <a:cs typeface="Calibri Light"/>
              </a:rPr>
              <a:t>Embedded Content</a:t>
            </a:r>
            <a:endParaRPr lang="en-US" sz="4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CB479-384B-32CE-73DB-E2BB566570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ea typeface="+mn-lt"/>
                <a:cs typeface="+mn-lt"/>
              </a:rPr>
              <a:t>In HTML, you can embed external content, such as videos from YouTube or maps from Google Maps, using the </a:t>
            </a:r>
            <a:r>
              <a:rPr lang="en-US" sz="2000" b="1">
                <a:latin typeface="Calibri"/>
                <a:ea typeface="Calibri"/>
                <a:cs typeface="Calibri"/>
              </a:rPr>
              <a:t>&lt;iframe&gt;</a:t>
            </a:r>
            <a:r>
              <a:rPr lang="en-US" sz="2000">
                <a:ea typeface="+mn-lt"/>
                <a:cs typeface="+mn-lt"/>
              </a:rPr>
              <a:t> tag. This allows you to seamlessly integrate content from other websites into your own.</a:t>
            </a:r>
            <a:endParaRPr lang="en-US" sz="2000"/>
          </a:p>
          <a:p>
            <a:r>
              <a:rPr lang="en-US" sz="2000">
                <a:ea typeface="+mn-lt"/>
                <a:cs typeface="+mn-lt"/>
              </a:rPr>
              <a:t>The </a:t>
            </a:r>
            <a:r>
              <a:rPr lang="en-US" sz="2000" b="1">
                <a:latin typeface="Calibri"/>
                <a:ea typeface="Calibri"/>
                <a:cs typeface="Calibri"/>
              </a:rPr>
              <a:t>&lt;iframe&gt;</a:t>
            </a:r>
            <a:r>
              <a:rPr lang="en-US" sz="2000">
                <a:ea typeface="+mn-lt"/>
                <a:cs typeface="+mn-lt"/>
              </a:rPr>
              <a:t> tag creates a frame or inline window within your web page to display external content.</a:t>
            </a:r>
            <a:endParaRPr lang="en-US" sz="2000">
              <a:ea typeface="Calibri"/>
              <a:cs typeface="Calibri"/>
            </a:endParaRPr>
          </a:p>
          <a:p>
            <a:r>
              <a:rPr lang="en-US" sz="2000">
                <a:ea typeface="+mn-lt"/>
                <a:cs typeface="+mn-lt"/>
              </a:rPr>
              <a:t>The </a:t>
            </a:r>
            <a:r>
              <a:rPr lang="en-US" sz="2000" b="1">
                <a:latin typeface="Calibri"/>
                <a:ea typeface="Calibri"/>
                <a:cs typeface="Calibri"/>
              </a:rPr>
              <a:t>src</a:t>
            </a:r>
            <a:r>
              <a:rPr lang="en-US" sz="2000">
                <a:ea typeface="+mn-lt"/>
                <a:cs typeface="+mn-lt"/>
              </a:rPr>
              <a:t> attribute specifies the URL of the external content to be embedded.</a:t>
            </a:r>
            <a:endParaRPr lang="en-US" sz="2000">
              <a:ea typeface="Calibri"/>
              <a:cs typeface="Calibri"/>
            </a:endParaRPr>
          </a:p>
          <a:p>
            <a:r>
              <a:rPr lang="en-US" sz="2000">
                <a:ea typeface="+mn-lt"/>
                <a:cs typeface="+mn-lt"/>
              </a:rPr>
              <a:t>The </a:t>
            </a:r>
            <a:r>
              <a:rPr lang="en-US" sz="2000" b="1">
                <a:latin typeface="Calibri"/>
                <a:ea typeface="Calibri"/>
                <a:cs typeface="Calibri"/>
              </a:rPr>
              <a:t>width</a:t>
            </a:r>
            <a:r>
              <a:rPr lang="en-US" sz="2000">
                <a:ea typeface="+mn-lt"/>
                <a:cs typeface="+mn-lt"/>
              </a:rPr>
              <a:t> and </a:t>
            </a:r>
            <a:r>
              <a:rPr lang="en-US" sz="2000" b="1">
                <a:latin typeface="Calibri"/>
                <a:ea typeface="Calibri"/>
                <a:cs typeface="Calibri"/>
              </a:rPr>
              <a:t>height</a:t>
            </a:r>
            <a:r>
              <a:rPr lang="en-US" sz="2000">
                <a:ea typeface="+mn-lt"/>
                <a:cs typeface="+mn-lt"/>
              </a:rPr>
              <a:t> attributes define the dimensions of the iframe.</a:t>
            </a:r>
            <a:endParaRPr lang="en-US" sz="2000">
              <a:ea typeface="Calibri"/>
              <a:cs typeface="Calibri"/>
            </a:endParaRPr>
          </a:p>
          <a:p>
            <a:r>
              <a:rPr lang="en-US" sz="2000">
                <a:ea typeface="+mn-lt"/>
                <a:cs typeface="+mn-lt"/>
              </a:rPr>
              <a:t>The </a:t>
            </a:r>
            <a:r>
              <a:rPr lang="en-US" sz="2000" b="1">
                <a:latin typeface="Calibri"/>
                <a:ea typeface="Calibri"/>
                <a:cs typeface="Calibri"/>
              </a:rPr>
              <a:t>frameborder="0"</a:t>
            </a:r>
            <a:r>
              <a:rPr lang="en-US" sz="2000">
                <a:ea typeface="+mn-lt"/>
                <a:cs typeface="+mn-lt"/>
              </a:rPr>
              <a:t> attribute removes the border around the iframe.</a:t>
            </a:r>
            <a:endParaRPr lang="en-US" sz="2000">
              <a:ea typeface="Calibri"/>
              <a:cs typeface="Calibri"/>
            </a:endParaRPr>
          </a:p>
          <a:p>
            <a:r>
              <a:rPr lang="en-US" sz="2000">
                <a:ea typeface="+mn-lt"/>
                <a:cs typeface="+mn-lt"/>
              </a:rPr>
              <a:t>The </a:t>
            </a:r>
            <a:r>
              <a:rPr lang="en-US" sz="2000" b="1">
                <a:latin typeface="Calibri"/>
                <a:ea typeface="Calibri"/>
                <a:cs typeface="Calibri"/>
              </a:rPr>
              <a:t>allowfullscreen</a:t>
            </a:r>
            <a:r>
              <a:rPr lang="en-US" sz="2000">
                <a:ea typeface="+mn-lt"/>
                <a:cs typeface="+mn-lt"/>
              </a:rPr>
              <a:t> attribute allows the embedded content to be viewed in fullscreen mode (for videos).</a:t>
            </a:r>
            <a:endParaRPr lang="en-US" sz="2000">
              <a:ea typeface="Calibri"/>
              <a:cs typeface="Calibri"/>
            </a:endParaRPr>
          </a:p>
          <a:p>
            <a:endParaRPr lang="en-US" sz="200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44072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B8EABE-EE8E-8D24-1975-AD06735AE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93788"/>
            <a:ext cx="10506455" cy="29672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Any Questions!!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1006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4b282512-d9cb-41b0-a6ab-98b9fe34a439" xsi:nil="true"/>
    <lcf76f155ced4ddcb4097134ff3c332f xmlns="953cd9f6-21d9-4e8d-beca-118954bac555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55D26CD2E31F5408187BDB10934D780" ma:contentTypeVersion="12" ma:contentTypeDescription="Create a new document." ma:contentTypeScope="" ma:versionID="71615804d2f0d7c21725ee149b43364d">
  <xsd:schema xmlns:xsd="http://www.w3.org/2001/XMLSchema" xmlns:xs="http://www.w3.org/2001/XMLSchema" xmlns:p="http://schemas.microsoft.com/office/2006/metadata/properties" xmlns:ns2="4b282512-d9cb-41b0-a6ab-98b9fe34a439" xmlns:ns3="953cd9f6-21d9-4e8d-beca-118954bac555" targetNamespace="http://schemas.microsoft.com/office/2006/metadata/properties" ma:root="true" ma:fieldsID="e06aefbb92560d186305e3ecde7b1579" ns2:_="" ns3:_="">
    <xsd:import namespace="4b282512-d9cb-41b0-a6ab-98b9fe34a439"/>
    <xsd:import namespace="953cd9f6-21d9-4e8d-beca-118954bac555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lcf76f155ced4ddcb4097134ff3c332f" minOccurs="0"/>
                <xsd:element ref="ns2:TaxCatchAll" minOccurs="0"/>
                <xsd:element ref="ns3:MediaServiceSearchPropertie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b282512-d9cb-41b0-a6ab-98b9fe34a43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5" nillable="true" ma:displayName="Taxonomy Catch All Column" ma:hidden="true" ma:list="{1adabfa8-cdcb-4c62-b6d9-569976ca1710}" ma:internalName="TaxCatchAll" ma:showField="CatchAllData" ma:web="4b282512-d9cb-41b0-a6ab-98b9fe34a43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3cd9f6-21d9-4e8d-beca-118954bac55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4" nillable="true" ma:taxonomy="true" ma:internalName="lcf76f155ced4ddcb4097134ff3c332f" ma:taxonomyFieldName="MediaServiceImageTags" ma:displayName="Image Tags" ma:readOnly="false" ma:fieldId="{5cf76f15-5ced-4ddc-b409-7134ff3c332f}" ma:taxonomyMulti="true" ma:sspId="4f40189a-9eee-4c36-936d-aa3ebaed7ae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16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751B667-2ABA-4EB3-9A57-64B0C8FF4461}">
  <ds:schemaRefs>
    <ds:schemaRef ds:uri="http://schemas.microsoft.com/office/2006/metadata/properties"/>
    <ds:schemaRef ds:uri="http://schemas.microsoft.com/office/infopath/2007/PartnerControls"/>
    <ds:schemaRef ds:uri="4b282512-d9cb-41b0-a6ab-98b9fe34a439"/>
    <ds:schemaRef ds:uri="953cd9f6-21d9-4e8d-beca-118954bac555"/>
  </ds:schemaRefs>
</ds:datastoreItem>
</file>

<file path=customXml/itemProps2.xml><?xml version="1.0" encoding="utf-8"?>
<ds:datastoreItem xmlns:ds="http://schemas.openxmlformats.org/officeDocument/2006/customXml" ds:itemID="{F091465F-AF96-400F-A793-65BC9E9B2C5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B9D847B-43BE-43F3-899B-6103EA0D6B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b282512-d9cb-41b0-a6ab-98b9fe34a439"/>
    <ds:schemaRef ds:uri="953cd9f6-21d9-4e8d-beca-118954bac55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616</Words>
  <Application>Microsoft Office PowerPoint</Application>
  <PresentationFormat>Widescreen</PresentationFormat>
  <Paragraphs>40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Week 09 Multimedia in HTML</vt:lpstr>
      <vt:lpstr>Introduction to multimedia</vt:lpstr>
      <vt:lpstr>Images</vt:lpstr>
      <vt:lpstr>Audio</vt:lpstr>
      <vt:lpstr>Supported Audio Format</vt:lpstr>
      <vt:lpstr>Video</vt:lpstr>
      <vt:lpstr>Supported Video Formats</vt:lpstr>
      <vt:lpstr>Embedded Content</vt:lpstr>
      <vt:lpstr>Any Questions!!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Mehakpreet Kaur8967</cp:lastModifiedBy>
  <cp:revision>64</cp:revision>
  <dcterms:created xsi:type="dcterms:W3CDTF">2024-03-04T13:23:50Z</dcterms:created>
  <dcterms:modified xsi:type="dcterms:W3CDTF">2024-04-26T12:37:33Z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0x010100355D26CD2E31F5408187BDB10934D780</vt:lpwstr>
  </property>
  <property fmtid="{D5CDD505-2E9C-101B-9397-08002B2CF9AE}" pid="3" name="MediaServiceImageTags">
    <vt:lpwstr/>
  </property>
</Properties>
</file>