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
      <p:font typeface="Maven Pro SemiBold"/>
      <p:regular r:id="rId26"/>
      <p:bold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SemiBold-regular.fntdata"/><Relationship Id="rId25" Type="http://schemas.openxmlformats.org/officeDocument/2006/relationships/font" Target="fonts/Nunito-boldItalic.fntdata"/><Relationship Id="rId28" Type="http://schemas.openxmlformats.org/officeDocument/2006/relationships/font" Target="fonts/MavenPro-regular.fntdata"/><Relationship Id="rId27" Type="http://schemas.openxmlformats.org/officeDocument/2006/relationships/font" Target="fonts/MavenProSemi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dffdefabe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dffdefabe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now focus on the current year</a:t>
            </a:r>
            <a:endParaRPr/>
          </a:p>
          <a:p>
            <a:pPr indent="0" lvl="0" marL="0" rtl="0" algn="l">
              <a:spcBef>
                <a:spcPts val="0"/>
              </a:spcBef>
              <a:spcAft>
                <a:spcPts val="0"/>
              </a:spcAft>
              <a:buNone/>
            </a:pPr>
            <a:r>
              <a:rPr lang="en"/>
              <a:t>Primary has dropped</a:t>
            </a:r>
            <a:endParaRPr/>
          </a:p>
          <a:p>
            <a:pPr indent="0" lvl="0" marL="0" rtl="0" algn="l">
              <a:spcBef>
                <a:spcPts val="0"/>
              </a:spcBef>
              <a:spcAft>
                <a:spcPts val="0"/>
              </a:spcAft>
              <a:buNone/>
            </a:pPr>
            <a:r>
              <a:rPr lang="en"/>
              <a:t>University is lagging behind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e00c3a299f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e00c3a299f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a:t>
            </a:r>
            <a:r>
              <a:rPr lang="en"/>
              <a:t>, let’s focus on an age group and talk about the distribution across sexes. The gender gap is 5% between men and women.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dffdefabe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dffdefabe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e00c3a299f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e00c3a299f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dffdefabe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dffdefabe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big question - is university becoming more or less popular compared to 30 years ago? Let’s watch this timelapse showing the percentages of people that have university degrees changing across europe from 1992 til 2023.</a:t>
            </a:r>
            <a:endParaRPr/>
          </a:p>
          <a:p>
            <a:pPr indent="0" lvl="0" marL="0" rtl="0" algn="l">
              <a:spcBef>
                <a:spcPts val="0"/>
              </a:spcBef>
              <a:spcAft>
                <a:spcPts val="0"/>
              </a:spcAft>
              <a:buNone/>
            </a:pPr>
            <a:r>
              <a:rPr lang="en"/>
              <a:t>(play pana la final si vorbit un pic de final)</a:t>
            </a:r>
            <a:endParaRPr/>
          </a:p>
          <a:p>
            <a:pPr indent="-317500" lvl="0" marL="457200" rtl="0" algn="l">
              <a:spcBef>
                <a:spcPts val="0"/>
              </a:spcBef>
              <a:spcAft>
                <a:spcPts val="0"/>
              </a:spcAft>
              <a:buSzPts val="1400"/>
              <a:buChar char="-"/>
            </a:pPr>
            <a:r>
              <a:rPr lang="en"/>
              <a:t>Devine mai popular </a:t>
            </a:r>
            <a:endParaRPr/>
          </a:p>
          <a:p>
            <a:pPr indent="-317500" lvl="0" marL="457200" rtl="0" algn="l">
              <a:spcBef>
                <a:spcPts val="0"/>
              </a:spcBef>
              <a:spcAft>
                <a:spcPts val="0"/>
              </a:spcAft>
              <a:buSzPts val="1400"/>
              <a:buChar char="-"/>
            </a:pPr>
            <a:r>
              <a:rPr lang="en"/>
              <a:t>Romania parca n arata prea bine let s zoom in on the 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dffdefabe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dffdefabe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for a zoomed in view in anul </a:t>
            </a:r>
            <a:r>
              <a:rPr lang="en"/>
              <a:t>current</a:t>
            </a:r>
            <a:endParaRPr/>
          </a:p>
          <a:p>
            <a:pPr indent="0" lvl="0" marL="0" rtl="0" algn="l">
              <a:spcBef>
                <a:spcPts val="0"/>
              </a:spcBef>
              <a:spcAft>
                <a:spcPts val="0"/>
              </a:spcAft>
              <a:buNone/>
            </a:pPr>
            <a:r>
              <a:rPr lang="en"/>
              <a:t>Romania sta cam prost al 2 lea de la coada</a:t>
            </a:r>
            <a:endParaRPr/>
          </a:p>
          <a:p>
            <a:pPr indent="0" lvl="0" marL="0" rtl="0" algn="l">
              <a:spcBef>
                <a:spcPts val="0"/>
              </a:spcBef>
              <a:spcAft>
                <a:spcPts val="0"/>
              </a:spcAft>
              <a:buNone/>
            </a:pPr>
            <a:r>
              <a:rPr lang="en"/>
              <a:t>Irlanda, cipru luxemburg literally dublu</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e00c3a299f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e00c3a299f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 timpul scade procentul de oameni care se opreste la scoala primara</a:t>
            </a:r>
            <a:endParaRPr/>
          </a:p>
          <a:p>
            <a:pPr indent="0" lvl="0" marL="0" rtl="0" algn="l">
              <a:spcBef>
                <a:spcPts val="0"/>
              </a:spcBef>
              <a:spcAft>
                <a:spcPts val="0"/>
              </a:spcAft>
              <a:buNone/>
            </a:pPr>
            <a:r>
              <a:rPr lang="en"/>
              <a:t>Creste cel cu liceul dar mai ales cu facultate</a:t>
            </a:r>
            <a:endParaRPr/>
          </a:p>
          <a:p>
            <a:pPr indent="0" lvl="0" marL="0" rtl="0" algn="l">
              <a:spcBef>
                <a:spcPts val="0"/>
              </a:spcBef>
              <a:spcAft>
                <a:spcPts val="0"/>
              </a:spcAft>
              <a:buNone/>
            </a:pPr>
            <a:r>
              <a:rPr lang="en"/>
              <a:t>Aproape egala pondere intre liceu si facultate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dffdefabe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dffdefabe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noi arata altfel situatia</a:t>
            </a:r>
            <a:endParaRPr/>
          </a:p>
          <a:p>
            <a:pPr indent="0" lvl="0" marL="0" rtl="0" algn="l">
              <a:spcBef>
                <a:spcPts val="0"/>
              </a:spcBef>
              <a:spcAft>
                <a:spcPts val="0"/>
              </a:spcAft>
              <a:buNone/>
            </a:pPr>
            <a:r>
              <a:rPr lang="en"/>
              <a:t>La fel ca in restul europei creste procentul de university </a:t>
            </a:r>
            <a:endParaRPr/>
          </a:p>
          <a:p>
            <a:pPr indent="0" lvl="0" marL="0" rtl="0" algn="l">
              <a:spcBef>
                <a:spcPts val="0"/>
              </a:spcBef>
              <a:spcAft>
                <a:spcPts val="0"/>
              </a:spcAft>
              <a:buNone/>
            </a:pPr>
            <a:r>
              <a:rPr lang="en"/>
              <a: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e00c3a299f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e00c3a299f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drive.google.com/file/d/11xZLRwI22AyKbG0XrfH6a8uyJW2KRYtu/view" TargetMode="Externa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598100" y="1048672"/>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Educational Attainment Analysis</a:t>
            </a:r>
            <a:endParaRPr/>
          </a:p>
        </p:txBody>
      </p:sp>
      <p:sp>
        <p:nvSpPr>
          <p:cNvPr id="278" name="Google Shape;278;p13"/>
          <p:cNvSpPr txBox="1"/>
          <p:nvPr>
            <p:ph idx="1" type="subTitle"/>
          </p:nvPr>
        </p:nvSpPr>
        <p:spPr>
          <a:xfrm>
            <a:off x="598088" y="1966288"/>
            <a:ext cx="8222100" cy="43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Information </a:t>
            </a:r>
            <a:r>
              <a:rPr lang="en"/>
              <a:t>Visualization</a:t>
            </a:r>
            <a:r>
              <a:rPr lang="en"/>
              <a:t> Project</a:t>
            </a:r>
            <a:endParaRPr/>
          </a:p>
        </p:txBody>
      </p:sp>
      <p:sp>
        <p:nvSpPr>
          <p:cNvPr id="279" name="Google Shape;279;p13"/>
          <p:cNvSpPr txBox="1"/>
          <p:nvPr/>
        </p:nvSpPr>
        <p:spPr>
          <a:xfrm>
            <a:off x="598100" y="2830100"/>
            <a:ext cx="2606400" cy="7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Roboto"/>
                <a:ea typeface="Roboto"/>
                <a:cs typeface="Roboto"/>
                <a:sym typeface="Roboto"/>
              </a:rPr>
              <a:t>Ciaușu</a:t>
            </a:r>
            <a:r>
              <a:rPr lang="en">
                <a:solidFill>
                  <a:schemeClr val="dk2"/>
                </a:solidFill>
                <a:latin typeface="Roboto"/>
                <a:ea typeface="Roboto"/>
                <a:cs typeface="Roboto"/>
                <a:sym typeface="Roboto"/>
              </a:rPr>
              <a:t> </a:t>
            </a:r>
            <a:r>
              <a:rPr lang="en" sz="1700">
                <a:solidFill>
                  <a:schemeClr val="lt1"/>
                </a:solidFill>
                <a:latin typeface="Roboto"/>
                <a:ea typeface="Roboto"/>
                <a:cs typeface="Roboto"/>
                <a:sym typeface="Roboto"/>
              </a:rPr>
              <a:t>Nicoleta </a:t>
            </a:r>
            <a:endParaRPr sz="1700">
              <a:solidFill>
                <a:schemeClr val="lt1"/>
              </a:solidFill>
              <a:latin typeface="Roboto"/>
              <a:ea typeface="Roboto"/>
              <a:cs typeface="Roboto"/>
              <a:sym typeface="Roboto"/>
            </a:endParaRPr>
          </a:p>
          <a:p>
            <a:pPr indent="0" lvl="0" marL="0" rtl="0" algn="l">
              <a:spcBef>
                <a:spcPts val="0"/>
              </a:spcBef>
              <a:spcAft>
                <a:spcPts val="0"/>
              </a:spcAft>
              <a:buNone/>
            </a:pPr>
            <a:r>
              <a:rPr lang="en" sz="1700">
                <a:solidFill>
                  <a:schemeClr val="lt1"/>
                </a:solidFill>
                <a:latin typeface="Roboto"/>
                <a:ea typeface="Roboto"/>
                <a:cs typeface="Roboto"/>
                <a:sym typeface="Roboto"/>
              </a:rPr>
              <a:t>Tender Laura</a:t>
            </a:r>
            <a:endParaRPr>
              <a:solidFill>
                <a:schemeClr val="dk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22"/>
          <p:cNvPicPr preferRelativeResize="0"/>
          <p:nvPr/>
        </p:nvPicPr>
        <p:blipFill>
          <a:blip r:embed="rId3">
            <a:alphaModFix/>
          </a:blip>
          <a:stretch>
            <a:fillRect/>
          </a:stretch>
        </p:blipFill>
        <p:spPr>
          <a:xfrm>
            <a:off x="836250" y="703775"/>
            <a:ext cx="7604776" cy="3765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23"/>
          <p:cNvPicPr preferRelativeResize="0"/>
          <p:nvPr/>
        </p:nvPicPr>
        <p:blipFill>
          <a:blip r:embed="rId3">
            <a:alphaModFix/>
          </a:blip>
          <a:stretch>
            <a:fillRect/>
          </a:stretch>
        </p:blipFill>
        <p:spPr>
          <a:xfrm>
            <a:off x="1008050" y="1344550"/>
            <a:ext cx="7235850" cy="2562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 &amp; Conclusions</a:t>
            </a:r>
            <a:endParaRPr/>
          </a:p>
        </p:txBody>
      </p:sp>
      <p:sp>
        <p:nvSpPr>
          <p:cNvPr id="361" name="Google Shape;361;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Upward trend in educational attainment in Romania and Europe</a:t>
            </a:r>
            <a:endParaRPr/>
          </a:p>
          <a:p>
            <a:pPr indent="-311150" lvl="0" marL="457200" rtl="0" algn="l">
              <a:spcBef>
                <a:spcPts val="0"/>
              </a:spcBef>
              <a:spcAft>
                <a:spcPts val="0"/>
              </a:spcAft>
              <a:buSzPts val="1300"/>
              <a:buChar char="-"/>
            </a:pPr>
            <a:r>
              <a:rPr lang="en"/>
              <a:t>We are still behind most European countries</a:t>
            </a:r>
            <a:endParaRPr/>
          </a:p>
          <a:p>
            <a:pPr indent="-311150" lvl="0" marL="457200" rtl="0" algn="l">
              <a:spcBef>
                <a:spcPts val="0"/>
              </a:spcBef>
              <a:spcAft>
                <a:spcPts val="0"/>
              </a:spcAft>
              <a:buSzPts val="1300"/>
              <a:buChar char="-"/>
            </a:pPr>
            <a:r>
              <a:rPr lang="en"/>
              <a:t>No significant influence of gender is noticed</a:t>
            </a:r>
            <a:endParaRPr/>
          </a:p>
          <a:p>
            <a:pPr indent="-311150" lvl="0" marL="457200" rtl="0" algn="l">
              <a:spcBef>
                <a:spcPts val="0"/>
              </a:spcBef>
              <a:spcAft>
                <a:spcPts val="0"/>
              </a:spcAft>
              <a:buSzPts val="1300"/>
              <a:buChar char="-"/>
            </a:pPr>
            <a:r>
              <a:rPr lang="en"/>
              <a:t>More people than average only finish high school and do not pursue superior studies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234575" y="7021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Context &amp; Goals</a:t>
            </a:r>
            <a:endParaRPr/>
          </a:p>
        </p:txBody>
      </p:sp>
      <p:grpSp>
        <p:nvGrpSpPr>
          <p:cNvPr id="285" name="Google Shape;285;p14"/>
          <p:cNvGrpSpPr/>
          <p:nvPr/>
        </p:nvGrpSpPr>
        <p:grpSpPr>
          <a:xfrm>
            <a:off x="431925" y="1533475"/>
            <a:ext cx="2628925" cy="3416400"/>
            <a:chOff x="431925" y="1304875"/>
            <a:chExt cx="2628925" cy="3416400"/>
          </a:xfrm>
        </p:grpSpPr>
        <p:sp>
          <p:nvSpPr>
            <p:cNvPr id="286" name="Google Shape;286;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14"/>
          <p:cNvSpPr txBox="1"/>
          <p:nvPr>
            <p:ph idx="4294967295" type="body"/>
          </p:nvPr>
        </p:nvSpPr>
        <p:spPr>
          <a:xfrm>
            <a:off x="506425" y="15334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289" name="Google Shape;289;p14"/>
          <p:cNvSpPr txBox="1"/>
          <p:nvPr>
            <p:ph idx="4294967295" type="body"/>
          </p:nvPr>
        </p:nvSpPr>
        <p:spPr>
          <a:xfrm>
            <a:off x="508325" y="20789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We were wondering how/if Romania is doing compared to other European countries when it comes to education attainment</a:t>
            </a:r>
            <a:endParaRPr sz="1600"/>
          </a:p>
        </p:txBody>
      </p:sp>
      <p:grpSp>
        <p:nvGrpSpPr>
          <p:cNvPr id="290" name="Google Shape;290;p14"/>
          <p:cNvGrpSpPr/>
          <p:nvPr/>
        </p:nvGrpSpPr>
        <p:grpSpPr>
          <a:xfrm>
            <a:off x="3320450" y="1533475"/>
            <a:ext cx="2632500" cy="3416400"/>
            <a:chOff x="3320450" y="1304875"/>
            <a:chExt cx="2632500" cy="3416400"/>
          </a:xfrm>
        </p:grpSpPr>
        <p:sp>
          <p:nvSpPr>
            <p:cNvPr id="291" name="Google Shape;291;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14"/>
          <p:cNvSpPr txBox="1"/>
          <p:nvPr>
            <p:ph idx="4294967295" type="body"/>
          </p:nvPr>
        </p:nvSpPr>
        <p:spPr>
          <a:xfrm>
            <a:off x="3389450" y="15334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Dataset</a:t>
            </a:r>
            <a:endParaRPr>
              <a:solidFill>
                <a:schemeClr val="lt1"/>
              </a:solidFill>
            </a:endParaRPr>
          </a:p>
        </p:txBody>
      </p:sp>
      <p:sp>
        <p:nvSpPr>
          <p:cNvPr id="294" name="Google Shape;294;p14"/>
          <p:cNvSpPr txBox="1"/>
          <p:nvPr>
            <p:ph idx="4294967295" type="body"/>
          </p:nvPr>
        </p:nvSpPr>
        <p:spPr>
          <a:xfrm>
            <a:off x="3396775" y="20789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Official Eurostat dataset “Population by educational attainment level, sex and age (%) - main indicators”</a:t>
            </a:r>
            <a:endParaRPr sz="1600"/>
          </a:p>
        </p:txBody>
      </p:sp>
      <p:grpSp>
        <p:nvGrpSpPr>
          <p:cNvPr id="295" name="Google Shape;295;p14"/>
          <p:cNvGrpSpPr/>
          <p:nvPr/>
        </p:nvGrpSpPr>
        <p:grpSpPr>
          <a:xfrm>
            <a:off x="6212550" y="1533475"/>
            <a:ext cx="2632500" cy="3416400"/>
            <a:chOff x="6212550" y="1304875"/>
            <a:chExt cx="2632500" cy="3416400"/>
          </a:xfrm>
        </p:grpSpPr>
        <p:sp>
          <p:nvSpPr>
            <p:cNvPr id="296" name="Google Shape;296;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14"/>
          <p:cNvSpPr txBox="1"/>
          <p:nvPr>
            <p:ph idx="4294967295" type="body"/>
          </p:nvPr>
        </p:nvSpPr>
        <p:spPr>
          <a:xfrm>
            <a:off x="6272475" y="15334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299" name="Google Shape;299;p14"/>
          <p:cNvSpPr txBox="1"/>
          <p:nvPr>
            <p:ph idx="4294967295" type="body"/>
          </p:nvPr>
        </p:nvSpPr>
        <p:spPr>
          <a:xfrm>
            <a:off x="6286400" y="20789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Find out how Romania compares to other European countries </a:t>
            </a:r>
            <a:endParaRPr sz="1600"/>
          </a:p>
          <a:p>
            <a:pPr indent="0" lvl="0" marL="0" rtl="0" algn="l">
              <a:spcBef>
                <a:spcPts val="1200"/>
              </a:spcBef>
              <a:spcAft>
                <a:spcPts val="0"/>
              </a:spcAft>
              <a:buNone/>
            </a:pPr>
            <a:r>
              <a:t/>
            </a:r>
            <a:endParaRPr sz="900"/>
          </a:p>
          <a:p>
            <a:pPr indent="0" lvl="0" marL="0" rtl="0" algn="l">
              <a:spcBef>
                <a:spcPts val="1200"/>
              </a:spcBef>
              <a:spcAft>
                <a:spcPts val="1200"/>
              </a:spcAft>
              <a:buNone/>
            </a:pPr>
            <a:r>
              <a:rPr lang="en" sz="1600"/>
              <a:t>Explore and describe internal trends in education attainment </a:t>
            </a:r>
            <a:r>
              <a:rPr lang="en" sz="1600"/>
              <a:t>within the country</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Defining attainment</a:t>
            </a:r>
            <a:endParaRPr/>
          </a:p>
        </p:txBody>
      </p:sp>
      <p:sp>
        <p:nvSpPr>
          <p:cNvPr id="305" name="Google Shape;305;p15"/>
          <p:cNvSpPr txBox="1"/>
          <p:nvPr>
            <p:ph idx="1" type="body"/>
          </p:nvPr>
        </p:nvSpPr>
        <p:spPr>
          <a:xfrm>
            <a:off x="1303800" y="17614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Educational </a:t>
            </a:r>
            <a:r>
              <a:rPr b="1" lang="en"/>
              <a:t>attainment</a:t>
            </a:r>
            <a:r>
              <a:rPr lang="en"/>
              <a:t> = last study cycle completed</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Our dataset is split into 3 percentage groups:</a:t>
            </a:r>
            <a:endParaRPr/>
          </a:p>
          <a:p>
            <a:pPr indent="-298450" lvl="1" marL="914400" rtl="0" algn="l">
              <a:spcBef>
                <a:spcPts val="0"/>
              </a:spcBef>
              <a:spcAft>
                <a:spcPts val="0"/>
              </a:spcAft>
              <a:buSzPts val="1100"/>
              <a:buChar char="-"/>
            </a:pPr>
            <a:r>
              <a:rPr lang="en"/>
              <a:t>Population that attained Secondary school or below (dropped out before high school)</a:t>
            </a:r>
            <a:endParaRPr/>
          </a:p>
          <a:p>
            <a:pPr indent="-298450" lvl="1" marL="914400" rtl="0" algn="l">
              <a:spcBef>
                <a:spcPts val="0"/>
              </a:spcBef>
              <a:spcAft>
                <a:spcPts val="0"/>
              </a:spcAft>
              <a:buSzPts val="1100"/>
              <a:buChar char="-"/>
            </a:pPr>
            <a:r>
              <a:rPr lang="en"/>
              <a:t>Population that </a:t>
            </a:r>
            <a:r>
              <a:rPr lang="en"/>
              <a:t>graduated</a:t>
            </a:r>
            <a:r>
              <a:rPr lang="en"/>
              <a:t> High School</a:t>
            </a:r>
            <a:endParaRPr/>
          </a:p>
          <a:p>
            <a:pPr indent="-298450" lvl="1" marL="914400" rtl="0" algn="l">
              <a:spcBef>
                <a:spcPts val="0"/>
              </a:spcBef>
              <a:spcAft>
                <a:spcPts val="0"/>
              </a:spcAft>
              <a:buSzPts val="1100"/>
              <a:buChar char="-"/>
            </a:pPr>
            <a:r>
              <a:rPr lang="en"/>
              <a:t>Population that went on to complete university studies</a:t>
            </a:r>
            <a:endParaRPr/>
          </a:p>
          <a:p>
            <a:pPr indent="0" lvl="0" marL="914400" rtl="0" algn="l">
              <a:spcBef>
                <a:spcPts val="1200"/>
              </a:spcBef>
              <a:spcAft>
                <a:spcPts val="0"/>
              </a:spcAft>
              <a:buNone/>
            </a:pPr>
            <a:r>
              <a:t/>
            </a:r>
            <a:endParaRPr/>
          </a:p>
          <a:p>
            <a:pPr indent="-311150" lvl="0" marL="457200" rtl="0" algn="l">
              <a:spcBef>
                <a:spcPts val="1200"/>
              </a:spcBef>
              <a:spcAft>
                <a:spcPts val="0"/>
              </a:spcAft>
              <a:buSzPts val="1300"/>
              <a:buChar char="-"/>
            </a:pPr>
            <a:r>
              <a:rPr lang="en"/>
              <a:t>Also split by Sex, Age group, Country and Year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6"/>
          <p:cNvSpPr txBox="1"/>
          <p:nvPr/>
        </p:nvSpPr>
        <p:spPr>
          <a:xfrm>
            <a:off x="0" y="228600"/>
            <a:ext cx="92169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1"/>
                </a:solidFill>
                <a:latin typeface="Maven Pro SemiBold"/>
                <a:ea typeface="Maven Pro SemiBold"/>
                <a:cs typeface="Maven Pro SemiBold"/>
                <a:sym typeface="Maven Pro SemiBold"/>
              </a:rPr>
              <a:t>How has the percentage of people with university degrees</a:t>
            </a:r>
            <a:endParaRPr sz="2400">
              <a:solidFill>
                <a:schemeClr val="dk1"/>
              </a:solidFill>
              <a:latin typeface="Maven Pro SemiBold"/>
              <a:ea typeface="Maven Pro SemiBold"/>
              <a:cs typeface="Maven Pro SemiBold"/>
              <a:sym typeface="Maven Pro SemiBold"/>
            </a:endParaRPr>
          </a:p>
          <a:p>
            <a:pPr indent="0" lvl="0" marL="0" rtl="0" algn="ctr">
              <a:spcBef>
                <a:spcPts val="0"/>
              </a:spcBef>
              <a:spcAft>
                <a:spcPts val="0"/>
              </a:spcAft>
              <a:buNone/>
            </a:pPr>
            <a:r>
              <a:rPr lang="en" sz="2400">
                <a:solidFill>
                  <a:schemeClr val="dk1"/>
                </a:solidFill>
                <a:latin typeface="Maven Pro SemiBold"/>
                <a:ea typeface="Maven Pro SemiBold"/>
                <a:cs typeface="Maven Pro SemiBold"/>
                <a:sym typeface="Maven Pro SemiBold"/>
              </a:rPr>
              <a:t>changed in the last 30 years? (EU)</a:t>
            </a:r>
            <a:endParaRPr sz="2400">
              <a:solidFill>
                <a:schemeClr val="dk1"/>
              </a:solidFill>
              <a:latin typeface="Maven Pro SemiBold"/>
              <a:ea typeface="Maven Pro SemiBold"/>
              <a:cs typeface="Maven Pro SemiBold"/>
              <a:sym typeface="Maven Pro SemiBold"/>
            </a:endParaRPr>
          </a:p>
        </p:txBody>
      </p:sp>
      <p:pic>
        <p:nvPicPr>
          <p:cNvPr id="311" name="Google Shape;311;p16" title="simplescreenrecorder-2024-05-25_00.28.29.mp4">
            <a:hlinkClick r:id="rId3"/>
          </p:cNvPr>
          <p:cNvPicPr preferRelativeResize="0"/>
          <p:nvPr/>
        </p:nvPicPr>
        <p:blipFill>
          <a:blip r:embed="rId4">
            <a:alphaModFix/>
          </a:blip>
          <a:stretch>
            <a:fillRect/>
          </a:stretch>
        </p:blipFill>
        <p:spPr>
          <a:xfrm>
            <a:off x="1412325" y="1180500"/>
            <a:ext cx="6443850" cy="368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7"/>
          <p:cNvSpPr txBox="1"/>
          <p:nvPr/>
        </p:nvSpPr>
        <p:spPr>
          <a:xfrm>
            <a:off x="0" y="0"/>
            <a:ext cx="9144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1"/>
                </a:solidFill>
                <a:latin typeface="Maven Pro SemiBold"/>
                <a:ea typeface="Maven Pro SemiBold"/>
                <a:cs typeface="Maven Pro SemiBold"/>
                <a:sym typeface="Maven Pro SemiBold"/>
              </a:rPr>
              <a:t>University attainment in 2023 - Snapshot</a:t>
            </a:r>
            <a:endParaRPr sz="2400">
              <a:latin typeface="Maven Pro SemiBold"/>
              <a:ea typeface="Maven Pro SemiBold"/>
              <a:cs typeface="Maven Pro SemiBold"/>
              <a:sym typeface="Maven Pro SemiBold"/>
            </a:endParaRPr>
          </a:p>
        </p:txBody>
      </p:sp>
      <p:pic>
        <p:nvPicPr>
          <p:cNvPr id="317" name="Google Shape;317;p17"/>
          <p:cNvPicPr preferRelativeResize="0"/>
          <p:nvPr/>
        </p:nvPicPr>
        <p:blipFill>
          <a:blip r:embed="rId3">
            <a:alphaModFix/>
          </a:blip>
          <a:stretch>
            <a:fillRect/>
          </a:stretch>
        </p:blipFill>
        <p:spPr>
          <a:xfrm>
            <a:off x="152400" y="604300"/>
            <a:ext cx="8839201" cy="43362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8"/>
          <p:cNvSpPr txBox="1"/>
          <p:nvPr>
            <p:ph type="title"/>
          </p:nvPr>
        </p:nvSpPr>
        <p:spPr>
          <a:xfrm>
            <a:off x="265500" y="1521900"/>
            <a:ext cx="4045200" cy="209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Where is the difference coming from?</a:t>
            </a:r>
            <a:endParaRPr/>
          </a:p>
        </p:txBody>
      </p:sp>
      <p:sp>
        <p:nvSpPr>
          <p:cNvPr id="323" name="Google Shape;323;p18"/>
          <p:cNvSpPr txBox="1"/>
          <p:nvPr>
            <p:ph idx="2" type="body"/>
          </p:nvPr>
        </p:nvSpPr>
        <p:spPr>
          <a:xfrm>
            <a:off x="4903700" y="661000"/>
            <a:ext cx="3430500" cy="387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We noticed that </a:t>
            </a:r>
            <a:r>
              <a:rPr lang="en"/>
              <a:t>university attainment in Romania is one of the lowest in Europe.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Let’s dive deeper by comparing the educational level distribution in Romania with the average.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19"/>
          <p:cNvPicPr preferRelativeResize="0"/>
          <p:nvPr/>
        </p:nvPicPr>
        <p:blipFill rotWithShape="1">
          <a:blip r:embed="rId3">
            <a:alphaModFix/>
          </a:blip>
          <a:srcRect b="2276" l="0" r="0" t="0"/>
          <a:stretch/>
        </p:blipFill>
        <p:spPr>
          <a:xfrm>
            <a:off x="926912" y="1453862"/>
            <a:ext cx="7290174" cy="2170375"/>
          </a:xfrm>
          <a:prstGeom prst="rect">
            <a:avLst/>
          </a:prstGeom>
          <a:noFill/>
          <a:ln>
            <a:noFill/>
          </a:ln>
        </p:spPr>
      </p:pic>
      <p:sp>
        <p:nvSpPr>
          <p:cNvPr id="329" name="Google Shape;329;p19"/>
          <p:cNvSpPr txBox="1"/>
          <p:nvPr/>
        </p:nvSpPr>
        <p:spPr>
          <a:xfrm>
            <a:off x="333250" y="53650"/>
            <a:ext cx="4607400" cy="34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100">
                <a:solidFill>
                  <a:schemeClr val="dk1"/>
                </a:solidFill>
                <a:latin typeface="Maven Pro SemiBold"/>
                <a:ea typeface="Maven Pro SemiBold"/>
                <a:cs typeface="Maven Pro SemiBold"/>
                <a:sym typeface="Maven Pro SemiBold"/>
              </a:rPr>
              <a:t>European average vs Romania</a:t>
            </a:r>
            <a:endParaRPr sz="2100">
              <a:solidFill>
                <a:schemeClr val="dk1"/>
              </a:solidFill>
              <a:latin typeface="Maven Pro SemiBold"/>
              <a:ea typeface="Maven Pro SemiBold"/>
              <a:cs typeface="Maven Pro SemiBold"/>
              <a:sym typeface="Maven Pro SemiBold"/>
            </a:endParaRPr>
          </a:p>
        </p:txBody>
      </p:sp>
      <p:sp>
        <p:nvSpPr>
          <p:cNvPr id="330" name="Google Shape;330;p19"/>
          <p:cNvSpPr txBox="1"/>
          <p:nvPr/>
        </p:nvSpPr>
        <p:spPr>
          <a:xfrm>
            <a:off x="1661275" y="3564650"/>
            <a:ext cx="6065700" cy="347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600">
                <a:solidFill>
                  <a:schemeClr val="dk1"/>
                </a:solidFill>
                <a:latin typeface="Maven Pro"/>
                <a:ea typeface="Maven Pro"/>
                <a:cs typeface="Maven Pro"/>
                <a:sym typeface="Maven Pro"/>
              </a:rPr>
              <a:t>Education attainment across time, Europe</a:t>
            </a:r>
            <a:endParaRPr sz="1600">
              <a:solidFill>
                <a:schemeClr val="dk1"/>
              </a:solidFill>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20"/>
          <p:cNvPicPr preferRelativeResize="0"/>
          <p:nvPr/>
        </p:nvPicPr>
        <p:blipFill rotWithShape="1">
          <a:blip r:embed="rId3">
            <a:alphaModFix/>
          </a:blip>
          <a:srcRect b="4568" l="0" r="0" t="6715"/>
          <a:stretch/>
        </p:blipFill>
        <p:spPr>
          <a:xfrm>
            <a:off x="985788" y="1564700"/>
            <a:ext cx="7172425" cy="2014100"/>
          </a:xfrm>
          <a:prstGeom prst="rect">
            <a:avLst/>
          </a:prstGeom>
          <a:noFill/>
          <a:ln>
            <a:noFill/>
          </a:ln>
        </p:spPr>
      </p:pic>
      <p:sp>
        <p:nvSpPr>
          <p:cNvPr id="336" name="Google Shape;336;p20"/>
          <p:cNvSpPr txBox="1"/>
          <p:nvPr/>
        </p:nvSpPr>
        <p:spPr>
          <a:xfrm>
            <a:off x="333250" y="53650"/>
            <a:ext cx="4607400" cy="34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100">
                <a:solidFill>
                  <a:schemeClr val="dk1"/>
                </a:solidFill>
                <a:latin typeface="Maven Pro SemiBold"/>
                <a:ea typeface="Maven Pro SemiBold"/>
                <a:cs typeface="Maven Pro SemiBold"/>
                <a:sym typeface="Maven Pro SemiBold"/>
              </a:rPr>
              <a:t>European average vs Romania</a:t>
            </a:r>
            <a:endParaRPr sz="2100">
              <a:solidFill>
                <a:schemeClr val="dk1"/>
              </a:solidFill>
              <a:latin typeface="Maven Pro SemiBold"/>
              <a:ea typeface="Maven Pro SemiBold"/>
              <a:cs typeface="Maven Pro SemiBold"/>
              <a:sym typeface="Maven Pro SemiBold"/>
            </a:endParaRPr>
          </a:p>
        </p:txBody>
      </p:sp>
      <p:sp>
        <p:nvSpPr>
          <p:cNvPr id="337" name="Google Shape;337;p20"/>
          <p:cNvSpPr txBox="1"/>
          <p:nvPr/>
        </p:nvSpPr>
        <p:spPr>
          <a:xfrm>
            <a:off x="1661275" y="3564650"/>
            <a:ext cx="6065700" cy="347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600">
                <a:solidFill>
                  <a:schemeClr val="dk1"/>
                </a:solidFill>
                <a:latin typeface="Maven Pro"/>
                <a:ea typeface="Maven Pro"/>
                <a:cs typeface="Maven Pro"/>
                <a:sym typeface="Maven Pro"/>
              </a:rPr>
              <a:t>Education attainment across time, Romania</a:t>
            </a:r>
            <a:endParaRPr sz="1600">
              <a:solidFill>
                <a:schemeClr val="dk1"/>
              </a:solidFill>
              <a:latin typeface="Maven Pro"/>
              <a:ea typeface="Maven Pro"/>
              <a:cs typeface="Maven Pro"/>
              <a:sym typeface="Maven Pro"/>
            </a:endParaRPr>
          </a:p>
        </p:txBody>
      </p:sp>
      <p:pic>
        <p:nvPicPr>
          <p:cNvPr id="338" name="Google Shape;338;p20"/>
          <p:cNvPicPr preferRelativeResize="0"/>
          <p:nvPr/>
        </p:nvPicPr>
        <p:blipFill rotWithShape="1">
          <a:blip r:embed="rId4">
            <a:alphaModFix/>
          </a:blip>
          <a:srcRect b="91917" l="0" r="0" t="0"/>
          <a:stretch/>
        </p:blipFill>
        <p:spPr>
          <a:xfrm>
            <a:off x="926900" y="1377661"/>
            <a:ext cx="7290174" cy="179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21"/>
          <p:cNvPicPr preferRelativeResize="0"/>
          <p:nvPr/>
        </p:nvPicPr>
        <p:blipFill rotWithShape="1">
          <a:blip r:embed="rId3">
            <a:alphaModFix/>
          </a:blip>
          <a:srcRect b="2276" l="0" r="0" t="0"/>
          <a:stretch/>
        </p:blipFill>
        <p:spPr>
          <a:xfrm>
            <a:off x="866650" y="553437"/>
            <a:ext cx="7290174" cy="2170375"/>
          </a:xfrm>
          <a:prstGeom prst="rect">
            <a:avLst/>
          </a:prstGeom>
          <a:noFill/>
          <a:ln>
            <a:noFill/>
          </a:ln>
        </p:spPr>
      </p:pic>
      <p:pic>
        <p:nvPicPr>
          <p:cNvPr id="344" name="Google Shape;344;p21"/>
          <p:cNvPicPr preferRelativeResize="0"/>
          <p:nvPr/>
        </p:nvPicPr>
        <p:blipFill rotWithShape="1">
          <a:blip r:embed="rId4">
            <a:alphaModFix/>
          </a:blip>
          <a:srcRect b="4568" l="0" r="0" t="6715"/>
          <a:stretch/>
        </p:blipFill>
        <p:spPr>
          <a:xfrm>
            <a:off x="908200" y="2910775"/>
            <a:ext cx="7172425" cy="2014100"/>
          </a:xfrm>
          <a:prstGeom prst="rect">
            <a:avLst/>
          </a:prstGeom>
          <a:noFill/>
          <a:ln>
            <a:noFill/>
          </a:ln>
        </p:spPr>
      </p:pic>
      <p:sp>
        <p:nvSpPr>
          <p:cNvPr id="345" name="Google Shape;345;p21"/>
          <p:cNvSpPr txBox="1"/>
          <p:nvPr/>
        </p:nvSpPr>
        <p:spPr>
          <a:xfrm>
            <a:off x="333250" y="53650"/>
            <a:ext cx="4607400" cy="34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100">
                <a:solidFill>
                  <a:schemeClr val="dk1"/>
                </a:solidFill>
                <a:latin typeface="Maven Pro SemiBold"/>
                <a:ea typeface="Maven Pro SemiBold"/>
                <a:cs typeface="Maven Pro SemiBold"/>
                <a:sym typeface="Maven Pro SemiBold"/>
              </a:rPr>
              <a:t>European average vs Romania</a:t>
            </a:r>
            <a:endParaRPr sz="2100">
              <a:solidFill>
                <a:schemeClr val="dk1"/>
              </a:solidFill>
              <a:latin typeface="Maven Pro SemiBold"/>
              <a:ea typeface="Maven Pro SemiBold"/>
              <a:cs typeface="Maven Pro SemiBold"/>
              <a:sym typeface="Maven Pro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0B6374"/>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