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gif" ContentType="image/gif"/>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font" Target="fonts/Lato-bold.fntdata"/><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font" Target="fonts/Raleway-regular.fntdata"/><Relationship Id="rId42" Type="http://schemas.openxmlformats.org/officeDocument/2006/relationships/customXml" Target="../customXml/item1.xml"/><Relationship Id="rId7" Type="http://schemas.openxmlformats.org/officeDocument/2006/relationships/slide" Target="slides/slide2.xml"/><Relationship Id="rId20" Type="http://schemas.openxmlformats.org/officeDocument/2006/relationships/slide" Target="slides/slide15.xml"/><Relationship Id="rId41" Type="http://schemas.openxmlformats.org/officeDocument/2006/relationships/font" Target="fonts/Lato-boldItalic.fntdata"/><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Lato-italic.fntdata"/><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font" Target="fonts/Raleway-boldItalic.fntdata"/><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Raleway-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3.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Raleway-bold.fntdata"/><Relationship Id="rId14" Type="http://schemas.openxmlformats.org/officeDocument/2006/relationships/slide" Target="slides/slide9.xml"/><Relationship Id="rId43" Type="http://schemas.openxmlformats.org/officeDocument/2006/relationships/customXml" Target="../customXml/item2.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5ccdf69f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5ccdf69f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5ccdf69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5ccdf69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5ccdf69f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5ccdf69f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5ccdf69f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5ccdf69f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5ccdf69f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5ccdf69f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5ccdf69f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5ccdf69f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5ccdf69f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5ccdf69f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5ccdf69f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5ccdf69f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5ccdf69f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5ccdf69f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5ccdf69f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5ccdf69f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a8da7e03a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a8da7e03a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5ccdf69f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5ccdf69f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5ccdf69f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5ccdf69f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5ccdf69f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5ccdf69f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5ccdf69f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5ccdf69f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5ccdf69f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5ccdf69f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5ccdf69f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5ccdf69f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5ccdf69f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5ccdf69f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a6889a9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a6889a9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5ccdf69f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5ccdf69f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d3826ca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d3826ca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a8da7e03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a8da7e03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a8da7e03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a8da7e03a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5ccdf69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5ccdf69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5ccdf6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5ccdf6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5ccdf69f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5ccdf69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5ccdf69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5ccdf69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fan.popescu@fmi.unibuc.ro"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gif"/><Relationship Id="rId4" Type="http://schemas.openxmlformats.org/officeDocument/2006/relationships/image" Target="../media/image18.png"/><Relationship Id="rId5" Type="http://schemas.openxmlformats.org/officeDocument/2006/relationships/hyperlink" Target="https://www.geeksforgeeks.org/difference-between-big-oh-big-omega-and-big-the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hyperlink" Target="https://www.cansurmeli.com/posts/p-vs-np-vs-np-complete-vs-np-har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582375" y="763200"/>
            <a:ext cx="7772400" cy="130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Algoritmi </a:t>
            </a:r>
            <a:r>
              <a:rPr lang="ro"/>
              <a:t>Avansați</a:t>
            </a:r>
            <a:r>
              <a:rPr lang="ro"/>
              <a:t> 2021</a:t>
            </a:r>
            <a:br>
              <a:rPr lang="ro"/>
            </a:br>
            <a:r>
              <a:rPr lang="ro"/>
              <a:t>c-1</a:t>
            </a:r>
            <a:endParaRPr/>
          </a:p>
        </p:txBody>
      </p:sp>
      <p:sp>
        <p:nvSpPr>
          <p:cNvPr id="87" name="Google Shape;87;p13"/>
          <p:cNvSpPr txBox="1"/>
          <p:nvPr>
            <p:ph idx="1" type="subTitle"/>
          </p:nvPr>
        </p:nvSpPr>
        <p:spPr>
          <a:xfrm>
            <a:off x="729625" y="3401500"/>
            <a:ext cx="7688100" cy="155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ro"/>
              <a:t>Lect. Dr. Ștefan Popescu</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ro"/>
              <a:t>Email: </a:t>
            </a:r>
            <a:r>
              <a:rPr b="1" lang="ro" u="sng">
                <a:solidFill>
                  <a:schemeClr val="hlink"/>
                </a:solidFill>
                <a:hlinkClick r:id="rId3"/>
              </a:rPr>
              <a:t>stefan.popescu@fmi.unibuc.ro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ro"/>
              <a:t>Grup Teams:</a:t>
            </a:r>
            <a:br>
              <a:rPr lang="ro"/>
            </a:br>
            <a:endParaRPr/>
          </a:p>
          <a:p>
            <a:pPr indent="0" lvl="0" marL="0" rtl="0" algn="l">
              <a:spcBef>
                <a:spcPts val="0"/>
              </a:spcBef>
              <a:spcAft>
                <a:spcPts val="0"/>
              </a:spcAft>
              <a:buNone/>
            </a:pPr>
            <a:r>
              <a:t/>
            </a:r>
            <a:endParaRPr/>
          </a:p>
        </p:txBody>
      </p:sp>
      <p:pic>
        <p:nvPicPr>
          <p:cNvPr id="88" name="Google Shape;88;p13"/>
          <p:cNvPicPr preferRelativeResize="0"/>
          <p:nvPr/>
        </p:nvPicPr>
        <p:blipFill>
          <a:blip r:embed="rId4">
            <a:alphaModFix/>
          </a:blip>
          <a:stretch>
            <a:fillRect/>
          </a:stretch>
        </p:blipFill>
        <p:spPr>
          <a:xfrm>
            <a:off x="3681000" y="3358800"/>
            <a:ext cx="5485325" cy="1784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Ω (Big Omega)</a:t>
            </a:r>
            <a:endParaRPr/>
          </a:p>
        </p:txBody>
      </p:sp>
      <p:pic>
        <p:nvPicPr>
          <p:cNvPr id="151" name="Google Shape;151;p22"/>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152" name="Google Shape;152;p22"/>
          <p:cNvPicPr preferRelativeResize="0"/>
          <p:nvPr/>
        </p:nvPicPr>
        <p:blipFill>
          <a:blip r:embed="rId4">
            <a:alphaModFix/>
          </a:blip>
          <a:stretch>
            <a:fillRect/>
          </a:stretch>
        </p:blipFill>
        <p:spPr>
          <a:xfrm>
            <a:off x="925525" y="1963700"/>
            <a:ext cx="5620150" cy="32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Ω (Big Omega)</a:t>
            </a:r>
            <a:endParaRPr/>
          </a:p>
        </p:txBody>
      </p:sp>
      <p:sp>
        <p:nvSpPr>
          <p:cNvPr id="158" name="Google Shape;158;p23"/>
          <p:cNvSpPr txBox="1"/>
          <p:nvPr>
            <p:ph idx="1" type="body"/>
          </p:nvPr>
        </p:nvSpPr>
        <p:spPr>
          <a:xfrm>
            <a:off x="729450" y="2078875"/>
            <a:ext cx="7688700" cy="2965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ro"/>
              <a:t>Definiția rigurosă:</a:t>
            </a:r>
            <a:br>
              <a:rPr lang="ro"/>
            </a:br>
            <a:endParaRPr/>
          </a:p>
          <a:p>
            <a:pPr indent="0" lvl="0" marL="457200" rtl="0" algn="l">
              <a:spcBef>
                <a:spcPts val="1200"/>
              </a:spcBef>
              <a:spcAft>
                <a:spcPts val="0"/>
              </a:spcAft>
              <a:buNone/>
            </a:pPr>
            <a:r>
              <a:rPr b="1" i="1" lang="ro"/>
              <a:t>Fie un algoritm Alg și o funcție f:N→N, astfel încât Alg se termină exact în f(n) pași pentru o intrare de lungime ”n”. Spunem că Alg rulează în Ω(g(n)) dacă avem relația:</a:t>
            </a:r>
            <a:br>
              <a:rPr b="1" i="1" lang="ro"/>
            </a:br>
            <a:endParaRPr b="1" i="1"/>
          </a:p>
          <a:p>
            <a:pPr indent="0" lvl="0" marL="457200" rtl="0" algn="l">
              <a:spcBef>
                <a:spcPts val="1200"/>
              </a:spcBef>
              <a:spcAft>
                <a:spcPts val="0"/>
              </a:spcAft>
              <a:buNone/>
            </a:pPr>
            <a:r>
              <a:t/>
            </a:r>
            <a:endParaRPr b="1" i="1"/>
          </a:p>
          <a:p>
            <a:pPr indent="0" lvl="0" marL="0" rtl="0" algn="l">
              <a:lnSpc>
                <a:spcPct val="100000"/>
              </a:lnSpc>
              <a:spcBef>
                <a:spcPts val="1200"/>
              </a:spcBef>
              <a:spcAft>
                <a:spcPts val="0"/>
              </a:spcAft>
              <a:buNone/>
            </a:pPr>
            <a:r>
              <a:t/>
            </a:r>
            <a:endParaRPr sz="1250">
              <a:solidFill>
                <a:srgbClr val="202122"/>
              </a:solidFill>
              <a:highlight>
                <a:srgbClr val="FFFFFF"/>
              </a:highlight>
              <a:latin typeface="Arial"/>
              <a:ea typeface="Arial"/>
              <a:cs typeface="Arial"/>
              <a:sym typeface="Arial"/>
            </a:endParaRPr>
          </a:p>
          <a:p>
            <a:pPr indent="0" lvl="0" marL="457200" rtl="0" algn="l">
              <a:spcBef>
                <a:spcPts val="0"/>
              </a:spcBef>
              <a:spcAft>
                <a:spcPts val="1200"/>
              </a:spcAft>
              <a:buNone/>
            </a:pPr>
            <a:r>
              <a:t/>
            </a:r>
            <a:endParaRPr b="1"/>
          </a:p>
        </p:txBody>
      </p:sp>
      <p:pic>
        <p:nvPicPr>
          <p:cNvPr id="159" name="Google Shape;159;p23"/>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gt;&lt;/mo&gt;&lt;mn&gt;0&lt;/mn&gt;&lt;/math&gt;" id="160" name="Google Shape;160;p23" title="limit as n rightwards arrow infinity of fraction numerator f open parentheses n close parentheses over denominator g open parentheses n close parentheses end fraction greater than 0"/>
          <p:cNvPicPr preferRelativeResize="0"/>
          <p:nvPr/>
        </p:nvPicPr>
        <p:blipFill>
          <a:blip r:embed="rId4">
            <a:alphaModFix/>
          </a:blip>
          <a:stretch>
            <a:fillRect/>
          </a:stretch>
        </p:blipFill>
        <p:spPr>
          <a:xfrm>
            <a:off x="1262074" y="3215800"/>
            <a:ext cx="1435093"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Θ (Big Theta)</a:t>
            </a:r>
            <a:endParaRPr/>
          </a:p>
        </p:txBody>
      </p:sp>
      <p:sp>
        <p:nvSpPr>
          <p:cNvPr id="166" name="Google Shape;16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o"/>
              <a:t>O combinație între cele două clase anterioare. Presupune o mărginire atât superioară cât și inferioară.</a:t>
            </a:r>
            <a:endParaRPr/>
          </a:p>
          <a:p>
            <a:pPr indent="-311150" lvl="0" marL="457200" rtl="0" algn="l">
              <a:spcBef>
                <a:spcPts val="0"/>
              </a:spcBef>
              <a:spcAft>
                <a:spcPts val="0"/>
              </a:spcAft>
              <a:buSzPts val="1300"/>
              <a:buChar char="-"/>
            </a:pPr>
            <a:r>
              <a:rPr lang="ro"/>
              <a:t>Spunem ca un algoritm rulează în timp Θ(g(n)) dacă există o funcție </a:t>
            </a:r>
            <a:r>
              <a:rPr b="1" i="1" lang="ro"/>
              <a:t>g</a:t>
            </a:r>
            <a:r>
              <a:rPr lang="ro"/>
              <a:t> și o valoare </a:t>
            </a:r>
            <a:r>
              <a:rPr b="1" i="1" lang="ro"/>
              <a:t>n</a:t>
            </a:r>
            <a:r>
              <a:rPr b="1" baseline="-25000" i="1" lang="ro"/>
              <a:t>0</a:t>
            </a:r>
            <a:r>
              <a:rPr lang="ro"/>
              <a:t>, astfel încât să avem relația:    C</a:t>
            </a:r>
            <a:r>
              <a:rPr baseline="-25000" lang="ro"/>
              <a:t>1</a:t>
            </a:r>
            <a:r>
              <a:rPr lang="ro"/>
              <a:t> x </a:t>
            </a:r>
            <a:r>
              <a:rPr b="1" lang="ro"/>
              <a:t>g(n)≥</a:t>
            </a:r>
            <a:r>
              <a:rPr lang="ro"/>
              <a:t> </a:t>
            </a:r>
            <a:r>
              <a:rPr b="1" lang="ro"/>
              <a:t>f(n)≥</a:t>
            </a:r>
            <a:r>
              <a:rPr lang="ro"/>
              <a:t>C</a:t>
            </a:r>
            <a:r>
              <a:rPr baseline="-25000" lang="ro"/>
              <a:t>2</a:t>
            </a:r>
            <a:r>
              <a:rPr lang="ro"/>
              <a:t> x </a:t>
            </a:r>
            <a:r>
              <a:rPr b="1" lang="ro"/>
              <a:t>g(n)≥0 | ∀n&gt;</a:t>
            </a:r>
            <a:r>
              <a:rPr b="1" i="1" lang="ro"/>
              <a:t>n</a:t>
            </a:r>
            <a:r>
              <a:rPr b="1" baseline="-25000" i="1" lang="ro"/>
              <a:t>0 </a:t>
            </a:r>
            <a:r>
              <a:rPr b="1" i="1" lang="ro"/>
              <a:t> </a:t>
            </a:r>
            <a:r>
              <a:rPr lang="ro"/>
              <a:t>(unde </a:t>
            </a:r>
            <a:r>
              <a:rPr lang="ro"/>
              <a:t>C</a:t>
            </a:r>
            <a:r>
              <a:rPr baseline="-25000" lang="ro"/>
              <a:t>1</a:t>
            </a:r>
            <a:r>
              <a:rPr lang="ro"/>
              <a:t> și C</a:t>
            </a:r>
            <a:r>
              <a:rPr baseline="-25000" lang="ro"/>
              <a:t>2</a:t>
            </a:r>
            <a:r>
              <a:rPr lang="ro"/>
              <a:t> sunt două constante</a:t>
            </a:r>
            <a:r>
              <a:rPr lang="ro"/>
              <a:t> pozitive). </a:t>
            </a:r>
            <a:endParaRPr/>
          </a:p>
          <a:p>
            <a:pPr indent="-311150" lvl="0" marL="457200" rtl="0" algn="l">
              <a:spcBef>
                <a:spcPts val="0"/>
              </a:spcBef>
              <a:spcAft>
                <a:spcPts val="0"/>
              </a:spcAft>
              <a:buSzPts val="1300"/>
              <a:buChar char="-"/>
            </a:pPr>
            <a:r>
              <a:rPr i="1" lang="ro"/>
              <a:t>f</a:t>
            </a:r>
            <a:r>
              <a:rPr lang="ro"/>
              <a:t> este asimptotic mărginită inferior de către </a:t>
            </a:r>
            <a:r>
              <a:rPr i="1" lang="ro"/>
              <a:t>g</a:t>
            </a:r>
            <a:r>
              <a:rPr lang="ro"/>
              <a:t> (multiplicată cu un factor constant </a:t>
            </a:r>
            <a:r>
              <a:rPr lang="ro"/>
              <a:t>C</a:t>
            </a:r>
            <a:r>
              <a:rPr baseline="-25000" lang="ro"/>
              <a:t>2</a:t>
            </a:r>
            <a:r>
              <a:rPr lang="ro"/>
              <a:t>) respectiv superior tot de </a:t>
            </a:r>
            <a:r>
              <a:rPr i="1" lang="ro"/>
              <a:t>g</a:t>
            </a:r>
            <a:r>
              <a:rPr lang="ro"/>
              <a:t> </a:t>
            </a:r>
            <a:r>
              <a:rPr lang="ro"/>
              <a:t>(multiplicată cu un factor constant C</a:t>
            </a:r>
            <a:r>
              <a:rPr baseline="-25000" lang="ro"/>
              <a:t>1</a:t>
            </a:r>
            <a:r>
              <a:rPr lang="ro"/>
              <a:t>)</a:t>
            </a:r>
            <a:endParaRPr/>
          </a:p>
          <a:p>
            <a:pPr indent="-311150" lvl="0" marL="457200" rtl="0" algn="l">
              <a:spcBef>
                <a:spcPts val="0"/>
              </a:spcBef>
              <a:spcAft>
                <a:spcPts val="0"/>
              </a:spcAft>
              <a:buSzPts val="1300"/>
              <a:buChar char="-"/>
            </a:pPr>
            <a:r>
              <a:rPr b="1" lang="ro"/>
              <a:t>Nu mai este valabilă observația</a:t>
            </a:r>
            <a:r>
              <a:rPr lang="ro"/>
              <a:t> că </a:t>
            </a:r>
            <a:r>
              <a:rPr lang="ro"/>
              <a:t>Θ</a:t>
            </a:r>
            <a:r>
              <a:rPr b="1" lang="ro"/>
              <a:t>(n) </a:t>
            </a:r>
            <a:r>
              <a:rPr lang="ro"/>
              <a:t>ar fi </a:t>
            </a:r>
            <a:r>
              <a:rPr lang="ro"/>
              <a:t>inclusă în </a:t>
            </a:r>
            <a:r>
              <a:rPr lang="ro"/>
              <a:t>Θ</a:t>
            </a:r>
            <a:r>
              <a:rPr b="1" lang="ro"/>
              <a:t>(n</a:t>
            </a:r>
            <a:r>
              <a:rPr b="1" baseline="30000" lang="ro"/>
              <a:t>2</a:t>
            </a:r>
            <a:r>
              <a:rPr b="1" lang="ro"/>
              <a:t>)</a:t>
            </a:r>
            <a:endParaRPr b="1"/>
          </a:p>
          <a:p>
            <a:pPr indent="-311150" lvl="0" marL="457200" rtl="0" algn="l">
              <a:spcBef>
                <a:spcPts val="0"/>
              </a:spcBef>
              <a:spcAft>
                <a:spcPts val="0"/>
              </a:spcAft>
              <a:buSzPts val="1300"/>
              <a:buChar char="-"/>
            </a:pPr>
            <a:r>
              <a:rPr lang="ro"/>
              <a:t>Nu toți algoritmii au o complexitate Theta</a:t>
            </a:r>
            <a:endParaRPr/>
          </a:p>
        </p:txBody>
      </p:sp>
      <p:pic>
        <p:nvPicPr>
          <p:cNvPr id="167" name="Google Shape;167;p24"/>
          <p:cNvPicPr preferRelativeResize="0"/>
          <p:nvPr/>
        </p:nvPicPr>
        <p:blipFill>
          <a:blip r:embed="rId3">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Θ  (Big Theta)</a:t>
            </a:r>
            <a:endParaRPr/>
          </a:p>
        </p:txBody>
      </p:sp>
      <p:pic>
        <p:nvPicPr>
          <p:cNvPr id="173" name="Google Shape;173;p25"/>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174" name="Google Shape;174;p25"/>
          <p:cNvPicPr preferRelativeResize="0"/>
          <p:nvPr/>
        </p:nvPicPr>
        <p:blipFill>
          <a:blip r:embed="rId4">
            <a:alphaModFix/>
          </a:blip>
          <a:stretch>
            <a:fillRect/>
          </a:stretch>
        </p:blipFill>
        <p:spPr>
          <a:xfrm>
            <a:off x="925526" y="1853850"/>
            <a:ext cx="4561082" cy="327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Θ  (Big Theta)</a:t>
            </a:r>
            <a:endParaRPr/>
          </a:p>
          <a:p>
            <a:pPr indent="0" lvl="0" marL="0" rtl="0" algn="l">
              <a:spcBef>
                <a:spcPts val="0"/>
              </a:spcBef>
              <a:spcAft>
                <a:spcPts val="0"/>
              </a:spcAft>
              <a:buNone/>
            </a:pPr>
            <a:r>
              <a:t/>
            </a:r>
            <a:endParaRPr/>
          </a:p>
        </p:txBody>
      </p:sp>
      <p:sp>
        <p:nvSpPr>
          <p:cNvPr id="180" name="Google Shape;180;p26"/>
          <p:cNvSpPr txBox="1"/>
          <p:nvPr>
            <p:ph idx="1" type="body"/>
          </p:nvPr>
        </p:nvSpPr>
        <p:spPr>
          <a:xfrm>
            <a:off x="729450" y="2078875"/>
            <a:ext cx="7688700" cy="2965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ro" sz="2300"/>
              <a:t>Cum ar arăta definiția folosind limite? </a:t>
            </a:r>
            <a:endParaRPr b="1" sz="2300"/>
          </a:p>
          <a:p>
            <a:pPr indent="0" lvl="0" marL="0" rtl="0" algn="l">
              <a:lnSpc>
                <a:spcPct val="100000"/>
              </a:lnSpc>
              <a:spcBef>
                <a:spcPts val="1200"/>
              </a:spcBef>
              <a:spcAft>
                <a:spcPts val="0"/>
              </a:spcAft>
              <a:buNone/>
            </a:pPr>
            <a:r>
              <a:t/>
            </a:r>
            <a:endParaRPr sz="1250">
              <a:solidFill>
                <a:srgbClr val="202122"/>
              </a:solidFill>
              <a:highlight>
                <a:srgbClr val="FFFFFF"/>
              </a:highlight>
              <a:latin typeface="Arial"/>
              <a:ea typeface="Arial"/>
              <a:cs typeface="Arial"/>
              <a:sym typeface="Arial"/>
            </a:endParaRPr>
          </a:p>
          <a:p>
            <a:pPr indent="0" lvl="0" marL="457200" rtl="0" algn="l">
              <a:spcBef>
                <a:spcPts val="0"/>
              </a:spcBef>
              <a:spcAft>
                <a:spcPts val="1200"/>
              </a:spcAft>
              <a:buNone/>
            </a:pPr>
            <a:r>
              <a:t/>
            </a:r>
            <a:endParaRPr b="1"/>
          </a:p>
        </p:txBody>
      </p:sp>
      <p:pic>
        <p:nvPicPr>
          <p:cNvPr id="181" name="Google Shape;181;p26"/>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182" name="Google Shape;182;p26"/>
          <p:cNvPicPr preferRelativeResize="0"/>
          <p:nvPr/>
        </p:nvPicPr>
        <p:blipFill>
          <a:blip r:embed="rId4">
            <a:alphaModFix/>
          </a:blip>
          <a:stretch>
            <a:fillRect/>
          </a:stretch>
        </p:blipFill>
        <p:spPr>
          <a:xfrm>
            <a:off x="6604650" y="464900"/>
            <a:ext cx="2450499" cy="245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Θ  (Big Theta)</a:t>
            </a:r>
            <a:endParaRPr/>
          </a:p>
          <a:p>
            <a:pPr indent="0" lvl="0" marL="0" rtl="0" algn="l">
              <a:spcBef>
                <a:spcPts val="0"/>
              </a:spcBef>
              <a:spcAft>
                <a:spcPts val="0"/>
              </a:spcAft>
              <a:buNone/>
            </a:pPr>
            <a:r>
              <a:t/>
            </a:r>
            <a:endParaRPr/>
          </a:p>
        </p:txBody>
      </p:sp>
      <p:sp>
        <p:nvSpPr>
          <p:cNvPr id="188" name="Google Shape;188;p27"/>
          <p:cNvSpPr txBox="1"/>
          <p:nvPr>
            <p:ph idx="1" type="body"/>
          </p:nvPr>
        </p:nvSpPr>
        <p:spPr>
          <a:xfrm>
            <a:off x="729450" y="2078875"/>
            <a:ext cx="7688700" cy="2965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i="1" lang="ro"/>
              <a:t>Fie un algoritm Alg și o funcție f:N→N, astfel încât Alg se termină exact în f(n) pași pentru o intrare de lungime ”n”. Spunem că Alg rulează în Θ(g(n)) dacă avem relația:</a:t>
            </a:r>
            <a:br>
              <a:rPr b="1" i="1" lang="ro"/>
            </a:br>
            <a:endParaRPr b="1" sz="2300"/>
          </a:p>
          <a:p>
            <a:pPr indent="0" lvl="0" marL="457200" rtl="0" algn="l">
              <a:spcBef>
                <a:spcPts val="1200"/>
              </a:spcBef>
              <a:spcAft>
                <a:spcPts val="0"/>
              </a:spcAft>
              <a:buNone/>
            </a:pPr>
            <a:r>
              <a:t/>
            </a:r>
            <a:endParaRPr b="1" sz="2300"/>
          </a:p>
          <a:p>
            <a:pPr indent="0" lvl="0" marL="0" rtl="0" algn="l">
              <a:lnSpc>
                <a:spcPct val="100000"/>
              </a:lnSpc>
              <a:spcBef>
                <a:spcPts val="1200"/>
              </a:spcBef>
              <a:spcAft>
                <a:spcPts val="0"/>
              </a:spcAft>
              <a:buNone/>
            </a:pPr>
            <a:r>
              <a:t/>
            </a:r>
            <a:endParaRPr sz="1250">
              <a:solidFill>
                <a:srgbClr val="202122"/>
              </a:solidFill>
              <a:highlight>
                <a:srgbClr val="FFFFFF"/>
              </a:highlight>
              <a:latin typeface="Arial"/>
              <a:ea typeface="Arial"/>
              <a:cs typeface="Arial"/>
              <a:sym typeface="Arial"/>
            </a:endParaRPr>
          </a:p>
          <a:p>
            <a:pPr indent="0" lvl="0" marL="457200" rtl="0" algn="l">
              <a:spcBef>
                <a:spcPts val="0"/>
              </a:spcBef>
              <a:spcAft>
                <a:spcPts val="1200"/>
              </a:spcAft>
              <a:buNone/>
            </a:pPr>
            <a:r>
              <a:t/>
            </a:r>
            <a:endParaRPr b="1"/>
          </a:p>
        </p:txBody>
      </p:sp>
      <p:pic>
        <p:nvPicPr>
          <p:cNvPr id="189" name="Google Shape;189;p27"/>
          <p:cNvPicPr preferRelativeResize="0"/>
          <p:nvPr/>
        </p:nvPicPr>
        <p:blipFill>
          <a:blip r:embed="rId3">
            <a:alphaModFix/>
          </a:blip>
          <a:stretch>
            <a:fillRect/>
          </a:stretch>
        </p:blipFill>
        <p:spPr>
          <a:xfrm>
            <a:off x="6492454" y="510673"/>
            <a:ext cx="2651546" cy="1568200"/>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x2208;&lt;/mo&gt;&lt;msub&gt;&lt;mi mathvariant=&quot;normal&quot;&gt;&amp;#x211D;&lt;/mi&gt;&lt;mo&gt;+&lt;/mo&gt;&lt;/msub&gt;&lt;/math&gt;" id="190" name="Google Shape;190;p27" title="limit as n rightwards arrow infinity of fraction numerator f open parentheses n close parentheses over denominator g open parentheses n close parentheses end fraction element of straight real numbers subscript plus"/>
          <p:cNvPicPr preferRelativeResize="0"/>
          <p:nvPr/>
        </p:nvPicPr>
        <p:blipFill>
          <a:blip r:embed="rId4">
            <a:alphaModFix/>
          </a:blip>
          <a:stretch>
            <a:fillRect/>
          </a:stretch>
        </p:blipFill>
        <p:spPr>
          <a:xfrm>
            <a:off x="1332045" y="2699850"/>
            <a:ext cx="2215201" cy="701625"/>
          </a:xfrm>
          <a:prstGeom prst="rect">
            <a:avLst/>
          </a:prstGeom>
          <a:noFill/>
          <a:ln>
            <a:noFill/>
          </a:ln>
        </p:spPr>
      </p:pic>
      <p:sp>
        <p:nvSpPr>
          <p:cNvPr id="191" name="Google Shape;191;p27"/>
          <p:cNvSpPr txBox="1"/>
          <p:nvPr/>
        </p:nvSpPr>
        <p:spPr>
          <a:xfrm>
            <a:off x="306625" y="4737950"/>
            <a:ext cx="12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u="sng">
                <a:solidFill>
                  <a:schemeClr val="hlink"/>
                </a:solidFill>
                <a:latin typeface="Lato"/>
                <a:ea typeface="Lato"/>
                <a:cs typeface="Lato"/>
                <a:sym typeface="Lato"/>
                <a:hlinkClick r:id="rId5"/>
              </a:rPr>
              <a:t>Source</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Discuții libere</a:t>
            </a:r>
            <a:endParaRPr/>
          </a:p>
        </p:txBody>
      </p:sp>
      <p:sp>
        <p:nvSpPr>
          <p:cNvPr id="197" name="Google Shape;197;p28"/>
          <p:cNvSpPr txBox="1"/>
          <p:nvPr>
            <p:ph idx="1" type="body"/>
          </p:nvPr>
        </p:nvSpPr>
        <p:spPr>
          <a:xfrm>
            <a:off x="729450" y="2078875"/>
            <a:ext cx="7688700" cy="28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t>Cel mai adesea folosim clasa O. </a:t>
            </a:r>
            <a:endParaRPr b="1"/>
          </a:p>
          <a:p>
            <a:pPr indent="0" lvl="0" marL="0" rtl="0" algn="l">
              <a:spcBef>
                <a:spcPts val="1200"/>
              </a:spcBef>
              <a:spcAft>
                <a:spcPts val="0"/>
              </a:spcAft>
              <a:buNone/>
            </a:pPr>
            <a:r>
              <a:rPr b="1" lang="ro"/>
              <a:t>Evident ne interesează numitele ”tight bounds”. </a:t>
            </a:r>
            <a:endParaRPr b="1"/>
          </a:p>
          <a:p>
            <a:pPr indent="0" lvl="0" marL="0" rtl="0" algn="l">
              <a:spcBef>
                <a:spcPts val="1200"/>
              </a:spcBef>
              <a:spcAft>
                <a:spcPts val="0"/>
              </a:spcAft>
              <a:buNone/>
            </a:pPr>
            <a:r>
              <a:rPr b="1" lang="ro"/>
              <a:t>Ce se întâmplă </a:t>
            </a:r>
            <a:r>
              <a:rPr b="1" lang="ro"/>
              <a:t>când</a:t>
            </a:r>
            <a:r>
              <a:rPr b="1" lang="ro"/>
              <a:t> pe o intrare de </a:t>
            </a:r>
            <a:r>
              <a:rPr b="1" lang="ro"/>
              <a:t>aceeași</a:t>
            </a:r>
            <a:r>
              <a:rPr b="1" lang="ro"/>
              <a:t> lungime ai număr de pași semnificativ diferiți?</a:t>
            </a:r>
            <a:endParaRPr b="1"/>
          </a:p>
          <a:p>
            <a:pPr indent="-311150" lvl="0" marL="914400" rtl="0" algn="l">
              <a:spcBef>
                <a:spcPts val="1200"/>
              </a:spcBef>
              <a:spcAft>
                <a:spcPts val="0"/>
              </a:spcAft>
              <a:buSzPts val="1300"/>
              <a:buChar char="●"/>
            </a:pPr>
            <a:r>
              <a:rPr b="1" lang="ro"/>
              <a:t>Complexitate</a:t>
            </a:r>
            <a:r>
              <a:rPr b="1" lang="ro"/>
              <a:t> ”</a:t>
            </a:r>
            <a:r>
              <a:rPr b="1" i="1" lang="ro"/>
              <a:t>worst case</a:t>
            </a:r>
            <a:r>
              <a:rPr b="1" lang="ro"/>
              <a:t>” vs complexitate medie</a:t>
            </a:r>
            <a:endParaRPr b="1"/>
          </a:p>
          <a:p>
            <a:pPr indent="0" lvl="0" marL="0" rtl="0" algn="l">
              <a:spcBef>
                <a:spcPts val="1200"/>
              </a:spcBef>
              <a:spcAft>
                <a:spcPts val="0"/>
              </a:spcAft>
              <a:buNone/>
            </a:pPr>
            <a:r>
              <a:rPr b="1" lang="ro"/>
              <a:t>Care este complexitatea următorilor algoritmi?</a:t>
            </a:r>
            <a:endParaRPr b="1"/>
          </a:p>
          <a:p>
            <a:pPr indent="-311150" lvl="0" marL="914400" rtl="0" algn="l">
              <a:spcBef>
                <a:spcPts val="1200"/>
              </a:spcBef>
              <a:spcAft>
                <a:spcPts val="0"/>
              </a:spcAft>
              <a:buSzPts val="1300"/>
              <a:buChar char="●"/>
            </a:pPr>
            <a:r>
              <a:rPr b="1" lang="ro"/>
              <a:t>Căutare binară; Bubble sort; quicksort, merge-sort; </a:t>
            </a:r>
            <a:endParaRPr b="1"/>
          </a:p>
          <a:p>
            <a:pPr indent="0" lvl="0" marL="0" rtl="0" algn="l">
              <a:spcBef>
                <a:spcPts val="1200"/>
              </a:spcBef>
              <a:spcAft>
                <a:spcPts val="1200"/>
              </a:spcAft>
              <a:buNone/>
            </a:pPr>
            <a:r>
              <a:rPr b="1" lang="ro"/>
              <a:t>Paradoxul </a:t>
            </a:r>
            <a:r>
              <a:rPr b="1" lang="ro"/>
              <a:t>în</a:t>
            </a:r>
            <a:r>
              <a:rPr b="1" lang="ro"/>
              <a:t> care Big-O nu redă realitatea</a:t>
            </a:r>
            <a:r>
              <a:rPr b="1" lang="ro"/>
              <a:t>...</a:t>
            </a:r>
            <a:endParaRPr b="1"/>
          </a:p>
        </p:txBody>
      </p:sp>
      <p:pic>
        <p:nvPicPr>
          <p:cNvPr id="198" name="Google Shape;198;p28"/>
          <p:cNvPicPr preferRelativeResize="0"/>
          <p:nvPr/>
        </p:nvPicPr>
        <p:blipFill>
          <a:blip r:embed="rId3">
            <a:alphaModFix/>
          </a:blip>
          <a:stretch>
            <a:fillRect/>
          </a:stretch>
        </p:blipFill>
        <p:spPr>
          <a:xfrm>
            <a:off x="5628175" y="492900"/>
            <a:ext cx="3539649" cy="165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Ce inseamnă ”algoritm eficient”?</a:t>
            </a:r>
            <a:endParaRPr/>
          </a:p>
        </p:txBody>
      </p:sp>
      <p:pic>
        <p:nvPicPr>
          <p:cNvPr id="204" name="Google Shape;204;p29"/>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205" name="Google Shape;205;p29"/>
          <p:cNvPicPr preferRelativeResize="0"/>
          <p:nvPr/>
        </p:nvPicPr>
        <p:blipFill rotWithShape="1">
          <a:blip r:embed="rId4">
            <a:alphaModFix/>
          </a:blip>
          <a:srcRect b="0" l="0" r="1516" t="10023"/>
          <a:stretch/>
        </p:blipFill>
        <p:spPr>
          <a:xfrm>
            <a:off x="188350" y="1853850"/>
            <a:ext cx="5180974" cy="32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Timp polinomial:</a:t>
            </a:r>
            <a:br>
              <a:rPr lang="ro"/>
            </a:br>
            <a:r>
              <a:rPr lang="ro"/>
              <a:t>Determinism vs nedeterminims</a:t>
            </a:r>
            <a:endParaRPr/>
          </a:p>
        </p:txBody>
      </p:sp>
      <p:pic>
        <p:nvPicPr>
          <p:cNvPr id="211" name="Google Shape;211;p30"/>
          <p:cNvPicPr preferRelativeResize="0"/>
          <p:nvPr/>
        </p:nvPicPr>
        <p:blipFill>
          <a:blip r:embed="rId3">
            <a:alphaModFix/>
          </a:blip>
          <a:stretch>
            <a:fillRect/>
          </a:stretch>
        </p:blipFill>
        <p:spPr>
          <a:xfrm>
            <a:off x="5628175" y="492900"/>
            <a:ext cx="3539649" cy="1650375"/>
          </a:xfrm>
          <a:prstGeom prst="rect">
            <a:avLst/>
          </a:prstGeom>
          <a:noFill/>
          <a:ln>
            <a:noFill/>
          </a:ln>
        </p:spPr>
      </p:pic>
      <p:pic>
        <p:nvPicPr>
          <p:cNvPr id="212" name="Google Shape;212;p30"/>
          <p:cNvPicPr preferRelativeResize="0"/>
          <p:nvPr/>
        </p:nvPicPr>
        <p:blipFill>
          <a:blip r:embed="rId4">
            <a:alphaModFix/>
          </a:blip>
          <a:stretch>
            <a:fillRect/>
          </a:stretch>
        </p:blipFill>
        <p:spPr>
          <a:xfrm>
            <a:off x="807425" y="2143275"/>
            <a:ext cx="2073150" cy="2073150"/>
          </a:xfrm>
          <a:prstGeom prst="rect">
            <a:avLst/>
          </a:prstGeom>
          <a:noFill/>
          <a:ln>
            <a:noFill/>
          </a:ln>
        </p:spPr>
      </p:pic>
      <p:pic>
        <p:nvPicPr>
          <p:cNvPr id="213" name="Google Shape;213;p30"/>
          <p:cNvPicPr preferRelativeResize="0"/>
          <p:nvPr/>
        </p:nvPicPr>
        <p:blipFill>
          <a:blip r:embed="rId5">
            <a:alphaModFix/>
          </a:blip>
          <a:stretch>
            <a:fillRect/>
          </a:stretch>
        </p:blipFill>
        <p:spPr>
          <a:xfrm>
            <a:off x="3032975" y="2295675"/>
            <a:ext cx="2804246" cy="2695425"/>
          </a:xfrm>
          <a:prstGeom prst="rect">
            <a:avLst/>
          </a:prstGeom>
          <a:noFill/>
          <a:ln>
            <a:noFill/>
          </a:ln>
        </p:spPr>
      </p:pic>
      <p:pic>
        <p:nvPicPr>
          <p:cNvPr id="214" name="Google Shape;214;p30"/>
          <p:cNvPicPr preferRelativeResize="0"/>
          <p:nvPr/>
        </p:nvPicPr>
        <p:blipFill>
          <a:blip r:embed="rId6">
            <a:alphaModFix/>
          </a:blip>
          <a:stretch>
            <a:fillRect/>
          </a:stretch>
        </p:blipFill>
        <p:spPr>
          <a:xfrm>
            <a:off x="6844796" y="2226425"/>
            <a:ext cx="1957449" cy="1875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Scurt prezentare: ”Turing Machine”</a:t>
            </a:r>
            <a:endParaRPr/>
          </a:p>
        </p:txBody>
      </p:sp>
      <p:sp>
        <p:nvSpPr>
          <p:cNvPr id="220" name="Google Shape;220;p31"/>
          <p:cNvSpPr txBox="1"/>
          <p:nvPr>
            <p:ph idx="1" type="body"/>
          </p:nvPr>
        </p:nvSpPr>
        <p:spPr>
          <a:xfrm>
            <a:off x="4302725" y="2078875"/>
            <a:ext cx="4619400" cy="28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a:t>O mașină Turing M=(Q, 𝚪, b, 𝚺, 𝞭, q</a:t>
            </a:r>
            <a:r>
              <a:rPr b="1" baseline="-25000" lang="ro"/>
              <a:t>0</a:t>
            </a:r>
            <a:r>
              <a:rPr b="1" lang="ro"/>
              <a:t>, F) unde:</a:t>
            </a:r>
            <a:endParaRPr b="1"/>
          </a:p>
          <a:p>
            <a:pPr indent="-311150" lvl="0" marL="457200" rtl="0" algn="l">
              <a:spcBef>
                <a:spcPts val="1200"/>
              </a:spcBef>
              <a:spcAft>
                <a:spcPts val="0"/>
              </a:spcAft>
              <a:buSzPts val="1300"/>
              <a:buChar char="●"/>
            </a:pPr>
            <a:r>
              <a:rPr b="1" lang="ro"/>
              <a:t>Q - mulțimea stărilor</a:t>
            </a:r>
            <a:endParaRPr b="1"/>
          </a:p>
          <a:p>
            <a:pPr indent="-311150" lvl="0" marL="457200" rtl="0" algn="l">
              <a:spcBef>
                <a:spcPts val="0"/>
              </a:spcBef>
              <a:spcAft>
                <a:spcPts val="0"/>
              </a:spcAft>
              <a:buSzPts val="1300"/>
              <a:buChar char="●"/>
            </a:pPr>
            <a:r>
              <a:rPr b="1" lang="ro"/>
              <a:t>𝚪 - alfabetul de lucru al mașinii</a:t>
            </a:r>
            <a:endParaRPr b="1"/>
          </a:p>
          <a:p>
            <a:pPr indent="-311150" lvl="0" marL="457200" rtl="0" algn="l">
              <a:spcBef>
                <a:spcPts val="0"/>
              </a:spcBef>
              <a:spcAft>
                <a:spcPts val="0"/>
              </a:spcAft>
              <a:buSzPts val="1300"/>
              <a:buChar char="●"/>
            </a:pPr>
            <a:r>
              <a:rPr b="1" lang="ro"/>
              <a:t>b ∊ 𝚪</a:t>
            </a:r>
            <a:r>
              <a:rPr lang="ro"/>
              <a:t> - </a:t>
            </a:r>
            <a:r>
              <a:rPr b="1" lang="ro"/>
              <a:t> un simbol special, numit ”blank”</a:t>
            </a:r>
            <a:endParaRPr b="1"/>
          </a:p>
          <a:p>
            <a:pPr indent="-311150" lvl="0" marL="457200" rtl="0" algn="l">
              <a:spcBef>
                <a:spcPts val="0"/>
              </a:spcBef>
              <a:spcAft>
                <a:spcPts val="0"/>
              </a:spcAft>
              <a:buSzPts val="1300"/>
              <a:buChar char="●"/>
            </a:pPr>
            <a:r>
              <a:rPr b="1" lang="ro"/>
              <a:t>𝚺⊂𝚪\{b} - alfabetul de intrare (alfabetul pt input)</a:t>
            </a:r>
            <a:endParaRPr b="1"/>
          </a:p>
          <a:p>
            <a:pPr indent="-311150" lvl="0" marL="457200" rtl="0" algn="l">
              <a:spcBef>
                <a:spcPts val="0"/>
              </a:spcBef>
              <a:spcAft>
                <a:spcPts val="0"/>
              </a:spcAft>
              <a:buSzPts val="1300"/>
              <a:buChar char="●"/>
            </a:pPr>
            <a:r>
              <a:rPr b="1" lang="ro"/>
              <a:t>q</a:t>
            </a:r>
            <a:r>
              <a:rPr b="1" baseline="-25000" lang="ro"/>
              <a:t>0</a:t>
            </a:r>
            <a:r>
              <a:rPr b="1" lang="ro"/>
              <a:t>, F - starea inițială, respectiv mulțimea stărilor finale</a:t>
            </a:r>
            <a:endParaRPr b="1"/>
          </a:p>
          <a:p>
            <a:pPr indent="0" lvl="0" marL="0" rtl="0" algn="l">
              <a:spcBef>
                <a:spcPts val="1200"/>
              </a:spcBef>
              <a:spcAft>
                <a:spcPts val="0"/>
              </a:spcAft>
              <a:buNone/>
            </a:pPr>
            <a:r>
              <a:rPr b="1" lang="ro"/>
              <a:t>𝞭 - funcția de tranziție:</a:t>
            </a:r>
            <a:br>
              <a:rPr b="1" lang="ro"/>
            </a:br>
            <a:r>
              <a:rPr b="1" lang="ro"/>
              <a:t>cazul determinist: 𝞭: 𝚪xQ 🠒𝚪xQx{left, right}</a:t>
            </a:r>
            <a:endParaRPr b="1"/>
          </a:p>
          <a:p>
            <a:pPr indent="0" lvl="0" marL="0" rtl="0" algn="l">
              <a:spcBef>
                <a:spcPts val="1200"/>
              </a:spcBef>
              <a:spcAft>
                <a:spcPts val="1200"/>
              </a:spcAft>
              <a:buNone/>
            </a:pPr>
            <a:r>
              <a:rPr b="1" lang="ro"/>
              <a:t>cazul nedeterminist: 𝞭: 𝚪xQ 🠒2</a:t>
            </a:r>
            <a:r>
              <a:rPr b="1" baseline="30000" lang="ro"/>
              <a:t>𝚪xQx{left, right}</a:t>
            </a:r>
            <a:endParaRPr b="1" baseline="30000"/>
          </a:p>
        </p:txBody>
      </p:sp>
      <p:pic>
        <p:nvPicPr>
          <p:cNvPr id="221" name="Google Shape;221;p31"/>
          <p:cNvPicPr preferRelativeResize="0"/>
          <p:nvPr/>
        </p:nvPicPr>
        <p:blipFill>
          <a:blip r:embed="rId3">
            <a:alphaModFix/>
          </a:blip>
          <a:stretch>
            <a:fillRect/>
          </a:stretch>
        </p:blipFill>
        <p:spPr>
          <a:xfrm>
            <a:off x="43647" y="2078872"/>
            <a:ext cx="4354750" cy="2700700"/>
          </a:xfrm>
          <a:prstGeom prst="rect">
            <a:avLst/>
          </a:prstGeom>
          <a:noFill/>
          <a:ln>
            <a:noFill/>
          </a:ln>
        </p:spPr>
      </p:pic>
      <p:pic>
        <p:nvPicPr>
          <p:cNvPr id="222" name="Google Shape;222;p31"/>
          <p:cNvPicPr preferRelativeResize="0"/>
          <p:nvPr/>
        </p:nvPicPr>
        <p:blipFill>
          <a:blip r:embed="rId4">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Index</a:t>
            </a:r>
            <a:endParaRPr/>
          </a:p>
        </p:txBody>
      </p:sp>
      <p:sp>
        <p:nvSpPr>
          <p:cNvPr id="94" name="Google Shape;94;p14"/>
          <p:cNvSpPr txBox="1"/>
          <p:nvPr>
            <p:ph idx="1" type="body"/>
          </p:nvPr>
        </p:nvSpPr>
        <p:spPr>
          <a:xfrm>
            <a:off x="729450" y="2078875"/>
            <a:ext cx="7688700" cy="283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ro"/>
              <a:t>Desfășurare</a:t>
            </a:r>
            <a:r>
              <a:rPr b="1" lang="ro"/>
              <a:t> examen &amp; predare</a:t>
            </a:r>
            <a:endParaRPr b="1"/>
          </a:p>
          <a:p>
            <a:pPr indent="-311150" lvl="0" marL="457200" rtl="0" algn="l">
              <a:spcBef>
                <a:spcPts val="0"/>
              </a:spcBef>
              <a:spcAft>
                <a:spcPts val="0"/>
              </a:spcAft>
              <a:buSzPts val="1300"/>
              <a:buChar char="●"/>
            </a:pPr>
            <a:r>
              <a:rPr b="1" lang="ro"/>
              <a:t>Ce este un algoritm</a:t>
            </a:r>
            <a:endParaRPr b="1"/>
          </a:p>
          <a:p>
            <a:pPr indent="-311150" lvl="0" marL="457200" rtl="0" algn="l">
              <a:spcBef>
                <a:spcPts val="0"/>
              </a:spcBef>
              <a:spcAft>
                <a:spcPts val="0"/>
              </a:spcAft>
              <a:buSzPts val="1300"/>
              <a:buChar char="●"/>
            </a:pPr>
            <a:r>
              <a:rPr b="1" lang="ro"/>
              <a:t>Complexitatea timp a unui algoritm</a:t>
            </a:r>
            <a:endParaRPr b="1"/>
          </a:p>
          <a:p>
            <a:pPr indent="-311150" lvl="0" marL="457200" rtl="0" algn="l">
              <a:spcBef>
                <a:spcPts val="0"/>
              </a:spcBef>
              <a:spcAft>
                <a:spcPts val="0"/>
              </a:spcAft>
              <a:buSzPts val="1300"/>
              <a:buChar char="●"/>
            </a:pPr>
            <a:r>
              <a:rPr b="1" lang="ro"/>
              <a:t>P, NP, NPC</a:t>
            </a:r>
            <a:endParaRPr b="1"/>
          </a:p>
          <a:p>
            <a:pPr indent="-311150" lvl="0" marL="457200" rtl="0" algn="l">
              <a:spcBef>
                <a:spcPts val="0"/>
              </a:spcBef>
              <a:spcAft>
                <a:spcPts val="0"/>
              </a:spcAft>
              <a:buSzPts val="1300"/>
              <a:buChar char="●"/>
            </a:pPr>
            <a:r>
              <a:rPr b="1" lang="ro"/>
              <a:t>Ce este o problema de optim?</a:t>
            </a:r>
            <a:endParaRPr b="1"/>
          </a:p>
          <a:p>
            <a:pPr indent="-311150" lvl="0" marL="457200" rtl="0" algn="l">
              <a:spcBef>
                <a:spcPts val="0"/>
              </a:spcBef>
              <a:spcAft>
                <a:spcPts val="0"/>
              </a:spcAft>
              <a:buSzPts val="1300"/>
              <a:buChar char="●"/>
            </a:pPr>
            <a:r>
              <a:rPr b="1" lang="ro"/>
              <a:t>Idei alternative de rezolvare (prelude) </a:t>
            </a:r>
            <a:endParaRPr b="1"/>
          </a:p>
        </p:txBody>
      </p:sp>
      <p:pic>
        <p:nvPicPr>
          <p:cNvPr id="95" name="Google Shape;95;p14"/>
          <p:cNvPicPr preferRelativeResize="0"/>
          <p:nvPr/>
        </p:nvPicPr>
        <p:blipFill>
          <a:blip r:embed="rId3">
            <a:alphaModFix/>
          </a:blip>
          <a:stretch>
            <a:fillRect/>
          </a:stretch>
        </p:blipFill>
        <p:spPr>
          <a:xfrm>
            <a:off x="7579822" y="514697"/>
            <a:ext cx="1564175" cy="156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Clasele de Complexitate P și NP</a:t>
            </a:r>
            <a:endParaRPr/>
          </a:p>
        </p:txBody>
      </p:sp>
      <p:sp>
        <p:nvSpPr>
          <p:cNvPr id="228" name="Google Shape;228;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Formal spus, în clasa problemelor din P sunt acele probleme care pot fi rezolvate in timp polinomial, O(n</a:t>
            </a:r>
            <a:r>
              <a:rPr baseline="30000" lang="ro"/>
              <a:t>c</a:t>
            </a:r>
            <a:r>
              <a:rPr lang="ro"/>
              <a:t>), de către un sistem determinist. (P=polynomial)</a:t>
            </a:r>
            <a:endParaRPr/>
          </a:p>
          <a:p>
            <a:pPr indent="0" lvl="0" marL="0" rtl="0" algn="l">
              <a:spcBef>
                <a:spcPts val="1200"/>
              </a:spcBef>
              <a:spcAft>
                <a:spcPts val="0"/>
              </a:spcAft>
              <a:buNone/>
            </a:pPr>
            <a:r>
              <a:rPr lang="ro"/>
              <a:t>Iar cele din clasa NP sunt problemele care pot rezolvate tot în timp polinomial (!) dar de către o mașina Turing nedeterminista. (NP=</a:t>
            </a:r>
            <a:r>
              <a:rPr lang="ro"/>
              <a:t>nondeterministic</a:t>
            </a:r>
            <a:r>
              <a:rPr lang="ro"/>
              <a:t> Polynomial)</a:t>
            </a:r>
            <a:endParaRPr/>
          </a:p>
          <a:p>
            <a:pPr indent="0" lvl="0" marL="0" rtl="0" algn="l">
              <a:spcBef>
                <a:spcPts val="1200"/>
              </a:spcBef>
              <a:spcAft>
                <a:spcPts val="1200"/>
              </a:spcAft>
              <a:buNone/>
            </a:pPr>
            <a:r>
              <a:rPr lang="ro"/>
              <a:t>Evident ca P⊂NP.</a:t>
            </a:r>
            <a:br>
              <a:rPr lang="ro"/>
            </a:br>
            <a:r>
              <a:rPr lang="ro"/>
              <a:t>Se presupune ca P⊊NP, totuși încă nu există o demonstrație a acestui rezultat.</a:t>
            </a:r>
            <a:endParaRPr/>
          </a:p>
        </p:txBody>
      </p:sp>
      <p:pic>
        <p:nvPicPr>
          <p:cNvPr id="229" name="Google Shape;229;p32"/>
          <p:cNvPicPr preferRelativeResize="0"/>
          <p:nvPr/>
        </p:nvPicPr>
        <p:blipFill>
          <a:blip r:embed="rId3">
            <a:alphaModFix/>
          </a:blip>
          <a:stretch>
            <a:fillRect/>
          </a:stretch>
        </p:blipFill>
        <p:spPr>
          <a:xfrm>
            <a:off x="7579822" y="514697"/>
            <a:ext cx="1564175" cy="156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Clasele de Complexitate P și NP</a:t>
            </a:r>
            <a:endParaRPr/>
          </a:p>
        </p:txBody>
      </p:sp>
      <p:sp>
        <p:nvSpPr>
          <p:cNvPr id="235" name="Google Shape;235;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Mai ușor de înțeles:</a:t>
            </a:r>
            <a:br>
              <a:rPr lang="ro"/>
            </a:br>
            <a:r>
              <a:rPr lang="ro"/>
              <a:t>P - clasa de probleme pentru care le putem afla soluția în timp polinomial</a:t>
            </a:r>
            <a:endParaRPr/>
          </a:p>
          <a:p>
            <a:pPr indent="0" lvl="0" marL="0" rtl="0" algn="l">
              <a:spcBef>
                <a:spcPts val="1200"/>
              </a:spcBef>
              <a:spcAft>
                <a:spcPts val="0"/>
              </a:spcAft>
              <a:buNone/>
            </a:pPr>
            <a:r>
              <a:rPr lang="ro"/>
              <a:t>NP - clasa de probleme pentru care </a:t>
            </a:r>
            <a:r>
              <a:rPr b="1" lang="ro"/>
              <a:t>putem verifica</a:t>
            </a:r>
            <a:r>
              <a:rPr lang="ro"/>
              <a:t> în timp polinomial dacă un rezultat este soluție corectă pentru problema noastră.</a:t>
            </a:r>
            <a:endParaRPr/>
          </a:p>
          <a:p>
            <a:pPr indent="0" lvl="0" marL="0" rtl="0" algn="l">
              <a:spcBef>
                <a:spcPts val="1200"/>
              </a:spcBef>
              <a:spcAft>
                <a:spcPts val="1200"/>
              </a:spcAft>
              <a:buNone/>
            </a:pPr>
            <a:r>
              <a:t/>
            </a:r>
            <a:endParaRPr/>
          </a:p>
        </p:txBody>
      </p:sp>
      <p:pic>
        <p:nvPicPr>
          <p:cNvPr id="236" name="Google Shape;236;p33"/>
          <p:cNvPicPr preferRelativeResize="0"/>
          <p:nvPr/>
        </p:nvPicPr>
        <p:blipFill>
          <a:blip r:embed="rId3">
            <a:alphaModFix/>
          </a:blip>
          <a:stretch>
            <a:fillRect/>
          </a:stretch>
        </p:blipFill>
        <p:spPr>
          <a:xfrm>
            <a:off x="7579822" y="514697"/>
            <a:ext cx="1564175" cy="1564175"/>
          </a:xfrm>
          <a:prstGeom prst="rect">
            <a:avLst/>
          </a:prstGeom>
          <a:noFill/>
          <a:ln>
            <a:noFill/>
          </a:ln>
        </p:spPr>
      </p:pic>
      <p:pic>
        <p:nvPicPr>
          <p:cNvPr id="237" name="Google Shape;237;p33"/>
          <p:cNvPicPr preferRelativeResize="0"/>
          <p:nvPr/>
        </p:nvPicPr>
        <p:blipFill>
          <a:blip r:embed="rId4">
            <a:alphaModFix/>
          </a:blip>
          <a:stretch>
            <a:fillRect/>
          </a:stretch>
        </p:blipFill>
        <p:spPr>
          <a:xfrm>
            <a:off x="3240700" y="3070350"/>
            <a:ext cx="2073150" cy="2073150"/>
          </a:xfrm>
          <a:prstGeom prst="rect">
            <a:avLst/>
          </a:prstGeom>
          <a:noFill/>
          <a:ln>
            <a:noFill/>
          </a:ln>
        </p:spPr>
      </p:pic>
      <p:pic>
        <p:nvPicPr>
          <p:cNvPr id="238" name="Google Shape;238;p33"/>
          <p:cNvPicPr preferRelativeResize="0"/>
          <p:nvPr/>
        </p:nvPicPr>
        <p:blipFill>
          <a:blip r:embed="rId5">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Clasele de Complexitate P, NP, NP-C</a:t>
            </a:r>
            <a:endParaRPr/>
          </a:p>
        </p:txBody>
      </p:sp>
      <p:pic>
        <p:nvPicPr>
          <p:cNvPr id="244" name="Google Shape;244;p34"/>
          <p:cNvPicPr preferRelativeResize="0"/>
          <p:nvPr/>
        </p:nvPicPr>
        <p:blipFill>
          <a:blip r:embed="rId3">
            <a:alphaModFix/>
          </a:blip>
          <a:stretch>
            <a:fillRect/>
          </a:stretch>
        </p:blipFill>
        <p:spPr>
          <a:xfrm>
            <a:off x="7579822" y="514697"/>
            <a:ext cx="1564175" cy="1564175"/>
          </a:xfrm>
          <a:prstGeom prst="rect">
            <a:avLst/>
          </a:prstGeom>
          <a:noFill/>
          <a:ln>
            <a:noFill/>
          </a:ln>
        </p:spPr>
      </p:pic>
      <p:pic>
        <p:nvPicPr>
          <p:cNvPr id="245" name="Google Shape;245;p34"/>
          <p:cNvPicPr preferRelativeResize="0"/>
          <p:nvPr/>
        </p:nvPicPr>
        <p:blipFill>
          <a:blip r:embed="rId4">
            <a:alphaModFix/>
          </a:blip>
          <a:stretch>
            <a:fillRect/>
          </a:stretch>
        </p:blipFill>
        <p:spPr>
          <a:xfrm>
            <a:off x="7111587" y="464900"/>
            <a:ext cx="2032413" cy="1613975"/>
          </a:xfrm>
          <a:prstGeom prst="rect">
            <a:avLst/>
          </a:prstGeom>
          <a:noFill/>
          <a:ln>
            <a:noFill/>
          </a:ln>
        </p:spPr>
      </p:pic>
      <p:pic>
        <p:nvPicPr>
          <p:cNvPr id="246" name="Google Shape;246;p34"/>
          <p:cNvPicPr preferRelativeResize="0"/>
          <p:nvPr/>
        </p:nvPicPr>
        <p:blipFill>
          <a:blip r:embed="rId5">
            <a:alphaModFix/>
          </a:blip>
          <a:stretch>
            <a:fillRect/>
          </a:stretch>
        </p:blipFill>
        <p:spPr>
          <a:xfrm>
            <a:off x="152400" y="1870600"/>
            <a:ext cx="6143951" cy="3272899"/>
          </a:xfrm>
          <a:prstGeom prst="rect">
            <a:avLst/>
          </a:prstGeom>
          <a:noFill/>
          <a:ln>
            <a:noFill/>
          </a:ln>
        </p:spPr>
      </p:pic>
      <p:sp>
        <p:nvSpPr>
          <p:cNvPr id="247" name="Google Shape;247;p34"/>
          <p:cNvSpPr txBox="1"/>
          <p:nvPr/>
        </p:nvSpPr>
        <p:spPr>
          <a:xfrm>
            <a:off x="6362875" y="4456250"/>
            <a:ext cx="2649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900" u="sng">
                <a:solidFill>
                  <a:schemeClr val="hlink"/>
                </a:solidFill>
                <a:latin typeface="Lato"/>
                <a:ea typeface="Lato"/>
                <a:cs typeface="Lato"/>
                <a:sym typeface="Lato"/>
                <a:hlinkClick r:id="rId6"/>
              </a:rPr>
              <a:t>Source for further reading</a:t>
            </a:r>
            <a:endParaRPr sz="9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Ce ne facem cu problemele din NP</a:t>
            </a:r>
            <a:endParaRPr/>
          </a:p>
          <a:p>
            <a:pPr indent="0" lvl="0" marL="0" rtl="0" algn="l">
              <a:spcBef>
                <a:spcPts val="0"/>
              </a:spcBef>
              <a:spcAft>
                <a:spcPts val="0"/>
              </a:spcAft>
              <a:buNone/>
            </a:pPr>
            <a:r>
              <a:t/>
            </a:r>
            <a:endParaRPr/>
          </a:p>
        </p:txBody>
      </p:sp>
      <p:sp>
        <p:nvSpPr>
          <p:cNvPr id="253" name="Google Shape;253;p35"/>
          <p:cNvSpPr txBox="1"/>
          <p:nvPr>
            <p:ph idx="1" type="body"/>
          </p:nvPr>
        </p:nvSpPr>
        <p:spPr>
          <a:xfrm>
            <a:off x="56825" y="1853850"/>
            <a:ext cx="6461700" cy="2965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ro" sz="2300"/>
              <a:t>Avem la dispoziție mașini (calculatoare) nedeterministe?</a:t>
            </a:r>
            <a:endParaRPr b="1" sz="2300"/>
          </a:p>
          <a:p>
            <a:pPr indent="0" lvl="0" marL="0" rtl="0" algn="l">
              <a:spcBef>
                <a:spcPts val="1200"/>
              </a:spcBef>
              <a:spcAft>
                <a:spcPts val="0"/>
              </a:spcAft>
              <a:buNone/>
            </a:pPr>
            <a:r>
              <a:rPr b="1" lang="ro" sz="2300"/>
              <a:t>În cazul problemelor de optim există două soluții: Plătim costul în timp (de multe ori nu se poate) sau ne mulțumim cu o soluție apropiată de optim, dacă nu optimă, dar ce se poate obține în timp fezabil. </a:t>
            </a:r>
            <a:endParaRPr b="1" sz="2300"/>
          </a:p>
          <a:p>
            <a:pPr indent="0" lvl="0" marL="457200" rtl="0" algn="l">
              <a:spcBef>
                <a:spcPts val="1200"/>
              </a:spcBef>
              <a:spcAft>
                <a:spcPts val="1200"/>
              </a:spcAft>
              <a:buNone/>
            </a:pPr>
            <a:r>
              <a:t/>
            </a:r>
            <a:endParaRPr b="1"/>
          </a:p>
        </p:txBody>
      </p:sp>
      <p:pic>
        <p:nvPicPr>
          <p:cNvPr id="254" name="Google Shape;254;p35"/>
          <p:cNvPicPr preferRelativeResize="0"/>
          <p:nvPr/>
        </p:nvPicPr>
        <p:blipFill>
          <a:blip r:embed="rId3">
            <a:alphaModFix/>
          </a:blip>
          <a:stretch>
            <a:fillRect/>
          </a:stretch>
        </p:blipFill>
        <p:spPr>
          <a:xfrm>
            <a:off x="7111587" y="464900"/>
            <a:ext cx="2032413" cy="1613975"/>
          </a:xfrm>
          <a:prstGeom prst="rect">
            <a:avLst/>
          </a:prstGeom>
          <a:noFill/>
          <a:ln>
            <a:noFill/>
          </a:ln>
        </p:spPr>
      </p:pic>
      <p:pic>
        <p:nvPicPr>
          <p:cNvPr id="255" name="Google Shape;255;p35"/>
          <p:cNvPicPr preferRelativeResize="0"/>
          <p:nvPr/>
        </p:nvPicPr>
        <p:blipFill>
          <a:blip r:embed="rId4">
            <a:alphaModFix/>
          </a:blip>
          <a:stretch>
            <a:fillRect/>
          </a:stretch>
        </p:blipFill>
        <p:spPr>
          <a:xfrm>
            <a:off x="6604650" y="464900"/>
            <a:ext cx="2450499" cy="245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Probleme de optim</a:t>
            </a:r>
            <a:endParaRPr/>
          </a:p>
        </p:txBody>
      </p:sp>
      <p:pic>
        <p:nvPicPr>
          <p:cNvPr id="261" name="Google Shape;261;p36"/>
          <p:cNvPicPr preferRelativeResize="0"/>
          <p:nvPr/>
        </p:nvPicPr>
        <p:blipFill>
          <a:blip r:embed="rId3">
            <a:alphaModFix/>
          </a:blip>
          <a:stretch>
            <a:fillRect/>
          </a:stretch>
        </p:blipFill>
        <p:spPr>
          <a:xfrm>
            <a:off x="7111587" y="464900"/>
            <a:ext cx="2032413" cy="1613975"/>
          </a:xfrm>
          <a:prstGeom prst="rect">
            <a:avLst/>
          </a:prstGeom>
          <a:noFill/>
          <a:ln>
            <a:noFill/>
          </a:ln>
        </p:spPr>
      </p:pic>
      <p:sp>
        <p:nvSpPr>
          <p:cNvPr id="262" name="Google Shape;262;p36"/>
          <p:cNvSpPr txBox="1"/>
          <p:nvPr>
            <p:ph idx="1" type="body"/>
          </p:nvPr>
        </p:nvSpPr>
        <p:spPr>
          <a:xfrm>
            <a:off x="56825" y="1853850"/>
            <a:ext cx="7054800" cy="296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o" sz="2300"/>
              <a:t>O problemă de optim este de forma următoare:</a:t>
            </a:r>
            <a:br>
              <a:rPr b="1" lang="ro" sz="2300"/>
            </a:br>
            <a:r>
              <a:rPr b="1" lang="ro" sz="2300"/>
              <a:t>Fie o mulțime de restricții. Să se construiască o soluție care nu doar îndeplinește toate restricțiile, ci minimizează/maximizeze o funcție de cost/profit. </a:t>
            </a:r>
            <a:endParaRPr b="1" sz="2300"/>
          </a:p>
          <a:p>
            <a:pPr indent="0" lvl="0" marL="0" rtl="0" algn="l">
              <a:spcBef>
                <a:spcPts val="1200"/>
              </a:spcBef>
              <a:spcAft>
                <a:spcPts val="0"/>
              </a:spcAft>
              <a:buNone/>
            </a:pPr>
            <a:r>
              <a:rPr b="1" lang="ro" sz="2300"/>
              <a:t>Ex: Problema rucsacului (varianta discretă) sau probleme de acoperire minimală pentru grafuri.</a:t>
            </a:r>
            <a:endParaRPr b="1" sz="2300"/>
          </a:p>
          <a:p>
            <a:pPr indent="0" lvl="0" marL="457200" rtl="0" algn="l">
              <a:spcBef>
                <a:spcPts val="1200"/>
              </a:spcBef>
              <a:spcAft>
                <a:spcPts val="1200"/>
              </a:spcAft>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Probleme de optim</a:t>
            </a:r>
            <a:endParaRPr/>
          </a:p>
        </p:txBody>
      </p:sp>
      <p:pic>
        <p:nvPicPr>
          <p:cNvPr id="268" name="Google Shape;268;p37"/>
          <p:cNvPicPr preferRelativeResize="0"/>
          <p:nvPr/>
        </p:nvPicPr>
        <p:blipFill>
          <a:blip r:embed="rId3">
            <a:alphaModFix/>
          </a:blip>
          <a:stretch>
            <a:fillRect/>
          </a:stretch>
        </p:blipFill>
        <p:spPr>
          <a:xfrm>
            <a:off x="7111587" y="464900"/>
            <a:ext cx="2032413" cy="1613975"/>
          </a:xfrm>
          <a:prstGeom prst="rect">
            <a:avLst/>
          </a:prstGeom>
          <a:noFill/>
          <a:ln>
            <a:noFill/>
          </a:ln>
        </p:spPr>
      </p:pic>
      <p:sp>
        <p:nvSpPr>
          <p:cNvPr id="269" name="Google Shape;269;p37"/>
          <p:cNvSpPr txBox="1"/>
          <p:nvPr>
            <p:ph idx="1" type="body"/>
          </p:nvPr>
        </p:nvSpPr>
        <p:spPr>
          <a:xfrm>
            <a:off x="56825" y="1853850"/>
            <a:ext cx="7054800" cy="2965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ro" sz="2300"/>
              <a:t>Fie OPT soluția optim a problemei. Ea poate fi obținută foarte greu (practic imposibil) </a:t>
            </a:r>
            <a:r>
              <a:rPr b="1" lang="ro" sz="2300"/>
              <a:t>Două dintre căile de atac pentru astfel de probleme ar fi:</a:t>
            </a:r>
            <a:br>
              <a:rPr b="1" lang="ro" sz="2300"/>
            </a:br>
            <a:r>
              <a:rPr b="1" lang="ro" sz="2300"/>
              <a:t>- avem un algoritm care construiește pe rand soluții la problemă, din ce în ce ”mai optime”, care converg către OPT. Lăsăm acest algoritm să ruleze un timp rezonabil, sau până când rezultatul nu se mai poate îmbunătăți si ne multumim cu ce avem.</a:t>
            </a:r>
            <a:endParaRPr b="1" sz="2300"/>
          </a:p>
          <a:p>
            <a:pPr indent="0" lvl="0" marL="0" rtl="0" algn="l">
              <a:spcBef>
                <a:spcPts val="1200"/>
              </a:spcBef>
              <a:spcAft>
                <a:spcPts val="0"/>
              </a:spcAft>
              <a:buNone/>
            </a:pPr>
            <a:r>
              <a:rPr b="1" lang="ro" sz="2300"/>
              <a:t>(algoritmi evoluționiști)</a:t>
            </a:r>
            <a:endParaRPr b="1" sz="2300"/>
          </a:p>
          <a:p>
            <a:pPr indent="0" lvl="0" marL="457200" rtl="0" algn="l">
              <a:spcBef>
                <a:spcPts val="1200"/>
              </a:spcBef>
              <a:spcAft>
                <a:spcPts val="1200"/>
              </a:spcAft>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Probleme de optim</a:t>
            </a:r>
            <a:endParaRPr/>
          </a:p>
        </p:txBody>
      </p:sp>
      <p:pic>
        <p:nvPicPr>
          <p:cNvPr id="275" name="Google Shape;275;p38"/>
          <p:cNvPicPr preferRelativeResize="0"/>
          <p:nvPr/>
        </p:nvPicPr>
        <p:blipFill>
          <a:blip r:embed="rId3">
            <a:alphaModFix/>
          </a:blip>
          <a:stretch>
            <a:fillRect/>
          </a:stretch>
        </p:blipFill>
        <p:spPr>
          <a:xfrm>
            <a:off x="7111587" y="464900"/>
            <a:ext cx="2032413" cy="1613975"/>
          </a:xfrm>
          <a:prstGeom prst="rect">
            <a:avLst/>
          </a:prstGeom>
          <a:noFill/>
          <a:ln>
            <a:noFill/>
          </a:ln>
        </p:spPr>
      </p:pic>
      <p:sp>
        <p:nvSpPr>
          <p:cNvPr id="276" name="Google Shape;276;p38"/>
          <p:cNvSpPr txBox="1"/>
          <p:nvPr>
            <p:ph idx="1" type="body"/>
          </p:nvPr>
        </p:nvSpPr>
        <p:spPr>
          <a:xfrm>
            <a:off x="56825" y="1853850"/>
            <a:ext cx="7054800" cy="296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o" sz="2300"/>
              <a:t>Fie OPT soluția optim a problemei. Ea poate fi obținută foarte greu (practic imposibil) Două dintre căile de atac pentru astfel de probleme ar fi:</a:t>
            </a:r>
            <a:br>
              <a:rPr b="1" lang="ro" sz="2300"/>
            </a:br>
            <a:r>
              <a:rPr b="1" lang="ro" sz="2300"/>
              <a:t>- fie cazul in care OPT trebuie să minimizeze un cost. Să reușim să contruim o soluție ALG, cu OPT</a:t>
            </a:r>
            <a:r>
              <a:rPr b="1" lang="ro" sz="2300"/>
              <a:t>&lt;=</a:t>
            </a:r>
            <a:r>
              <a:rPr b="1" lang="ro" sz="2300"/>
              <a:t>ALG&lt;=⍴xOPT</a:t>
            </a:r>
            <a:endParaRPr b="1" sz="2300"/>
          </a:p>
          <a:p>
            <a:pPr indent="0" lvl="0" marL="0" rtl="0" algn="l">
              <a:spcBef>
                <a:spcPts val="1200"/>
              </a:spcBef>
              <a:spcAft>
                <a:spcPts val="1200"/>
              </a:spcAft>
              <a:buNone/>
            </a:pPr>
            <a:r>
              <a:rPr b="1" lang="ro" sz="2300"/>
              <a:t>(algoritmi ⍴-aproximativi)</a:t>
            </a:r>
            <a:endParaRPr b="1"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Aplicatie:</a:t>
            </a:r>
            <a:endParaRPr/>
          </a:p>
        </p:txBody>
      </p:sp>
      <p:sp>
        <p:nvSpPr>
          <p:cNvPr id="282" name="Google Shape;28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Algoritm aproximativ pentru 1/0 Kanspack Problem</a:t>
            </a:r>
            <a:endParaRPr/>
          </a:p>
          <a:p>
            <a:pPr indent="0" lvl="0" marL="0" rtl="0" algn="l">
              <a:spcBef>
                <a:spcPts val="1200"/>
              </a:spcBef>
              <a:spcAft>
                <a:spcPts val="1200"/>
              </a:spcAft>
              <a:buNone/>
            </a:pPr>
            <a:r>
              <a:rPr lang="ro"/>
              <a:t>[Whiteboard] </a:t>
            </a:r>
            <a:endParaRPr/>
          </a:p>
        </p:txBody>
      </p:sp>
      <p:pic>
        <p:nvPicPr>
          <p:cNvPr id="283" name="Google Shape;283;p39"/>
          <p:cNvPicPr preferRelativeResize="0"/>
          <p:nvPr/>
        </p:nvPicPr>
        <p:blipFill>
          <a:blip r:embed="rId3">
            <a:alphaModFix/>
          </a:blip>
          <a:stretch>
            <a:fillRect/>
          </a:stretch>
        </p:blipFill>
        <p:spPr>
          <a:xfrm>
            <a:off x="7114670" y="505575"/>
            <a:ext cx="2029330" cy="157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Next time:</a:t>
            </a:r>
            <a:endParaRPr/>
          </a:p>
        </p:txBody>
      </p:sp>
      <p:sp>
        <p:nvSpPr>
          <p:cNvPr id="289" name="Google Shape;289;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a:t>Seminar &amp; Lab - Recapitulare Fundamentele Algoritmilor</a:t>
            </a:r>
            <a:br>
              <a:rPr lang="ro"/>
            </a:br>
            <a:br>
              <a:rPr lang="ro"/>
            </a:br>
            <a:r>
              <a:rPr lang="ro"/>
              <a:t>Curs 2: introducere în algoritmi aproximativi</a:t>
            </a:r>
            <a:endParaRPr/>
          </a:p>
        </p:txBody>
      </p:sp>
      <p:pic>
        <p:nvPicPr>
          <p:cNvPr id="290" name="Google Shape;290;p40"/>
          <p:cNvPicPr preferRelativeResize="0"/>
          <p:nvPr/>
        </p:nvPicPr>
        <p:blipFill>
          <a:blip r:embed="rId3">
            <a:alphaModFix/>
          </a:blip>
          <a:stretch>
            <a:fillRect/>
          </a:stretch>
        </p:blipFill>
        <p:spPr>
          <a:xfrm>
            <a:off x="4654500" y="-177350"/>
            <a:ext cx="514350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Desfășurare</a:t>
            </a:r>
            <a:r>
              <a:rPr lang="ro"/>
              <a:t> examen &amp; predare</a:t>
            </a:r>
            <a:endParaRPr/>
          </a:p>
        </p:txBody>
      </p:sp>
      <p:sp>
        <p:nvSpPr>
          <p:cNvPr id="101" name="Google Shape;101;p15"/>
          <p:cNvSpPr txBox="1"/>
          <p:nvPr>
            <p:ph idx="1" type="body"/>
          </p:nvPr>
        </p:nvSpPr>
        <p:spPr>
          <a:xfrm>
            <a:off x="729450" y="2078875"/>
            <a:ext cx="7688700" cy="283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ro"/>
              <a:t>Curs Modular; </a:t>
            </a:r>
            <a:endParaRPr b="1"/>
          </a:p>
          <a:p>
            <a:pPr indent="-311150" lvl="0" marL="457200" rtl="0" algn="l">
              <a:spcBef>
                <a:spcPts val="0"/>
              </a:spcBef>
              <a:spcAft>
                <a:spcPts val="0"/>
              </a:spcAft>
              <a:buSzPts val="1300"/>
              <a:buChar char="●"/>
            </a:pPr>
            <a:r>
              <a:rPr b="1" lang="ro"/>
              <a:t>Laborator 50% + examen final 50%</a:t>
            </a:r>
            <a:endParaRPr b="1"/>
          </a:p>
          <a:p>
            <a:pPr indent="-311150" lvl="0" marL="457200" rtl="0" algn="l">
              <a:spcBef>
                <a:spcPts val="0"/>
              </a:spcBef>
              <a:spcAft>
                <a:spcPts val="0"/>
              </a:spcAft>
              <a:buSzPts val="1300"/>
              <a:buChar char="●"/>
            </a:pPr>
            <a:r>
              <a:rPr b="1" lang="ro"/>
              <a:t>Limbaj de programare: La alegere Python sau C++</a:t>
            </a:r>
            <a:endParaRPr b="1"/>
          </a:p>
          <a:p>
            <a:pPr indent="-311150" lvl="0" marL="457200" rtl="0" algn="l">
              <a:spcBef>
                <a:spcPts val="0"/>
              </a:spcBef>
              <a:spcAft>
                <a:spcPts val="0"/>
              </a:spcAft>
              <a:buSzPts val="1300"/>
              <a:buChar char="●"/>
            </a:pPr>
            <a:r>
              <a:rPr b="1" lang="ro"/>
              <a:t>Prima </a:t>
            </a:r>
            <a:r>
              <a:rPr b="1" lang="ro"/>
              <a:t>jumătate</a:t>
            </a:r>
            <a:r>
              <a:rPr b="1" lang="ro"/>
              <a:t> a cursului [7 saptamani] va fi o continuare a cursului de AF</a:t>
            </a:r>
            <a:endParaRPr b="1"/>
          </a:p>
          <a:p>
            <a:pPr indent="-311150" lvl="0" marL="457200" rtl="0" algn="l">
              <a:spcBef>
                <a:spcPts val="0"/>
              </a:spcBef>
              <a:spcAft>
                <a:spcPts val="0"/>
              </a:spcAft>
              <a:buSzPts val="1300"/>
              <a:buChar char="●"/>
            </a:pPr>
            <a:r>
              <a:rPr b="1" lang="ro"/>
              <a:t>Prezenta nu este obligatorie dar probabil este necesara</a:t>
            </a:r>
            <a:endParaRPr b="1"/>
          </a:p>
          <a:p>
            <a:pPr indent="-311150" lvl="0" marL="457200" rtl="0" algn="l">
              <a:spcBef>
                <a:spcPts val="0"/>
              </a:spcBef>
              <a:spcAft>
                <a:spcPts val="0"/>
              </a:spcAft>
              <a:buSzPts val="1300"/>
              <a:buChar char="●"/>
            </a:pPr>
            <a:r>
              <a:rPr b="1" lang="ro"/>
              <a:t>Va voi fi profesor la primele 4 laboratoae si primele 4 seminarii.</a:t>
            </a:r>
            <a:endParaRPr b="1"/>
          </a:p>
          <a:p>
            <a:pPr indent="-311150" lvl="0" marL="457200" rtl="0" algn="l">
              <a:spcBef>
                <a:spcPts val="0"/>
              </a:spcBef>
              <a:spcAft>
                <a:spcPts val="0"/>
              </a:spcAft>
              <a:buSzPts val="1300"/>
              <a:buChar char="●"/>
            </a:pPr>
            <a:r>
              <a:rPr b="1" lang="ro" u="sng"/>
              <a:t>Promovarea unui mediu interactiv</a:t>
            </a:r>
            <a:endParaRPr b="1" u="sng"/>
          </a:p>
          <a:p>
            <a:pPr indent="-311150" lvl="0" marL="457200" rtl="0" algn="l">
              <a:spcBef>
                <a:spcPts val="0"/>
              </a:spcBef>
              <a:spcAft>
                <a:spcPts val="0"/>
              </a:spcAft>
              <a:buSzPts val="1300"/>
              <a:buChar char="●"/>
            </a:pPr>
            <a:r>
              <a:rPr b="1" lang="ro" u="sng"/>
              <a:t>Feedback-ul este mereu de apreciat</a:t>
            </a:r>
            <a:endParaRPr b="1" u="sng"/>
          </a:p>
        </p:txBody>
      </p:sp>
      <p:pic>
        <p:nvPicPr>
          <p:cNvPr id="102" name="Google Shape;102;p15"/>
          <p:cNvPicPr preferRelativeResize="0"/>
          <p:nvPr/>
        </p:nvPicPr>
        <p:blipFill>
          <a:blip r:embed="rId3">
            <a:alphaModFix/>
          </a:blip>
          <a:stretch>
            <a:fillRect/>
          </a:stretch>
        </p:blipFill>
        <p:spPr>
          <a:xfrm>
            <a:off x="7114670" y="505575"/>
            <a:ext cx="2029330" cy="157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Ce este un algoritm?</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o"/>
              <a:t>informal:  o succesiuni de pasi elementari/simpli dupa a căror execuție pe un input dat, obținem un output care este soluție pentru problema noastră</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ro"/>
              <a:t>Formal: Echivalent cu </a:t>
            </a:r>
            <a:r>
              <a:rPr b="1" lang="ro"/>
              <a:t>Mașina Turing </a:t>
            </a:r>
            <a:r>
              <a:rPr lang="ro"/>
              <a:t>(</a:t>
            </a:r>
            <a:r>
              <a:rPr i="1" lang="ro"/>
              <a:t>to be continued</a:t>
            </a:r>
            <a:r>
              <a:rPr lang="ro"/>
              <a:t>)</a:t>
            </a:r>
            <a:endParaRPr/>
          </a:p>
        </p:txBody>
      </p:sp>
      <p:pic>
        <p:nvPicPr>
          <p:cNvPr id="109" name="Google Shape;109;p16"/>
          <p:cNvPicPr preferRelativeResize="0"/>
          <p:nvPr/>
        </p:nvPicPr>
        <p:blipFill>
          <a:blip r:embed="rId3">
            <a:alphaModFix/>
          </a:blip>
          <a:stretch>
            <a:fillRect/>
          </a:stretch>
        </p:blipFill>
        <p:spPr>
          <a:xfrm>
            <a:off x="7579822" y="514697"/>
            <a:ext cx="1564175" cy="15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Complexitatea timp</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Informal spus, complexitatea timp a unui algoritm este dat de </a:t>
            </a:r>
            <a:r>
              <a:rPr i="1" lang="ro"/>
              <a:t>numărul de operații</a:t>
            </a:r>
            <a:r>
              <a:rPr lang="ro"/>
              <a:t> efectuate până ce se ajunge la rezultat. Evident numărul de </a:t>
            </a:r>
            <a:r>
              <a:rPr lang="ro"/>
              <a:t>operații</a:t>
            </a:r>
            <a:r>
              <a:rPr lang="ro"/>
              <a:t> va depinde </a:t>
            </a:r>
            <a:r>
              <a:rPr lang="ro"/>
              <a:t>și</a:t>
            </a:r>
            <a:r>
              <a:rPr lang="ro"/>
              <a:t> de input, mai exact </a:t>
            </a:r>
            <a:r>
              <a:rPr lang="ro" u="sng"/>
              <a:t>lungimea inputului.</a:t>
            </a:r>
            <a:r>
              <a:rPr lang="ro"/>
              <a:t> </a:t>
            </a:r>
            <a:br>
              <a:rPr lang="ro"/>
            </a:br>
            <a:br>
              <a:rPr lang="ro"/>
            </a:br>
            <a:r>
              <a:rPr lang="ro"/>
              <a:t>Fie un algoritm care pentru o intrare (de lungime) </a:t>
            </a:r>
            <a:r>
              <a:rPr i="1" lang="ro"/>
              <a:t>n</a:t>
            </a:r>
            <a:r>
              <a:rPr lang="ro"/>
              <a:t> efectuează </a:t>
            </a:r>
            <a:r>
              <a:rPr i="1" lang="ro"/>
              <a:t>f(n)</a:t>
            </a:r>
            <a:r>
              <a:rPr lang="ro"/>
              <a:t> operații.</a:t>
            </a:r>
            <a:endParaRPr/>
          </a:p>
          <a:p>
            <a:pPr indent="0" lvl="0" marL="0" rtl="0" algn="l">
              <a:spcBef>
                <a:spcPts val="1200"/>
              </a:spcBef>
              <a:spcAft>
                <a:spcPts val="1200"/>
              </a:spcAft>
              <a:buNone/>
            </a:pPr>
            <a:r>
              <a:rPr lang="ro"/>
              <a:t>Definim clasele de complexitate </a:t>
            </a:r>
            <a:r>
              <a:rPr b="1" lang="ro"/>
              <a:t>O, </a:t>
            </a:r>
            <a:r>
              <a:rPr b="1" lang="ro">
                <a:solidFill>
                  <a:srgbClr val="40424E"/>
                </a:solidFill>
                <a:highlight>
                  <a:srgbClr val="FFFFFF"/>
                </a:highlight>
                <a:latin typeface="Arial"/>
                <a:ea typeface="Arial"/>
                <a:cs typeface="Arial"/>
                <a:sym typeface="Arial"/>
              </a:rPr>
              <a:t>Ω, Θ </a:t>
            </a:r>
            <a:r>
              <a:rPr lang="ro">
                <a:solidFill>
                  <a:srgbClr val="40424E"/>
                </a:solidFill>
                <a:highlight>
                  <a:srgbClr val="FFFFFF"/>
                </a:highlight>
                <a:latin typeface="Arial"/>
                <a:ea typeface="Arial"/>
                <a:cs typeface="Arial"/>
                <a:sym typeface="Arial"/>
              </a:rPr>
              <a:t>după cum urmează</a:t>
            </a:r>
            <a:endParaRPr>
              <a:latin typeface="Arial"/>
              <a:ea typeface="Arial"/>
              <a:cs typeface="Arial"/>
              <a:sym typeface="Arial"/>
            </a:endParaRPr>
          </a:p>
        </p:txBody>
      </p:sp>
      <p:pic>
        <p:nvPicPr>
          <p:cNvPr id="116" name="Google Shape;116;p17"/>
          <p:cNvPicPr preferRelativeResize="0"/>
          <p:nvPr/>
        </p:nvPicPr>
        <p:blipFill>
          <a:blip r:embed="rId3">
            <a:alphaModFix/>
          </a:blip>
          <a:stretch>
            <a:fillRect/>
          </a:stretch>
        </p:blipFill>
        <p:spPr>
          <a:xfrm>
            <a:off x="7579822" y="514697"/>
            <a:ext cx="1564175" cy="156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O (Big Oh)</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o"/>
              <a:t>Descrie o </a:t>
            </a:r>
            <a:r>
              <a:rPr b="1" lang="ro"/>
              <a:t>limită superioară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spcBef>
                <a:spcPts val="0"/>
              </a:spcBef>
              <a:spcAft>
                <a:spcPts val="0"/>
              </a:spcAft>
              <a:buSzPts val="1300"/>
              <a:buChar char="-"/>
            </a:pPr>
            <a:r>
              <a:rPr lang="ro"/>
              <a:t>Spunem ca un algoritm rulează în timp O(g(n)) dacă există o funcție </a:t>
            </a:r>
            <a:r>
              <a:rPr b="1" i="1" lang="ro"/>
              <a:t>g</a:t>
            </a:r>
            <a:r>
              <a:rPr lang="ro"/>
              <a:t> și o valoare </a:t>
            </a:r>
            <a:r>
              <a:rPr b="1" i="1" lang="ro"/>
              <a:t>n</a:t>
            </a:r>
            <a:r>
              <a:rPr b="1" baseline="-25000" i="1" lang="ro"/>
              <a:t>0</a:t>
            </a:r>
            <a:r>
              <a:rPr lang="ro"/>
              <a:t>, astfel încât să avem relația:     C x </a:t>
            </a:r>
            <a:r>
              <a:rPr b="1" lang="ro"/>
              <a:t>g(n)≥f(n)≥0 | ∀n&gt;</a:t>
            </a:r>
            <a:r>
              <a:rPr b="1" i="1" lang="ro"/>
              <a:t>n</a:t>
            </a:r>
            <a:r>
              <a:rPr b="1" baseline="-25000" i="1" lang="ro"/>
              <a:t>0 </a:t>
            </a:r>
            <a:r>
              <a:rPr b="1" i="1" lang="ro"/>
              <a:t> </a:t>
            </a:r>
            <a:r>
              <a:rPr lang="ro"/>
              <a:t>(unde C este o constantă pozitivă). </a:t>
            </a:r>
            <a:endParaRPr/>
          </a:p>
          <a:p>
            <a:pPr indent="-311150" lvl="0" marL="457200" rtl="0" algn="l">
              <a:spcBef>
                <a:spcPts val="0"/>
              </a:spcBef>
              <a:spcAft>
                <a:spcPts val="0"/>
              </a:spcAft>
              <a:buSzPts val="1300"/>
              <a:buChar char="-"/>
            </a:pPr>
            <a:r>
              <a:rPr i="1" lang="ro"/>
              <a:t>f</a:t>
            </a:r>
            <a:r>
              <a:rPr lang="ro"/>
              <a:t> este asimptotic mărginită superior de către </a:t>
            </a:r>
            <a:r>
              <a:rPr i="1" lang="ro"/>
              <a:t>g</a:t>
            </a:r>
            <a:r>
              <a:rPr lang="ro"/>
              <a:t> (multiplicată cu un factor constant C)</a:t>
            </a:r>
            <a:endParaRPr/>
          </a:p>
          <a:p>
            <a:pPr indent="-311150" lvl="0" marL="457200" rtl="0" algn="l">
              <a:spcBef>
                <a:spcPts val="0"/>
              </a:spcBef>
              <a:spcAft>
                <a:spcPts val="0"/>
              </a:spcAft>
              <a:buSzPts val="1300"/>
              <a:buChar char="-"/>
            </a:pPr>
            <a:r>
              <a:rPr lang="ro"/>
              <a:t>Observăm, spre exemplu, că </a:t>
            </a:r>
            <a:r>
              <a:rPr b="1" lang="ro"/>
              <a:t>O(n) </a:t>
            </a:r>
            <a:r>
              <a:rPr lang="ro"/>
              <a:t>este inclusă în </a:t>
            </a:r>
            <a:r>
              <a:rPr b="1" lang="ro"/>
              <a:t>O(n</a:t>
            </a:r>
            <a:r>
              <a:rPr b="1" baseline="30000" lang="ro"/>
              <a:t>2</a:t>
            </a:r>
            <a:r>
              <a:rPr b="1" lang="ro"/>
              <a:t>)</a:t>
            </a:r>
            <a:endParaRPr b="1"/>
          </a:p>
        </p:txBody>
      </p:sp>
      <p:pic>
        <p:nvPicPr>
          <p:cNvPr id="123" name="Google Shape;123;p18"/>
          <p:cNvPicPr preferRelativeResize="0"/>
          <p:nvPr/>
        </p:nvPicPr>
        <p:blipFill>
          <a:blip r:embed="rId3">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O (Big Oh)</a:t>
            </a:r>
            <a:endParaRPr/>
          </a:p>
          <a:p>
            <a:pPr indent="0" lvl="0" marL="0" rtl="0" algn="l">
              <a:spcBef>
                <a:spcPts val="0"/>
              </a:spcBef>
              <a:spcAft>
                <a:spcPts val="0"/>
              </a:spcAft>
              <a:buNone/>
            </a:pPr>
            <a:r>
              <a:t/>
            </a:r>
            <a:endParaRPr/>
          </a:p>
        </p:txBody>
      </p:sp>
      <p:pic>
        <p:nvPicPr>
          <p:cNvPr id="129" name="Google Shape;129;p19"/>
          <p:cNvPicPr preferRelativeResize="0"/>
          <p:nvPr/>
        </p:nvPicPr>
        <p:blipFill>
          <a:blip r:embed="rId3">
            <a:alphaModFix/>
          </a:blip>
          <a:stretch>
            <a:fillRect/>
          </a:stretch>
        </p:blipFill>
        <p:spPr>
          <a:xfrm>
            <a:off x="729450" y="1811300"/>
            <a:ext cx="5941775" cy="3240975"/>
          </a:xfrm>
          <a:prstGeom prst="rect">
            <a:avLst/>
          </a:prstGeom>
          <a:noFill/>
          <a:ln>
            <a:noFill/>
          </a:ln>
        </p:spPr>
      </p:pic>
      <p:pic>
        <p:nvPicPr>
          <p:cNvPr id="130" name="Google Shape;130;p19"/>
          <p:cNvPicPr preferRelativeResize="0"/>
          <p:nvPr/>
        </p:nvPicPr>
        <p:blipFill>
          <a:blip r:embed="rId4">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O (Big Oh)</a:t>
            </a:r>
            <a:endParaRPr/>
          </a:p>
        </p:txBody>
      </p:sp>
      <p:sp>
        <p:nvSpPr>
          <p:cNvPr id="136" name="Google Shape;136;p20"/>
          <p:cNvSpPr txBox="1"/>
          <p:nvPr>
            <p:ph idx="1" type="body"/>
          </p:nvPr>
        </p:nvSpPr>
        <p:spPr>
          <a:xfrm>
            <a:off x="729450" y="2078875"/>
            <a:ext cx="7688700" cy="2965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ro"/>
              <a:t>Definiția rigurosă este ”un pic mai complicată”:</a:t>
            </a:r>
            <a:br>
              <a:rPr lang="ro"/>
            </a:br>
            <a:endParaRPr/>
          </a:p>
          <a:p>
            <a:pPr indent="0" lvl="0" marL="457200" rtl="0" algn="l">
              <a:spcBef>
                <a:spcPts val="1200"/>
              </a:spcBef>
              <a:spcAft>
                <a:spcPts val="0"/>
              </a:spcAft>
              <a:buNone/>
            </a:pPr>
            <a:r>
              <a:rPr b="1" i="1" lang="ro"/>
              <a:t>Fie un algoritm Alg și o </a:t>
            </a:r>
            <a:r>
              <a:rPr b="1" i="1" lang="ro"/>
              <a:t>funcție</a:t>
            </a:r>
            <a:r>
              <a:rPr b="1" i="1" lang="ro"/>
              <a:t> f:N→N, astfel încât Alg se termină exact în f(n) pași pentru o intrare de lungime ”n”. Spunem că Alg rulează în O(g(n)) dacă avem relația:</a:t>
            </a:r>
            <a:br>
              <a:rPr b="1" i="1" lang="ro"/>
            </a:br>
            <a:endParaRPr b="1" i="1"/>
          </a:p>
          <a:p>
            <a:pPr indent="0" lvl="0" marL="457200" rtl="0" algn="l">
              <a:spcBef>
                <a:spcPts val="1200"/>
              </a:spcBef>
              <a:spcAft>
                <a:spcPts val="0"/>
              </a:spcAft>
              <a:buNone/>
            </a:pPr>
            <a:r>
              <a:t/>
            </a:r>
            <a:endParaRPr b="1" i="1"/>
          </a:p>
          <a:p>
            <a:pPr indent="0" lvl="0" marL="0" rtl="0" algn="l">
              <a:lnSpc>
                <a:spcPct val="100000"/>
              </a:lnSpc>
              <a:spcBef>
                <a:spcPts val="1200"/>
              </a:spcBef>
              <a:spcAft>
                <a:spcPts val="0"/>
              </a:spcAft>
              <a:buNone/>
            </a:pPr>
            <a:r>
              <a:t/>
            </a:r>
            <a:endParaRPr sz="1250">
              <a:solidFill>
                <a:srgbClr val="202122"/>
              </a:solidFill>
              <a:highlight>
                <a:srgbClr val="FFFFFF"/>
              </a:highlight>
              <a:latin typeface="Arial"/>
              <a:ea typeface="Arial"/>
              <a:cs typeface="Arial"/>
              <a:sym typeface="Arial"/>
            </a:endParaRPr>
          </a:p>
          <a:p>
            <a:pPr indent="0" lvl="0" marL="457200" rtl="0" algn="l">
              <a:spcBef>
                <a:spcPts val="0"/>
              </a:spcBef>
              <a:spcAft>
                <a:spcPts val="1200"/>
              </a:spcAft>
              <a:buNone/>
            </a:pPr>
            <a:r>
              <a:rPr b="1" lang="ro"/>
              <a:t>Această definiție ne arată ca în clasa de complexitate O, factorul dominant este cel care ne dă complexitatea. Ex: O(n</a:t>
            </a:r>
            <a:r>
              <a:rPr b="1" baseline="30000" i="1" lang="ro"/>
              <a:t>2</a:t>
            </a:r>
            <a:r>
              <a:rPr b="1" i="1" lang="ro"/>
              <a:t>+2n</a:t>
            </a:r>
            <a:r>
              <a:rPr b="1" lang="ro"/>
              <a:t>)≡</a:t>
            </a:r>
            <a:r>
              <a:rPr b="1" lang="ro"/>
              <a:t>O(n</a:t>
            </a:r>
            <a:r>
              <a:rPr b="1" baseline="30000" i="1" lang="ro"/>
              <a:t>2</a:t>
            </a:r>
            <a:r>
              <a:rPr b="1" lang="ro"/>
              <a:t>)</a:t>
            </a:r>
            <a:endParaRPr b="1"/>
          </a:p>
        </p:txBody>
      </p:sp>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lt;&lt;/mo&gt;&lt;mo&gt;&amp;#x221E;&lt;/mo&gt;&lt;/math&gt;" id="137" name="Google Shape;137;p20" title="limit as n rightwards arrow infinity of fraction numerator f open parentheses n close parentheses over denominator g open parentheses n close parentheses end fraction less than infinity"/>
          <p:cNvPicPr preferRelativeResize="0"/>
          <p:nvPr/>
        </p:nvPicPr>
        <p:blipFill>
          <a:blip r:embed="rId3">
            <a:alphaModFix/>
          </a:blip>
          <a:stretch>
            <a:fillRect/>
          </a:stretch>
        </p:blipFill>
        <p:spPr>
          <a:xfrm>
            <a:off x="1262074" y="3215800"/>
            <a:ext cx="1616379" cy="535200"/>
          </a:xfrm>
          <a:prstGeom prst="rect">
            <a:avLst/>
          </a:prstGeom>
          <a:noFill/>
          <a:ln>
            <a:noFill/>
          </a:ln>
        </p:spPr>
      </p:pic>
      <p:pic>
        <p:nvPicPr>
          <p:cNvPr id="138" name="Google Shape;138;p20"/>
          <p:cNvPicPr preferRelativeResize="0"/>
          <p:nvPr/>
        </p:nvPicPr>
        <p:blipFill>
          <a:blip r:embed="rId4">
            <a:alphaModFix/>
          </a:blip>
          <a:stretch>
            <a:fillRect/>
          </a:stretch>
        </p:blipFill>
        <p:spPr>
          <a:xfrm>
            <a:off x="7111587" y="464900"/>
            <a:ext cx="2032413" cy="16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o"/>
              <a:t>Clasa Ω (Big Omega)</a:t>
            </a:r>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o"/>
              <a:t>Descrie o </a:t>
            </a:r>
            <a:r>
              <a:rPr b="1" lang="ro"/>
              <a:t>limită inferioară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spcBef>
                <a:spcPts val="0"/>
              </a:spcBef>
              <a:spcAft>
                <a:spcPts val="0"/>
              </a:spcAft>
              <a:buSzPts val="1300"/>
              <a:buChar char="-"/>
            </a:pPr>
            <a:r>
              <a:rPr lang="ro"/>
              <a:t>Spunem ca un algoritm rulează în timp Ω(g(n)) dacă există o funcție </a:t>
            </a:r>
            <a:r>
              <a:rPr b="1" i="1" lang="ro"/>
              <a:t>g</a:t>
            </a:r>
            <a:r>
              <a:rPr lang="ro"/>
              <a:t> și o valoare </a:t>
            </a:r>
            <a:r>
              <a:rPr b="1" i="1" lang="ro"/>
              <a:t>n</a:t>
            </a:r>
            <a:r>
              <a:rPr b="1" baseline="-25000" i="1" lang="ro"/>
              <a:t>0</a:t>
            </a:r>
            <a:r>
              <a:rPr lang="ro"/>
              <a:t>, astfel încât să avem relația:     </a:t>
            </a:r>
            <a:r>
              <a:rPr b="1" lang="ro"/>
              <a:t>f</a:t>
            </a:r>
            <a:r>
              <a:rPr b="1" lang="ro"/>
              <a:t>(n)≥</a:t>
            </a:r>
            <a:r>
              <a:rPr lang="ro"/>
              <a:t>C x </a:t>
            </a:r>
            <a:r>
              <a:rPr b="1" lang="ro"/>
              <a:t>g(n)≥0 | ∀n&gt;</a:t>
            </a:r>
            <a:r>
              <a:rPr b="1" i="1" lang="ro"/>
              <a:t>n</a:t>
            </a:r>
            <a:r>
              <a:rPr b="1" baseline="-25000" i="1" lang="ro"/>
              <a:t>0 </a:t>
            </a:r>
            <a:r>
              <a:rPr b="1" i="1" lang="ro"/>
              <a:t> </a:t>
            </a:r>
            <a:r>
              <a:rPr lang="ro"/>
              <a:t>(unde C este o constantă pozitivă). </a:t>
            </a:r>
            <a:endParaRPr/>
          </a:p>
          <a:p>
            <a:pPr indent="-311150" lvl="0" marL="457200" rtl="0" algn="l">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endParaRPr/>
          </a:p>
          <a:p>
            <a:pPr indent="-311150" lvl="0" marL="457200" rtl="0" algn="l">
              <a:spcBef>
                <a:spcPts val="0"/>
              </a:spcBef>
              <a:spcAft>
                <a:spcPts val="0"/>
              </a:spcAft>
              <a:buSzPts val="1300"/>
              <a:buChar char="-"/>
            </a:pPr>
            <a:r>
              <a:rPr lang="ro"/>
              <a:t>Observăm, spre exemplu, că Ω</a:t>
            </a:r>
            <a:r>
              <a:rPr b="1" lang="ro"/>
              <a:t>(n) </a:t>
            </a:r>
            <a:r>
              <a:rPr lang="ro"/>
              <a:t>este inclusă în </a:t>
            </a:r>
            <a:r>
              <a:rPr lang="ro"/>
              <a:t>Ω</a:t>
            </a:r>
            <a:r>
              <a:rPr b="1" lang="ro"/>
              <a:t>(n</a:t>
            </a:r>
            <a:r>
              <a:rPr b="1" baseline="30000" lang="ro"/>
              <a:t>2</a:t>
            </a:r>
            <a:r>
              <a:rPr b="1" lang="ro"/>
              <a:t>)</a:t>
            </a:r>
            <a:endParaRPr b="1"/>
          </a:p>
        </p:txBody>
      </p:sp>
      <p:pic>
        <p:nvPicPr>
          <p:cNvPr id="145" name="Google Shape;145;p21"/>
          <p:cNvPicPr preferRelativeResize="0"/>
          <p:nvPr/>
        </p:nvPicPr>
        <p:blipFill>
          <a:blip r:embed="rId3">
            <a:alphaModFix/>
          </a:blip>
          <a:stretch>
            <a:fillRect/>
          </a:stretch>
        </p:blipFill>
        <p:spPr>
          <a:xfrm>
            <a:off x="7111587" y="464900"/>
            <a:ext cx="2032413" cy="161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A4DE3FAB73AB40B4B2B0AA96790A3F" ma:contentTypeVersion="0" ma:contentTypeDescription="Create a new document." ma:contentTypeScope="" ma:versionID="ae667c90ce129c8cf736f0d8a7a7093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47272E-0E2C-4BBD-A37B-75D6E3654CC8}"/>
</file>

<file path=customXml/itemProps2.xml><?xml version="1.0" encoding="utf-8"?>
<ds:datastoreItem xmlns:ds="http://schemas.openxmlformats.org/officeDocument/2006/customXml" ds:itemID="{51831653-8571-41C0-AC6B-7F367B9CE9F3}"/>
</file>

<file path=customXml/itemProps3.xml><?xml version="1.0" encoding="utf-8"?>
<ds:datastoreItem xmlns:ds="http://schemas.openxmlformats.org/officeDocument/2006/customXml" ds:itemID="{59403D3E-F3D6-47CA-8789-1741B268954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0x01010048A4DE3FAB73AB40B4B2B0AA96790A3F</vt:lpwstr>
  </property>
</Properties>
</file>