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6" r:id="rId9"/>
    <p:sldId id="262" r:id="rId10"/>
    <p:sldId id="264" r:id="rId11"/>
    <p:sldId id="265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52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9T10:23:33.2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49,'35'-6,"-5"2,-25 4,6-2,7 1,-3-1,5 0,-9 1,4-4,2 3,-4-1,4 1,-2-1,1 3,1-3,-2 1,0 2,0-3,0 1,0-1,0 0,0 3,5 1,-9 1,8 0,-4-1,-1 1,11-2,-15 0,15 0,-15 0,6 0,1 0,-5 0,7 0,-2 0,-5 0,8 0,-9 0,7-2,-1 1,-4-1,4 2,-2 0,1 0,1 0,0 0,-4 0,4 2,-2-1,1 1,3-2,-5 0,2 0,-1 0,1 0,1 0,-2 0,2 0,-3 0,2 0,-1 0,1 2,1 1,-2 0,0-1,3 0,-5-1,4 1,-2-2,0 2,3-1,-3 1,2 0,-4-1,4 1,-2-2,0 2,3-1,-3 3,0-3,0 1,0 0,0-1,3 1,-5-2,4 0,-2 2,-1-1,5 1,-4 0,1-1,1 1,-5 0,6-1,-3 1,0-2,2 2,-4-1,5 1,-3-2,0 0,0 0,4 0,-7 0,6 0,-5 0,3 0,1 0,-2 0,0 0,0 0,0 0,0 0,0-2,0 1,0-1,0 2,0 0,0-2,0 1,0-1,0 0,0 1,0-1,0 2,0-2,0 1,0-1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9T10:29:24.45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9T10:29:48.07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76,'25'-6,"-3"1,-19 3,6 1,2-1,1 2,0 0,-2 0,4 0,-3 0,2 0,-3 0,-2 2,5-1,-2-1,-1-1,1 1,-1 1,1 1,-1-4,1 4,-1-4,1 2,-1-1,1-1,-1 2,1 0,-1 0,1-3,-1 3,1-3,0 3,-1 0,1 0,-1 0,1 0,-1 0,1 0,-1 0,1 0,-1 0,1 0,-1 0,1 0,-1 0,1 0,-1 3,1-3,-1 3,1-3,-1 0,1 0,-1 0,1-3,4 5,-6-4,8 5,-10-6,10 3,-10 0,10 0,-11 2,6-4,-1 2,-2-3,5 5,-5-3,2 2,1-1,-3 1,6 1,-6-2,10 0,-12 0,13 0,-14 0,4-2,2 1,-5-1,8 0,0 1,-5-1,12-1,-15 3,12-3,-12 3,12-2,-9 1,3-1,-1-1,-6 3,9-3,-6 3,1 0,2-2,-3 2,4-3,-2 3,-1 0,1 0,-1 0,1-5,1 7,-3-7,3 5,-3-3,1 0,3 3,-4 1,3-1,-4-3,3 0,-1 1,1 2,-1 0,1 0,-1 0,1 0,-1-3,1 3,-1-3,1 3,-1 0,1 0,-1 0,3 0,-4 0,15 2,-15-1,19 1,-20-2,7 3,-5-3,-2 3,5-3,-2 2,-1-1,1 1,-1-2,1 0,-1 0,1 0,-1 0,1 0,-1 0,3 0,-2 0,7 0,-9 0,8 0,-10 0,5 0,-2 0,-1 2,3-1,-1-1,-2 2,5-4,-5 4,2-2,1-2,-3 1,3-1,-1 2,-1 0,1 0,0 0,-1 2,1-4,-1 4,1-4,-1 4,1-1,-1-1,1-1,-1 1,1 0,-1 3,1-3,-1 0,1 0,-1 0,1 0,-1 0,1 2,-1-1,1 1,-1-2,1 2,2-1,-4 1,3-2,-2 0,-1 0,6 0,-7 0,3 0,1 0,2 3,-3-3,4 3,-9-1,8-2,-7 3,8-1,-7-1,3 1,2 0,2-1,-5 4,18-5,-21 3,24 1,-24-3,8 4,-5-5,-4 0,9 0,-6 2,1-1,2 1,-3-2,4 0,5 0,-8 0,11 0,-14 0,15 0,-15 0,10 0,-8 0,-1 0,6 0,-7 0,8 0,-7 0,3 0,1 0,-3 0,3 0,-1 0,-2 0,5 0,0-2,-2 1,0 1,-2 1,-2-1,5-1,-2-1,-1 2,1 0,-1-2,1 1,-1-4,1 7,-1-6,1 5,0-3,-1 2,1 0,-1 0,1 0,-1 0,1 0,-1 0,1 0,-1-2,1 1,-1-1,1 2,2 0,-5 0,5 0,-3 0,-1 0,3-3,-4 3,3-3,2 3,-5 0,2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9T10:30:56.88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77 1,'-3'26,"1"-5,2-16,0 3,0 5,0-4,0 6,0-7,0 3,0 1,0-3,-2 6,1-9,-1 13,2-11,-3 14,3-15,-3 14,3-13,0 7,0-6,0 0,0 4,0-2,0-1,-2 1,1-1,-1 1,2-1,0 1,2-1,-1 1,1-1,-4 1,1-1,-1 1,2-1,0 1,-3-1,3 1,-3-1,3 1,0-1,0 1,0-1,0 1,0-1,0 1,0 0,0-1,0 1,0-1,0 1,0-1,0 1,0-1,0 1,0-1,0 1,0-1,0 1,0-1,0 1,-2-1,1 1,-1 2,2-5,0 5,0 0,0-4,0 5,0-5,-2 1,1 1,1-1,1 1,1-1,-4 1,1 2,-1-5,4 5,-4-3,4-1,-7 3,5-4,-1 3,0 2,2-4,-5 3,5-2,0-1,-3 6,3-9,-3 6,2-1,3-2,-8 3,4-4,-4 3,5-1,0 1,0-1,0 1,0-1,0 1,0-1,-2 1,1-1,-1 1,2-1,0 1,-3-1,3 1,-3-1,1 1,1-1,-1 1,2-1,0 1,0-1,0 1,0 0,0-1,0 1,0-1,0 3,0-4,0 3,0-2,0-1,0 6,0-6,0 3,0-1,0 0,2-1,-1 1,1-1,-2 1,0-1,0 1,0-1,0 1,0-1,0 1,0-1,0 1,0-1,0 1,3-1,-3 1,2-1,-2 1,3-1,-3 1,3-1,-6 1,5-1,-4 1,5-1,-3 1,0-1,0 1,0 0,0-1,0 1,0-1,2 1,-1-1,1 1,-2-1,0 1,0-1,0 1,0-1,0 1,0-1,0 1,0-1,0 1,-2-1,1 1,-1-1,-1 1,3-1,-3 1,3-1,-2 1,1-1,-1 1,2-1,0 1,0 0,0-1,-3 1,3-1,-3 1,3-1,-2 1,1-1,-1 1,2-1,0 1,0-1,0 1,2-1,-1 1,-1-1,-1 1,-1-1,4 1,-1-1,-1 1,-1-1,1 1,1-1,1 1,-4-1,-1 1,5-1,-4 1,7 0,-7-1,1 1,-1-1,2 1,0-1,0 1,0-1,2 1,-1-1,-2 1,1-1,-2 1,4-1,-2 1,0-1,0 1,-3-1,3 1,0-1,0 1,0-1,3 1,-5-1,6 1,-6-1,5 1,-3-1,0 1,2 0,-4-1,4 1,-5-1,3 1,0-1,0 1,3-1,-5 1,6-1,-6 1,5-1,-3 1,0-1,0 1,0-1,0 1,0-1,0 1,0-1,0 1,0-1,2 1,-1 2,1-5,-2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9T16:14:54.72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52,'27'0,"-4"0,-19-3,4 3,5-3,-2 3,4 0,-6 0,-2-3,8 2,-7-5,4 6,0 0,-4 0,6 0,-4-3,0-1,2 1,-2 3,0 0,2 0,-2-3,-1 3,3-3,-2 3,0 0,2-3,-2 2,0-2,2 3,-2 0,-1 0,3 0,-2-3,0 3,2-6,-2 5,0-2,-1 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7D85-8CCE-DF4B-B2D7-2D2932687534}" type="datetimeFigureOut">
              <a:rPr lang="en-US" smtClean="0"/>
              <a:t>2/19/25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C88FC-154E-F946-8F19-A78BBA8DDD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0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C88FC-154E-F946-8F19-A78BBA8DDD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43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2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4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7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2/18/25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3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2/18/25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8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28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2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0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4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2/18/25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7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1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871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customXml" Target="../ink/ink3.xml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4C152-81FE-68A4-0ED3-9B6DBE41E2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413AB6-1101-E9F9-32CF-01ADB99A7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435" y="2865246"/>
            <a:ext cx="7262365" cy="180142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Exploring Process optimization methods for biopharmaceutical manufacturing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460A7-46D3-D112-45FB-D58A34804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5435" y="4618143"/>
            <a:ext cx="3208866" cy="7388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alpha val="75000"/>
                  </a:schemeClr>
                </a:solidFill>
              </a:rPr>
              <a:t>By: </a:t>
            </a:r>
            <a:r>
              <a:rPr lang="en-US" dirty="0" err="1">
                <a:solidFill>
                  <a:schemeClr val="bg1">
                    <a:alpha val="75000"/>
                  </a:schemeClr>
                </a:solidFill>
              </a:rPr>
              <a:t>Meha</a:t>
            </a:r>
            <a:r>
              <a:rPr lang="en-US" dirty="0">
                <a:solidFill>
                  <a:schemeClr val="bg1">
                    <a:alpha val="75000"/>
                  </a:schemeClr>
                </a:solidFill>
              </a:rPr>
              <a:t> Patel</a:t>
            </a:r>
          </a:p>
        </p:txBody>
      </p:sp>
    </p:spTree>
    <p:extLst>
      <p:ext uri="{BB962C8B-B14F-4D97-AF65-F5344CB8AC3E}">
        <p14:creationId xmlns:p14="http://schemas.microsoft.com/office/powerpoint/2010/main" val="3638468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5446-9EF3-4E98-D066-02DBDF51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691518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of principal components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7A9967B-C4E6-78FC-FE33-4CBDE53E014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098" y="1882841"/>
            <a:ext cx="6018507" cy="403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0706CC-B4F5-BA21-5D62-530F102A1F8C}"/>
              </a:ext>
            </a:extLst>
          </p:cNvPr>
          <p:cNvSpPr txBox="1"/>
          <p:nvPr/>
        </p:nvSpPr>
        <p:spPr>
          <a:xfrm>
            <a:off x="8217614" y="1882841"/>
            <a:ext cx="3393195" cy="923330"/>
          </a:xfrm>
          <a:prstGeom prst="rect">
            <a:avLst/>
          </a:prstGeom>
          <a:noFill/>
          <a:ln w="19050">
            <a:solidFill>
              <a:schemeClr val="accent1">
                <a:alpha val="53313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Based on the </a:t>
            </a:r>
            <a:r>
              <a:rPr lang="en-US" b="1" dirty="0"/>
              <a:t>cumulative variance explained</a:t>
            </a:r>
            <a:r>
              <a:rPr lang="en-US" dirty="0"/>
              <a:t>, we chose 10 principal components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AF63F27-AB7C-3F14-5BB6-A743236678A4}"/>
                  </a:ext>
                </a:extLst>
              </p14:cNvPr>
              <p14:cNvContentPartPr/>
              <p14:nvPr/>
            </p14:nvContentPartPr>
            <p14:xfrm>
              <a:off x="4151403" y="5586389"/>
              <a:ext cx="157680" cy="19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AF63F27-AB7C-3F14-5BB6-A743236678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5763" y="5514389"/>
                <a:ext cx="229320" cy="16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76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0235-63FE-7864-1D36-38A929F0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60884"/>
          </a:xfrm>
        </p:spPr>
        <p:txBody>
          <a:bodyPr/>
          <a:lstStyle/>
          <a:p>
            <a:r>
              <a:rPr lang="en-US" dirty="0"/>
              <a:t>FACTOR LOADINGS</a:t>
            </a:r>
          </a:p>
        </p:txBody>
      </p:sp>
      <p:pic>
        <p:nvPicPr>
          <p:cNvPr id="7" name="Content Placeholder 6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5D748118-1874-F6E1-3DBA-87E41612D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906" y="1605915"/>
            <a:ext cx="8906187" cy="476069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3A687A-7929-E4AF-6C7C-47840657C93B}"/>
              </a:ext>
            </a:extLst>
          </p:cNvPr>
          <p:cNvSpPr txBox="1"/>
          <p:nvPr/>
        </p:nvSpPr>
        <p:spPr>
          <a:xfrm>
            <a:off x="7700791" y="816709"/>
            <a:ext cx="4021156" cy="646331"/>
          </a:xfrm>
          <a:prstGeom prst="rect">
            <a:avLst/>
          </a:prstGeom>
          <a:noFill/>
          <a:ln w="19050">
            <a:solidFill>
              <a:schemeClr val="accent1">
                <a:alpha val="55102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can now use our loadings from PCA as the input for PLS analysis</a:t>
            </a:r>
          </a:p>
        </p:txBody>
      </p:sp>
    </p:spTree>
    <p:extLst>
      <p:ext uri="{BB962C8B-B14F-4D97-AF65-F5344CB8AC3E}">
        <p14:creationId xmlns:p14="http://schemas.microsoft.com/office/powerpoint/2010/main" val="350999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" name="Rectangle 7187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144C-24F3-4341-597A-7DD3EB6D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1071151"/>
            <a:ext cx="3568661" cy="126971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variable composition</a:t>
            </a:r>
          </a:p>
        </p:txBody>
      </p:sp>
      <p:sp>
        <p:nvSpPr>
          <p:cNvPr id="7190" name="Rectangle 7189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4" name="Content Placeholder 7173">
                <a:extLst>
                  <a:ext uri="{FF2B5EF4-FFF2-40B4-BE49-F238E27FC236}">
                    <a16:creationId xmlns:a16="http://schemas.microsoft.com/office/drawing/2014/main" id="{485DDF2C-EF6C-2EE8-4D8D-B1D54211C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906" y="2340864"/>
                <a:ext cx="3568661" cy="363448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7174" name="Content Placeholder 7173">
                <a:extLst>
                  <a:ext uri="{FF2B5EF4-FFF2-40B4-BE49-F238E27FC236}">
                    <a16:creationId xmlns:a16="http://schemas.microsoft.com/office/drawing/2014/main" id="{485DDF2C-EF6C-2EE8-4D8D-B1D54211C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906" y="2340864"/>
                <a:ext cx="3568661" cy="3634486"/>
              </a:xfrm>
              <a:blipFill>
                <a:blip r:embed="rId2"/>
                <a:stretch>
                  <a:fillRect l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>
            <a:extLst>
              <a:ext uri="{FF2B5EF4-FFF2-40B4-BE49-F238E27FC236}">
                <a16:creationId xmlns:a16="http://schemas.microsoft.com/office/drawing/2014/main" id="{E85C525D-7E84-A4DB-3368-6856E27DA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4844" y="1324189"/>
            <a:ext cx="7517182" cy="420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549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7" name="Rectangle 8206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41985-7D49-6011-07F0-315B1B4F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Pls performance</a:t>
            </a:r>
          </a:p>
        </p:txBody>
      </p:sp>
      <p:sp>
        <p:nvSpPr>
          <p:cNvPr id="8209" name="Rectangle 8208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11" name="Rectangle 8210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213" name="Rectangle 8212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078FADF-0282-8562-A2E5-C70D2805D91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" r="1" b="1"/>
          <a:stretch/>
        </p:blipFill>
        <p:spPr bwMode="auto">
          <a:xfrm>
            <a:off x="4290329" y="808637"/>
            <a:ext cx="7503636" cy="57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A436A1-3851-4B87-9AFF-8B07BB9C1529}"/>
              </a:ext>
            </a:extLst>
          </p:cNvPr>
          <p:cNvSpPr txBox="1"/>
          <p:nvPr/>
        </p:nvSpPr>
        <p:spPr>
          <a:xfrm>
            <a:off x="672280" y="2750996"/>
            <a:ext cx="314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RMSE: 0.4680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R²: 0.9978</a:t>
            </a:r>
          </a:p>
        </p:txBody>
      </p:sp>
    </p:spTree>
    <p:extLst>
      <p:ext uri="{BB962C8B-B14F-4D97-AF65-F5344CB8AC3E}">
        <p14:creationId xmlns:p14="http://schemas.microsoft.com/office/powerpoint/2010/main" val="3996065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8BB0-224D-A6E1-4380-14A43E6B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724569"/>
          </a:xfrm>
        </p:spPr>
        <p:txBody>
          <a:bodyPr/>
          <a:lstStyle/>
          <a:p>
            <a:r>
              <a:rPr lang="en-US" dirty="0"/>
              <a:t>Variable importance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71EE16B-C10A-09B7-730A-F72C60D2B8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3" y="2076731"/>
            <a:ext cx="6271372" cy="397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6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ADA771AA-51F5-542A-6F9A-B194D4E18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55240"/>
          <a:stretch/>
        </p:blipFill>
        <p:spPr>
          <a:xfrm>
            <a:off x="7329331" y="2076731"/>
            <a:ext cx="3986369" cy="4760693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BFFD39-3A01-A110-E38C-0CFCA642D9F1}"/>
              </a:ext>
            </a:extLst>
          </p:cNvPr>
          <p:cNvCxnSpPr/>
          <p:nvPr/>
        </p:nvCxnSpPr>
        <p:spPr>
          <a:xfrm>
            <a:off x="6499952" y="2577947"/>
            <a:ext cx="3944038" cy="396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4F7E29-44DF-C89C-8131-C158C4A3BA16}"/>
              </a:ext>
            </a:extLst>
          </p:cNvPr>
          <p:cNvCxnSpPr/>
          <p:nvPr/>
        </p:nvCxnSpPr>
        <p:spPr>
          <a:xfrm>
            <a:off x="3294043" y="2875402"/>
            <a:ext cx="7623673" cy="3690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E13C6A-79AD-53FB-80BF-90D8A9EB463C}"/>
              </a:ext>
            </a:extLst>
          </p:cNvPr>
          <p:cNvSpPr txBox="1"/>
          <p:nvPr/>
        </p:nvSpPr>
        <p:spPr>
          <a:xfrm>
            <a:off x="7554307" y="1209115"/>
            <a:ext cx="3536415" cy="646331"/>
          </a:xfrm>
          <a:prstGeom prst="rect">
            <a:avLst/>
          </a:prstGeom>
          <a:noFill/>
          <a:ln w="19050">
            <a:solidFill>
              <a:schemeClr val="accent1">
                <a:alpha val="61088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VIP &gt; 1 implies large influence </a:t>
            </a:r>
          </a:p>
          <a:p>
            <a:r>
              <a:rPr lang="en-US" dirty="0"/>
              <a:t>VIB &lt; 1 implies small influence</a:t>
            </a:r>
          </a:p>
        </p:txBody>
      </p:sp>
    </p:spTree>
    <p:extLst>
      <p:ext uri="{BB962C8B-B14F-4D97-AF65-F5344CB8AC3E}">
        <p14:creationId xmlns:p14="http://schemas.microsoft.com/office/powerpoint/2010/main" val="3183403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3284-A675-D542-7B73-85E222BA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368830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DEE1-A64F-533C-D697-26EE76F6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CEF18-D0F9-F008-9F2F-291F874F9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081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2D13-C1FD-93A9-6DC8-F8434669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8D81-D8B9-0E51-AA56-18496F493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Personal Introduction</a:t>
            </a:r>
          </a:p>
          <a:p>
            <a:r>
              <a:rPr lang="en-US" sz="2000" dirty="0"/>
              <a:t>Project Objectives</a:t>
            </a:r>
          </a:p>
          <a:p>
            <a:r>
              <a:rPr lang="en-US" sz="2000" dirty="0"/>
              <a:t>PCA and PLS</a:t>
            </a:r>
          </a:p>
          <a:p>
            <a:r>
              <a:rPr lang="en-US" sz="2000" dirty="0"/>
              <a:t>Dataset Introduction (Industrial-Scale Penicillin Simulation:</a:t>
            </a:r>
            <a:r>
              <a:rPr lang="en-US" sz="2000" i="1" dirty="0"/>
              <a:t> </a:t>
            </a:r>
            <a:r>
              <a:rPr lang="en-US" sz="2000" i="1" dirty="0" err="1"/>
              <a:t>IndPenSim</a:t>
            </a:r>
            <a:r>
              <a:rPr lang="en-US" sz="2000" dirty="0"/>
              <a:t>)</a:t>
            </a:r>
          </a:p>
          <a:p>
            <a:r>
              <a:rPr lang="en-US" sz="2000" dirty="0"/>
              <a:t>Optimization Analysis Results</a:t>
            </a:r>
          </a:p>
          <a:p>
            <a:r>
              <a:rPr lang="en-US" sz="2000" dirty="0"/>
              <a:t>Conclusion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519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8E26-ADC1-DC31-82D7-B947B66F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1464214"/>
            <a:ext cx="3031852" cy="504852"/>
          </a:xfrm>
        </p:spPr>
        <p:txBody>
          <a:bodyPr/>
          <a:lstStyle/>
          <a:p>
            <a:pPr algn="ctr"/>
            <a:r>
              <a:rPr lang="en-US" dirty="0" err="1"/>
              <a:t>Meha</a:t>
            </a:r>
            <a:r>
              <a:rPr lang="en-US" dirty="0"/>
              <a:t> Patel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BD48E-D2CA-871A-0922-13C043B12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M.S. Applied Statistics from California State University Long Beach (CSULB)</a:t>
            </a:r>
          </a:p>
          <a:p>
            <a:r>
              <a:rPr lang="en-US" dirty="0"/>
              <a:t>B.S. Mathematics, Data Science concentration, Statistics minor from University of California Irvine (UCI)</a:t>
            </a:r>
          </a:p>
          <a:p>
            <a:r>
              <a:rPr lang="en-US" dirty="0"/>
              <a:t>“Mean Imputation and Stochastic Coordinate Descent for Linear Systems with Missing Data” published in </a:t>
            </a:r>
            <a:r>
              <a:rPr lang="en-US" i="1" dirty="0"/>
              <a:t>SIURO</a:t>
            </a:r>
          </a:p>
          <a:p>
            <a:r>
              <a:rPr lang="en-US" dirty="0"/>
              <a:t>Summer 2024 Kite </a:t>
            </a:r>
            <a:r>
              <a:rPr lang="en-US" dirty="0" err="1"/>
              <a:t>nMSAT</a:t>
            </a:r>
            <a:r>
              <a:rPr lang="en-US" dirty="0"/>
              <a:t> Graduate Intern</a:t>
            </a:r>
          </a:p>
          <a:p>
            <a:pPr lvl="1"/>
            <a:r>
              <a:rPr lang="en-US" dirty="0"/>
              <a:t>Multivariate Statistical Process Control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0AD9C-01F8-4030-7DB0-8385E5785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52" y="2161902"/>
            <a:ext cx="2026861" cy="253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3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5E70-E1BB-001C-6D44-BC343F3D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95" y="720262"/>
            <a:ext cx="11500810" cy="553373"/>
          </a:xfrm>
        </p:spPr>
        <p:txBody>
          <a:bodyPr>
            <a:noAutofit/>
          </a:bodyPr>
          <a:lstStyle/>
          <a:p>
            <a:r>
              <a:rPr lang="en-US" sz="3100" b="1" dirty="0"/>
              <a:t>Multivariate statistical methods for process optimization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140FA-EAF8-B4A4-A06C-DB77B11F058A}"/>
              </a:ext>
            </a:extLst>
          </p:cNvPr>
          <p:cNvSpPr txBox="1"/>
          <p:nvPr/>
        </p:nvSpPr>
        <p:spPr>
          <a:xfrm>
            <a:off x="345596" y="1477409"/>
            <a:ext cx="115008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Goal: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/>
              <a:t>To leverage </a:t>
            </a:r>
            <a:r>
              <a:rPr lang="en-US" sz="2000" u="sng" dirty="0">
                <a:solidFill>
                  <a:schemeClr val="accent1"/>
                </a:solidFill>
              </a:rPr>
              <a:t>multivariate statistical methods</a:t>
            </a:r>
            <a:r>
              <a:rPr lang="en-US" sz="2000" dirty="0"/>
              <a:t>, specifically Principal Component Analysis (PCA) and Partial Least Squares (PLS), to </a:t>
            </a:r>
            <a:r>
              <a:rPr lang="en-US" sz="2000" u="sng" dirty="0"/>
              <a:t>identify key process parameters</a:t>
            </a:r>
            <a:r>
              <a:rPr lang="en-US" sz="2000" dirty="0"/>
              <a:t> that </a:t>
            </a:r>
            <a:r>
              <a:rPr lang="en-US" sz="2000" u="sng" dirty="0"/>
              <a:t>optimize Penicillin yield</a:t>
            </a:r>
            <a:r>
              <a:rPr lang="en-US" sz="2000" dirty="0"/>
              <a:t> in biopharmaceutical manufacturing.</a:t>
            </a:r>
            <a:endParaRPr lang="en-US" sz="20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54D121-FF5F-E93A-412D-2A7233B732C4}"/>
              </a:ext>
            </a:extLst>
          </p:cNvPr>
          <p:cNvSpPr txBox="1"/>
          <p:nvPr/>
        </p:nvSpPr>
        <p:spPr>
          <a:xfrm>
            <a:off x="1871472" y="3429000"/>
            <a:ext cx="3328416" cy="18635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EFC8AF-BCB4-0AF2-9788-E4FA298BBA3D}"/>
              </a:ext>
            </a:extLst>
          </p:cNvPr>
          <p:cNvSpPr txBox="1"/>
          <p:nvPr/>
        </p:nvSpPr>
        <p:spPr>
          <a:xfrm>
            <a:off x="6992114" y="3428998"/>
            <a:ext cx="3182112" cy="18635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747E8C-844E-5110-6244-533FA97555EA}"/>
              </a:ext>
            </a:extLst>
          </p:cNvPr>
          <p:cNvSpPr txBox="1"/>
          <p:nvPr/>
        </p:nvSpPr>
        <p:spPr>
          <a:xfrm>
            <a:off x="1871470" y="3483621"/>
            <a:ext cx="332841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Inclusion of interdependent variables interactions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Especially useful in cases of </a:t>
            </a:r>
            <a:r>
              <a:rPr lang="en-US" b="1" dirty="0"/>
              <a:t>highly correlated variables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8E7E92-FE9A-B19D-1162-9578D77B7163}"/>
              </a:ext>
            </a:extLst>
          </p:cNvPr>
          <p:cNvSpPr txBox="1"/>
          <p:nvPr/>
        </p:nvSpPr>
        <p:spPr>
          <a:xfrm>
            <a:off x="6992114" y="3483620"/>
            <a:ext cx="3182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Increased efficiency when handling high-dimensional data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Benefits to data-driven process control  </a:t>
            </a:r>
          </a:p>
        </p:txBody>
      </p:sp>
    </p:spTree>
    <p:extLst>
      <p:ext uri="{BB962C8B-B14F-4D97-AF65-F5344CB8AC3E}">
        <p14:creationId xmlns:p14="http://schemas.microsoft.com/office/powerpoint/2010/main" val="109895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05E76-9E7E-9BC2-7B6D-95501297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>
                <a:latin typeface="+mj-lt"/>
                <a:ea typeface="+mj-ea"/>
                <a:cs typeface="+mj-cs"/>
              </a:rPr>
              <a:t>Limitations of ordinary least squares (OLS)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B5822-8C1A-D081-92A1-1E06F3CED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1513" y="2536031"/>
            <a:ext cx="3123783" cy="3671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 2" panose="05020102010507070707" pitchFamily="18" charset="2"/>
              <a:buChar char=""/>
            </a:pPr>
            <a:r>
              <a:rPr lang="en-US"/>
              <a:t>Outlier sensitive</a:t>
            </a:r>
          </a:p>
          <a:p>
            <a:pPr marL="285750" indent="-285750">
              <a:buFont typeface="Wingdings 2" panose="05020102010507070707" pitchFamily="18" charset="2"/>
              <a:buChar char=""/>
            </a:pPr>
            <a:r>
              <a:rPr lang="en-US"/>
              <a:t>Linearity assumption</a:t>
            </a:r>
          </a:p>
          <a:p>
            <a:pPr marL="285750" indent="-285750">
              <a:buFont typeface="Wingdings 2" panose="05020102010507070707" pitchFamily="18" charset="2"/>
              <a:buChar char=""/>
            </a:pPr>
            <a:r>
              <a:rPr lang="en-US"/>
              <a:t>Inability to account for multicollinearity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0FF9CF-774B-DB32-8E90-59804C969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6" r="2647" b="-2"/>
          <a:stretch/>
        </p:blipFill>
        <p:spPr bwMode="auto">
          <a:xfrm>
            <a:off x="4241830" y="601200"/>
            <a:ext cx="7503636" cy="57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396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D7EE9-C38C-5C09-0125-16999514F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718057"/>
            <a:ext cx="5194769" cy="557784"/>
          </a:xfrm>
        </p:spPr>
        <p:txBody>
          <a:bodyPr/>
          <a:lstStyle/>
          <a:p>
            <a:r>
              <a:rPr lang="en-US" sz="2800" dirty="0"/>
              <a:t>PCA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7194E4-BEE8-57EF-880A-F2078B41B88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1194" y="1271430"/>
                <a:ext cx="5194766" cy="5024867"/>
              </a:xfrm>
            </p:spPr>
            <p:txBody>
              <a:bodyPr/>
              <a:lstStyle/>
              <a:p>
                <a:r>
                  <a:rPr lang="en-US" dirty="0"/>
                  <a:t>Goal: to find orthogonal directions (principal components) that maximize variance in the data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can be transformed into an orthogonal matrix: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W</a:t>
                </a:r>
                <a:r>
                  <a:rPr lang="en-US" dirty="0"/>
                  <a:t> is an orthogonal matrix composed of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eigenvectors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 is a diagonal matrix composed of </a:t>
                </a:r>
                <a:r>
                  <a:rPr lang="en-US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eigenvalues</a:t>
                </a:r>
              </a:p>
              <a:p>
                <a:pPr marL="0" indent="0">
                  <a:buNone/>
                </a:pPr>
                <a:r>
                  <a:rPr lang="en-US" dirty="0"/>
                  <a:t>And each principal component can be written out as a linear combination: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07194E4-BEE8-57EF-880A-F2078B41B8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1194" y="1271430"/>
                <a:ext cx="5194766" cy="5024867"/>
              </a:xfrm>
              <a:blipFill>
                <a:blip r:embed="rId3"/>
                <a:stretch>
                  <a:fillRect l="-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74CB76-B06D-C24E-357A-C91C9FCAF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7" y="718057"/>
            <a:ext cx="5194770" cy="553373"/>
          </a:xfrm>
        </p:spPr>
        <p:txBody>
          <a:bodyPr/>
          <a:lstStyle/>
          <a:p>
            <a:r>
              <a:rPr lang="en-US" sz="2800" dirty="0"/>
              <a:t>PLS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1DD2590-A05A-82DA-2C98-E72983550572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416035" y="1271430"/>
                <a:ext cx="5194771" cy="4868513"/>
              </a:xfrm>
            </p:spPr>
            <p:txBody>
              <a:bodyPr/>
              <a:lstStyle/>
              <a:p>
                <a:r>
                  <a:rPr lang="en-US" dirty="0"/>
                  <a:t>Goal: maximize the covariance between and response (Y) and explanatory (X) variable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where,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are Latent variables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are loadings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are residuals</a:t>
                </a:r>
              </a:p>
              <a:p>
                <a:pPr marL="0" indent="0">
                  <a:buNone/>
                </a:pPr>
                <a:r>
                  <a:rPr lang="en-US" dirty="0"/>
                  <a:t>Interested in,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𝐦𝐚𝐱</m:t>
                        </m:r>
                      </m:fNam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𝑪𝒐𝒗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1DD2590-A05A-82DA-2C98-E729835505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416035" y="1271430"/>
                <a:ext cx="5194771" cy="4868513"/>
              </a:xfrm>
              <a:blipFill>
                <a:blip r:embed="rId4"/>
                <a:stretch>
                  <a:fillRect l="-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03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A3FA-9B09-29AA-94E4-052868B7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36430"/>
            <a:ext cx="11029616" cy="721040"/>
          </a:xfrm>
        </p:spPr>
        <p:txBody>
          <a:bodyPr>
            <a:normAutofit/>
          </a:bodyPr>
          <a:lstStyle/>
          <a:p>
            <a:r>
              <a:rPr lang="en-US" sz="3200" dirty="0"/>
              <a:t>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C4311-3FCA-05EC-902D-A33D4CBFE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181" y="1540350"/>
            <a:ext cx="5194767" cy="45035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600" dirty="0"/>
              <a:t>Mathematically simulated data of of a 100,000 liter penicillin fermentation system referenced as </a:t>
            </a:r>
            <a:r>
              <a:rPr lang="en-US" sz="1600" dirty="0" err="1"/>
              <a:t>IndPenSim</a:t>
            </a:r>
            <a:r>
              <a:rPr lang="en-US" sz="1600" dirty="0"/>
              <a:t> 	</a:t>
            </a:r>
          </a:p>
          <a:p>
            <a:pPr>
              <a:buFont typeface="Wingdings" pitchFamily="2" charset="2"/>
              <a:buChar char="v"/>
            </a:pPr>
            <a:r>
              <a:rPr lang="en-US" sz="1600" dirty="0"/>
              <a:t>39 variables, 1 target (Penicillin concentration)</a:t>
            </a:r>
          </a:p>
          <a:p>
            <a:pPr lvl="1">
              <a:buFont typeface="Wingdings" pitchFamily="2" charset="2"/>
              <a:buChar char="v"/>
            </a:pPr>
            <a:r>
              <a:rPr lang="en-US" sz="1400" dirty="0"/>
              <a:t>100 total batches</a:t>
            </a:r>
          </a:p>
          <a:p>
            <a:pPr lvl="2">
              <a:buFont typeface="Wingdings" pitchFamily="2" charset="2"/>
              <a:buChar char="v"/>
            </a:pPr>
            <a:r>
              <a:rPr lang="en-US" sz="1400" b="0" i="0" dirty="0">
                <a:solidFill>
                  <a:srgbClr val="505050"/>
                </a:solidFill>
                <a:effectLst/>
                <a:latin typeface="Nexus Sans"/>
              </a:rPr>
              <a:t>Batches 1-30: Controlled by recipe driven approach </a:t>
            </a:r>
          </a:p>
          <a:p>
            <a:pPr lvl="2">
              <a:buFont typeface="Wingdings" pitchFamily="2" charset="2"/>
              <a:buChar char="v"/>
            </a:pPr>
            <a:r>
              <a:rPr lang="en-US" sz="1400" b="0" i="0" dirty="0">
                <a:solidFill>
                  <a:srgbClr val="505050"/>
                </a:solidFill>
                <a:effectLst/>
                <a:latin typeface="Nexus Sans"/>
              </a:rPr>
              <a:t>Batches 31-60: Controlled by operators </a:t>
            </a:r>
          </a:p>
          <a:p>
            <a:pPr lvl="2">
              <a:buFont typeface="Wingdings" pitchFamily="2" charset="2"/>
              <a:buChar char="v"/>
            </a:pPr>
            <a:r>
              <a:rPr lang="en-US" sz="1400" b="0" i="0" dirty="0">
                <a:solidFill>
                  <a:srgbClr val="505050"/>
                </a:solidFill>
                <a:effectLst/>
                <a:latin typeface="Nexus Sans"/>
              </a:rPr>
              <a:t>Batches 61:90: Controlled by an Advanced Process Control (APC) solution using the Raman spectroscopy </a:t>
            </a:r>
          </a:p>
          <a:p>
            <a:pPr lvl="2">
              <a:buFont typeface="Wingdings" pitchFamily="2" charset="2"/>
              <a:buChar char="v"/>
            </a:pPr>
            <a:r>
              <a:rPr lang="en-US" sz="1400" b="0" i="0" dirty="0">
                <a:solidFill>
                  <a:srgbClr val="505050"/>
                </a:solidFill>
                <a:effectLst/>
                <a:latin typeface="Nexus Sans"/>
              </a:rPr>
              <a:t>Batches 91:100: Contain faults resulting in process deviations</a:t>
            </a:r>
            <a:endParaRPr lang="en-US" sz="1400" dirty="0"/>
          </a:p>
          <a:p>
            <a:pPr lvl="1">
              <a:buFont typeface="Wingdings" pitchFamily="2" charset="2"/>
              <a:buChar char="v"/>
            </a:pPr>
            <a:endParaRPr lang="en-US" sz="1400" dirty="0"/>
          </a:p>
        </p:txBody>
      </p:sp>
      <p:pic>
        <p:nvPicPr>
          <p:cNvPr id="2050" name="Picture 2" descr="Inputs_outputs">
            <a:extLst>
              <a:ext uri="{FF2B5EF4-FFF2-40B4-BE49-F238E27FC236}">
                <a16:creationId xmlns:a16="http://schemas.microsoft.com/office/drawing/2014/main" id="{13DCC101-266B-C555-56D5-C4E706F96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86" y="2143011"/>
            <a:ext cx="5982788" cy="305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B39C98-1F2A-254C-7B90-36D4BB25BAF4}"/>
                  </a:ext>
                </a:extLst>
              </p14:cNvPr>
              <p14:cNvContentPartPr/>
              <p14:nvPr/>
            </p14:nvContentPartPr>
            <p14:xfrm>
              <a:off x="10101377" y="2623766"/>
              <a:ext cx="732960" cy="24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B39C98-1F2A-254C-7B90-36D4BB25BA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7737" y="2515766"/>
                <a:ext cx="840600" cy="24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849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FED4-F8E7-7590-7F43-F6C16AD7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687662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of penicillin concentrations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C453174-D232-02C1-49B9-87CD16AC5C6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60" y="2624606"/>
            <a:ext cx="5485333" cy="299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DC22B28-3782-5B48-501A-C25E1BD589B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24606"/>
            <a:ext cx="5485333" cy="302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5F500C-109D-4F1F-A7D2-40E48F0F9E1A}"/>
              </a:ext>
            </a:extLst>
          </p:cNvPr>
          <p:cNvSpPr txBox="1"/>
          <p:nvPr/>
        </p:nvSpPr>
        <p:spPr>
          <a:xfrm>
            <a:off x="776870" y="2070608"/>
            <a:ext cx="483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batch concentration: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36.183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P:g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/L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F9D9CA-2610-A006-85CA-C6899E2720D4}"/>
              </a:ext>
            </a:extLst>
          </p:cNvPr>
          <p:cNvSpPr txBox="1"/>
          <p:nvPr/>
        </p:nvSpPr>
        <p:spPr>
          <a:xfrm>
            <a:off x="6583681" y="2070608"/>
            <a:ext cx="499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Lowest batch concentration: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3.335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P:g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/L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1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2A8AB1-51DF-E5E4-7E55-333510BE78D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6" r="2" b="2"/>
          <a:stretch/>
        </p:blipFill>
        <p:spPr bwMode="auto">
          <a:xfrm>
            <a:off x="57929" y="10"/>
            <a:ext cx="753768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Rectangle 3086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99FC07-F873-5BC9-F9FC-0BDF98AA929F}"/>
                  </a:ext>
                </a:extLst>
              </p14:cNvPr>
              <p14:cNvContentPartPr/>
              <p14:nvPr/>
            </p14:nvContentPartPr>
            <p14:xfrm>
              <a:off x="1850184" y="-173376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99FC07-F873-5BC9-F9FC-0BDF98AA92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4184" y="-245376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86A116F-D49D-1A98-2FBB-870BDEA59F9E}"/>
                  </a:ext>
                </a:extLst>
              </p14:cNvPr>
              <p14:cNvContentPartPr/>
              <p14:nvPr/>
            </p14:nvContentPartPr>
            <p14:xfrm>
              <a:off x="873504" y="1616184"/>
              <a:ext cx="1147680" cy="27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86A116F-D49D-1A98-2FBB-870BDEA59F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7864" y="1544184"/>
                <a:ext cx="12193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10F4AED-75B2-C10E-7AFE-8A97738750C0}"/>
                  </a:ext>
                </a:extLst>
              </p14:cNvPr>
              <p14:cNvContentPartPr/>
              <p14:nvPr/>
            </p14:nvContentPartPr>
            <p14:xfrm>
              <a:off x="3661704" y="4409784"/>
              <a:ext cx="28080" cy="1066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10F4AED-75B2-C10E-7AFE-8A97738750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25704" y="4338144"/>
                <a:ext cx="99720" cy="1209960"/>
              </a:xfrm>
              <a:prstGeom prst="rect">
                <a:avLst/>
              </a:prstGeom>
            </p:spPr>
          </p:pic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52DAC7-6911-B352-78E3-8001F37D6165}"/>
              </a:ext>
            </a:extLst>
          </p:cNvPr>
          <p:cNvCxnSpPr>
            <a:cxnSpLocks/>
          </p:cNvCxnSpPr>
          <p:nvPr/>
        </p:nvCxnSpPr>
        <p:spPr>
          <a:xfrm>
            <a:off x="3689784" y="2569029"/>
            <a:ext cx="4862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A3D3E9-9E43-202E-034D-CC28D1D97AC7}"/>
              </a:ext>
            </a:extLst>
          </p:cNvPr>
          <p:cNvCxnSpPr/>
          <p:nvPr/>
        </p:nvCxnSpPr>
        <p:spPr>
          <a:xfrm>
            <a:off x="3689784" y="2995749"/>
            <a:ext cx="4862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51E19B-ADDC-CEBA-E61A-B3746D5696C4}"/>
              </a:ext>
            </a:extLst>
          </p:cNvPr>
          <p:cNvCxnSpPr>
            <a:cxnSpLocks/>
          </p:cNvCxnSpPr>
          <p:nvPr/>
        </p:nvCxnSpPr>
        <p:spPr>
          <a:xfrm flipV="1">
            <a:off x="3689784" y="3428978"/>
            <a:ext cx="4862033" cy="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>
            <a:extLst>
              <a:ext uri="{FF2B5EF4-FFF2-40B4-BE49-F238E27FC236}">
                <a16:creationId xmlns:a16="http://schemas.microsoft.com/office/drawing/2014/main" id="{CE54AB89-55D6-875D-1982-A6A05BDD099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93"/>
          <a:stretch/>
        </p:blipFill>
        <p:spPr bwMode="auto">
          <a:xfrm>
            <a:off x="8734753" y="859896"/>
            <a:ext cx="2583743" cy="192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D05EB29-2639-C052-F1B5-19D0A4EB4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1" r="32496"/>
          <a:stretch/>
        </p:blipFill>
        <p:spPr bwMode="auto">
          <a:xfrm>
            <a:off x="8784858" y="2743952"/>
            <a:ext cx="2483531" cy="192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E2111AC-E192-976A-0825-61D740574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14"/>
          <a:stretch/>
        </p:blipFill>
        <p:spPr bwMode="auto">
          <a:xfrm>
            <a:off x="8838851" y="4675728"/>
            <a:ext cx="2429538" cy="192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801152D-D5F3-A273-7E28-413ED9D733A0}"/>
              </a:ext>
            </a:extLst>
          </p:cNvPr>
          <p:cNvSpPr txBox="1"/>
          <p:nvPr/>
        </p:nvSpPr>
        <p:spPr>
          <a:xfrm>
            <a:off x="7944479" y="98818"/>
            <a:ext cx="3800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Correlations and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704589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485</Words>
  <Application>Microsoft Macintosh PowerPoint</Application>
  <PresentationFormat>Widescreen</PresentationFormat>
  <Paragraphs>72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Nexus Sans</vt:lpstr>
      <vt:lpstr>Aptos</vt:lpstr>
      <vt:lpstr>Arial</vt:lpstr>
      <vt:lpstr>Cambria Math</vt:lpstr>
      <vt:lpstr>Helvetica Neue</vt:lpstr>
      <vt:lpstr>Univers</vt:lpstr>
      <vt:lpstr>Univers Condensed</vt:lpstr>
      <vt:lpstr>Wingdings</vt:lpstr>
      <vt:lpstr>Wingdings 2</vt:lpstr>
      <vt:lpstr>DividendVTI</vt:lpstr>
      <vt:lpstr>Exploring Process optimization methods for biopharmaceutical manufacturing</vt:lpstr>
      <vt:lpstr>Agenda</vt:lpstr>
      <vt:lpstr>Meha Patel</vt:lpstr>
      <vt:lpstr>Multivariate statistical methods for process optimization</vt:lpstr>
      <vt:lpstr>Limitations of ordinary least squares (OLS)</vt:lpstr>
      <vt:lpstr>PowerPoint Presentation</vt:lpstr>
      <vt:lpstr>Data structure</vt:lpstr>
      <vt:lpstr>Comparison of penicillin concentrations</vt:lpstr>
      <vt:lpstr>PowerPoint Presentation</vt:lpstr>
      <vt:lpstr>Number of principal components</vt:lpstr>
      <vt:lpstr>FACTOR LOADINGS</vt:lpstr>
      <vt:lpstr>Latent variable composition</vt:lpstr>
      <vt:lpstr>Pls performance</vt:lpstr>
      <vt:lpstr>Variable importance</vt:lpstr>
      <vt:lpstr> Conclusion and 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Meha Patel</dc:creator>
  <cp:lastModifiedBy>Meha Patel</cp:lastModifiedBy>
  <cp:revision>2</cp:revision>
  <dcterms:created xsi:type="dcterms:W3CDTF">2025-02-19T06:56:42Z</dcterms:created>
  <dcterms:modified xsi:type="dcterms:W3CDTF">2025-02-19T18:39:22Z</dcterms:modified>
</cp:coreProperties>
</file>