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8" r:id="rId3"/>
    <p:sldId id="262" r:id="rId4"/>
    <p:sldId id="263" r:id="rId5"/>
    <p:sldId id="268" r:id="rId6"/>
    <p:sldId id="288" r:id="rId7"/>
    <p:sldId id="286" r:id="rId8"/>
  </p:sldIdLst>
  <p:sldSz cx="9144000" cy="5143500" type="screen16x9"/>
  <p:notesSz cx="6858000" cy="9144000"/>
  <p:embeddedFontLst>
    <p:embeddedFont>
      <p:font typeface="Montserrat" charset="0"/>
      <p:regular r:id="rId10"/>
      <p:bold r:id="rId11"/>
      <p:italic r:id="rId12"/>
      <p:boldItalic r:id="rId13"/>
    </p:embeddedFont>
    <p:embeddedFont>
      <p:font typeface="Montserrat Medium" charset="0"/>
      <p:regular r:id="rId14"/>
      <p:bold r:id="rId15"/>
      <p:italic r:id="rId16"/>
      <p:boldItalic r:id="rId17"/>
    </p:embeddedFont>
    <p:embeddedFont>
      <p:font typeface="Montserrat ExtraBold" charset="0"/>
      <p:bold r:id="rId18"/>
      <p:boldItalic r:id="rId19"/>
    </p:embeddedFont>
    <p:embeddedFont>
      <p:font typeface="Montserrat ExtraLigh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7ED5384-EC6D-496C-8FF5-E000B8CE7573}">
  <a:tblStyle styleId="{57ED5384-EC6D-496C-8FF5-E000B8CE7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97308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7f9262ee2f_0_26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7f9262ee2f_0_26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924870" y="760375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subTitle" idx="1"/>
          </p:nvPr>
        </p:nvSpPr>
        <p:spPr>
          <a:xfrm>
            <a:off x="924875" y="1684275"/>
            <a:ext cx="33054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3"/>
          <p:cNvSpPr txBox="1"/>
          <p:nvPr/>
        </p:nvSpPr>
        <p:spPr>
          <a:xfrm>
            <a:off x="924875" y="3570000"/>
            <a:ext cx="33054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endParaRPr sz="1000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0" r:id="rId5"/>
    <p:sldLayoutId id="2147483663" r:id="rId6"/>
    <p:sldLayoutId id="2147483669" r:id="rId7"/>
    <p:sldLayoutId id="2147483679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91851" y="684289"/>
            <a:ext cx="8640960" cy="1319194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AUTOMATIC ATTENDANCE TRACING USING IMAGE PROCESSING</a:t>
            </a:r>
            <a:endParaRPr sz="30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339752" y="3579862"/>
            <a:ext cx="4752528" cy="1008112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en" sz="1500" b="1" dirty="0" smtClean="0">
                <a:solidFill>
                  <a:schemeClr val="tx2">
                    <a:lumMod val="75000"/>
                  </a:schemeClr>
                </a:solidFill>
              </a:rPr>
              <a:t>Project batch members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Repaka Suresh – 19A91A0442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P. Mehar Srinivas Chowdari – 19A91A0437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Nalabai Aditya – 19A91A0430</a:t>
            </a: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067694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9" name="Google Shape;163;p38"/>
          <p:cNvSpPr txBox="1">
            <a:spLocks/>
          </p:cNvSpPr>
          <p:nvPr/>
        </p:nvSpPr>
        <p:spPr>
          <a:xfrm>
            <a:off x="2051720" y="2499742"/>
            <a:ext cx="4752528" cy="1008112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algn="l"/>
            <a:r>
              <a:rPr lang="en-US" sz="1500" b="1" dirty="0">
                <a:solidFill>
                  <a:schemeClr val="tx2">
                    <a:lumMod val="75000"/>
                  </a:schemeClr>
                </a:solidFill>
              </a:rPr>
              <a:t>Project 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</a:rPr>
              <a:t>guide</a:t>
            </a:r>
            <a:endParaRPr lang="en-US" sz="1500" u="sng" dirty="0" smtClean="0">
              <a:latin typeface="Montserrat" charset="0"/>
              <a:sym typeface="Montserrat ExtraLight"/>
            </a:endParaRPr>
          </a:p>
          <a:p>
            <a:pPr lvl="0" algn="l"/>
            <a:r>
              <a:rPr lang="en-US" sz="1500" dirty="0" smtClean="0">
                <a:solidFill>
                  <a:schemeClr val="bg1"/>
                </a:solidFill>
                <a:latin typeface="Montserrat" charset="0"/>
                <a:ea typeface="Montserrat ExtraLight"/>
                <a:cs typeface="Montserrat ExtraLight"/>
                <a:sym typeface="Montserrat ExtraLight"/>
              </a:rPr>
              <a:t>Mr</a:t>
            </a:r>
            <a:r>
              <a:rPr lang="en-US" sz="1500" dirty="0">
                <a:solidFill>
                  <a:schemeClr val="bg1"/>
                </a:solidFill>
                <a:latin typeface="Montserrat" charset="0"/>
                <a:ea typeface="Montserrat ExtraLight"/>
                <a:cs typeface="Montserrat ExtraLight"/>
                <a:sym typeface="Montserrat ExtraLight"/>
              </a:rPr>
              <a:t>. M. Navin </a:t>
            </a:r>
            <a:r>
              <a:rPr lang="en-US" sz="1500" dirty="0" smtClean="0">
                <a:solidFill>
                  <a:schemeClr val="bg1"/>
                </a:solidFill>
                <a:latin typeface="Montserrat" charset="0"/>
                <a:ea typeface="Montserrat ExtraLight"/>
                <a:cs typeface="Montserrat ExtraLight"/>
                <a:sym typeface="Montserrat ExtraLight"/>
              </a:rPr>
              <a:t>Rao</a:t>
            </a:r>
          </a:p>
          <a:p>
            <a:pPr lvl="0" algn="l"/>
            <a:r>
              <a:rPr lang="en-US" sz="1500" dirty="0" smtClean="0">
                <a:solidFill>
                  <a:schemeClr val="bg1"/>
                </a:solidFill>
                <a:latin typeface="Montserrat" charset="0"/>
                <a:ea typeface="Montserrat ExtraLight"/>
                <a:cs typeface="Montserrat ExtraLight"/>
                <a:sym typeface="Montserrat ExtraLight"/>
              </a:rPr>
              <a:t>Associate Professor</a:t>
            </a:r>
          </a:p>
          <a:p>
            <a:pPr lvl="0" algn="l"/>
            <a:r>
              <a:rPr lang="en-US" sz="1500" dirty="0" smtClean="0">
                <a:solidFill>
                  <a:schemeClr val="bg1"/>
                </a:solidFill>
                <a:latin typeface="Montserrat" charset="0"/>
                <a:ea typeface="Montserrat ExtraLight"/>
                <a:cs typeface="Montserrat ExtraLight"/>
                <a:sym typeface="Montserrat ExtraLight"/>
              </a:rPr>
              <a:t>Dept</a:t>
            </a:r>
            <a:r>
              <a:rPr lang="en-US" sz="1500" dirty="0">
                <a:solidFill>
                  <a:schemeClr val="bg1"/>
                </a:solidFill>
                <a:latin typeface="Montserrat" charset="0"/>
                <a:ea typeface="Montserrat ExtraLight"/>
                <a:cs typeface="Montserrat ExtraLight"/>
                <a:sym typeface="Montserrat ExtraLight"/>
              </a:rPr>
              <a:t>. of ECE</a:t>
            </a:r>
            <a:endParaRPr lang="en-US" sz="2200" dirty="0">
              <a:solidFill>
                <a:schemeClr val="bg1"/>
              </a:solidFill>
              <a:latin typeface="Montserrat" charset="0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3695208" y="3147814"/>
            <a:ext cx="1753583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Simplify the conventional attendence marking system</a:t>
            </a:r>
            <a:endParaRPr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IMPROVEMENT</a:t>
            </a:r>
            <a:endParaRPr dirty="0"/>
          </a:p>
        </p:txBody>
      </p:sp>
      <p:sp>
        <p:nvSpPr>
          <p:cNvPr id="182" name="Google Shape;182;p40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 achive higher accuracy while recognisation and identification of faces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Automatic Attendence Tracing using Image processing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8634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71600" y="627534"/>
            <a:ext cx="4629300" cy="686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IMPORTANCE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971600" y="555526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Google Shape;184;p40"/>
          <p:cNvSpPr txBox="1">
            <a:spLocks/>
          </p:cNvSpPr>
          <p:nvPr/>
        </p:nvSpPr>
        <p:spPr>
          <a:xfrm>
            <a:off x="971600" y="1275606"/>
            <a:ext cx="4104456" cy="288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Montserrat" charset="0"/>
              </a:rPr>
              <a:t>Conventional attendance marking system is a time taking process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Montserrat" charset="0"/>
              </a:rPr>
              <a:t>Students syllabus is lagging while exams are approaching, teacher can use the time taken for attendance to cover one more topic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Montserrat" charset="0"/>
              </a:rPr>
              <a:t>We can the automate the process of attendance marking using image processing with Automatic Attendance Tracing(</a:t>
            </a:r>
            <a:r>
              <a:rPr lang="en-US" b="1" dirty="0" smtClean="0">
                <a:solidFill>
                  <a:schemeClr val="bg1"/>
                </a:solidFill>
                <a:latin typeface="Montserrat" charset="0"/>
              </a:rPr>
              <a:t>AAT</a:t>
            </a:r>
            <a:r>
              <a:rPr lang="en-US" dirty="0" smtClean="0">
                <a:solidFill>
                  <a:schemeClr val="bg1"/>
                </a:solidFill>
                <a:latin typeface="Montserrat" charset="0"/>
              </a:rPr>
              <a:t>)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Montserrat" charset="0"/>
              </a:rPr>
              <a:t>Why follow the orthodox method of marking attendance while we have a better solution and that can be achieved using image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5001652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CONVENTIONAL METHODS 			VS </a:t>
            </a:r>
            <a:br>
              <a:rPr lang="en-IN" dirty="0" smtClean="0"/>
            </a:br>
            <a:r>
              <a:rPr lang="en-IN" dirty="0" smtClean="0"/>
              <a:t>AUTOMATED PROCESS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1115616" y="1951342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CONVENTIONAL METHODS</a:t>
            </a:r>
            <a:endParaRPr dirty="0"/>
          </a:p>
        </p:txBody>
      </p: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1133950" y="2715766"/>
            <a:ext cx="2547500" cy="1728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IN" dirty="0" smtClean="0"/>
              <a:t>Roll calls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IN" dirty="0" smtClean="0"/>
              <a:t>Biometric scan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IN" dirty="0" smtClean="0"/>
              <a:t>ID card scanning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IN" dirty="0" smtClean="0"/>
              <a:t>These methods consume a lot of time to complete the attendance process</a:t>
            </a:r>
            <a:endParaRPr dirty="0"/>
          </a:p>
        </p:txBody>
      </p:sp>
      <p:sp>
        <p:nvSpPr>
          <p:cNvPr id="225" name="Google Shape;225;p45"/>
          <p:cNvSpPr txBox="1">
            <a:spLocks noGrp="1"/>
          </p:cNvSpPr>
          <p:nvPr>
            <p:ph type="title" idx="2"/>
          </p:nvPr>
        </p:nvSpPr>
        <p:spPr>
          <a:xfrm>
            <a:off x="4572000" y="1942596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AUTOMATED PROCESS</a:t>
            </a:r>
            <a:endParaRPr dirty="0"/>
          </a:p>
        </p:txBody>
      </p:sp>
      <p:sp>
        <p:nvSpPr>
          <p:cNvPr id="226" name="Google Shape;226;p45"/>
          <p:cNvSpPr txBox="1">
            <a:spLocks noGrp="1"/>
          </p:cNvSpPr>
          <p:nvPr>
            <p:ph type="subTitle" idx="3"/>
          </p:nvPr>
        </p:nvSpPr>
        <p:spPr>
          <a:xfrm>
            <a:off x="4816562" y="2747296"/>
            <a:ext cx="292379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Automatic Attedance Tracing(AAT) uses no time to record atendence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/>
              <a:t>I</a:t>
            </a:r>
            <a:r>
              <a:rPr lang="en" dirty="0" smtClean="0"/>
              <a:t>t uses the time while class is going on and records the attendence</a:t>
            </a:r>
          </a:p>
        </p:txBody>
      </p:sp>
      <p:cxnSp>
        <p:nvCxnSpPr>
          <p:cNvPr id="227" name="Google Shape;227;p45"/>
          <p:cNvCxnSpPr/>
          <p:nvPr/>
        </p:nvCxnSpPr>
        <p:spPr>
          <a:xfrm>
            <a:off x="2219554" y="2571750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8" name="Google Shape;228;p45"/>
          <p:cNvCxnSpPr/>
          <p:nvPr/>
        </p:nvCxnSpPr>
        <p:spPr>
          <a:xfrm>
            <a:off x="5652120" y="2571750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14;p44"/>
          <p:cNvSpPr txBox="1">
            <a:spLocks noGrp="1"/>
          </p:cNvSpPr>
          <p:nvPr>
            <p:ph type="title"/>
          </p:nvPr>
        </p:nvSpPr>
        <p:spPr>
          <a:xfrm>
            <a:off x="940950" y="627534"/>
            <a:ext cx="4629300" cy="686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WORKING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12" name="Google Shape;216;p44"/>
          <p:cNvCxnSpPr/>
          <p:nvPr/>
        </p:nvCxnSpPr>
        <p:spPr>
          <a:xfrm>
            <a:off x="971600" y="555526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3" name="Google Shape;184;p40"/>
          <p:cNvSpPr txBox="1">
            <a:spLocks/>
          </p:cNvSpPr>
          <p:nvPr/>
        </p:nvSpPr>
        <p:spPr>
          <a:xfrm>
            <a:off x="971600" y="1275606"/>
            <a:ext cx="5832648" cy="288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Montserrat" charset="0"/>
              </a:rPr>
              <a:t>Continuous video captures the images of the class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Montserrat" charset="0"/>
              </a:rPr>
              <a:t>The images processed and the algorithm detects the faces the images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Montserrat" charset="0"/>
              </a:rPr>
              <a:t>A face identification algorithm is used to identify the identity of the person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Montserrat" charset="0"/>
              </a:rPr>
              <a:t>The identity of the person is compared with the data in the database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Montserrat" charset="0"/>
              </a:rPr>
              <a:t>If the face matches the face with the database then the roll number will be fetched from the database for the following image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Montserrat" charset="0"/>
              </a:rPr>
              <a:t>That fetched roll numbers are stored and at the end of the class the attendance is posted without any human involvement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84168" y="1978812"/>
            <a:ext cx="216024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ALGORITHM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827584" y="1951544"/>
            <a:ext cx="216024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IMAGE CAPTURE</a:t>
            </a:r>
            <a:endParaRPr lang="en-IN" b="1" dirty="0"/>
          </a:p>
        </p:txBody>
      </p:sp>
      <p:sp>
        <p:nvSpPr>
          <p:cNvPr id="24" name="Rectangle 23"/>
          <p:cNvSpPr/>
          <p:nvPr/>
        </p:nvSpPr>
        <p:spPr>
          <a:xfrm>
            <a:off x="3377491" y="1951544"/>
            <a:ext cx="216024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IMAGE PROCESSING</a:t>
            </a:r>
            <a:endParaRPr lang="en-IN" b="1" dirty="0"/>
          </a:p>
        </p:txBody>
      </p:sp>
      <p:sp>
        <p:nvSpPr>
          <p:cNvPr id="30" name="Rectangle 29"/>
          <p:cNvSpPr/>
          <p:nvPr/>
        </p:nvSpPr>
        <p:spPr>
          <a:xfrm>
            <a:off x="6073019" y="2880746"/>
            <a:ext cx="216024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RECORD ATTENDENCE </a:t>
            </a:r>
            <a:endParaRPr lang="en-IN" b="1" dirty="0"/>
          </a:p>
        </p:txBody>
      </p:sp>
      <p:sp>
        <p:nvSpPr>
          <p:cNvPr id="38" name="Rectangle 37"/>
          <p:cNvSpPr/>
          <p:nvPr/>
        </p:nvSpPr>
        <p:spPr>
          <a:xfrm>
            <a:off x="3377491" y="2880746"/>
            <a:ext cx="216024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COUNT MISMATCH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73974" y="3790783"/>
            <a:ext cx="216024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POST ATTENDENCE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27584" y="2880746"/>
            <a:ext cx="216024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UPDATE STORED ATTENDANCE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65762" y="3795886"/>
            <a:ext cx="216024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 END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2997801" y="2186486"/>
            <a:ext cx="350063" cy="125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ight Arrow 45"/>
          <p:cNvSpPr/>
          <p:nvPr/>
        </p:nvSpPr>
        <p:spPr>
          <a:xfrm>
            <a:off x="5556816" y="2186486"/>
            <a:ext cx="512527" cy="125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Down Arrow 47"/>
          <p:cNvSpPr/>
          <p:nvPr/>
        </p:nvSpPr>
        <p:spPr>
          <a:xfrm>
            <a:off x="7164288" y="2500954"/>
            <a:ext cx="144016" cy="361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Left Arrow 50"/>
          <p:cNvSpPr/>
          <p:nvPr/>
        </p:nvSpPr>
        <p:spPr>
          <a:xfrm>
            <a:off x="3015060" y="3089984"/>
            <a:ext cx="345173" cy="1211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52" name="Left Arrow 51"/>
          <p:cNvSpPr/>
          <p:nvPr/>
        </p:nvSpPr>
        <p:spPr>
          <a:xfrm>
            <a:off x="5560394" y="3089985"/>
            <a:ext cx="505368" cy="1211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956808" y="2782207"/>
            <a:ext cx="607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Yes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20904" y="3415484"/>
            <a:ext cx="607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No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6" name="Up Arrow 55"/>
          <p:cNvSpPr/>
          <p:nvPr/>
        </p:nvSpPr>
        <p:spPr>
          <a:xfrm>
            <a:off x="1763688" y="2455600"/>
            <a:ext cx="144016" cy="4070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Down Arrow 65"/>
          <p:cNvSpPr/>
          <p:nvPr/>
        </p:nvSpPr>
        <p:spPr>
          <a:xfrm>
            <a:off x="4355976" y="3411597"/>
            <a:ext cx="144016" cy="361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Down Arrow 66"/>
          <p:cNvSpPr/>
          <p:nvPr/>
        </p:nvSpPr>
        <p:spPr>
          <a:xfrm>
            <a:off x="7164288" y="3423234"/>
            <a:ext cx="144016" cy="361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Left Arrow 67"/>
          <p:cNvSpPr/>
          <p:nvPr/>
        </p:nvSpPr>
        <p:spPr>
          <a:xfrm>
            <a:off x="5559882" y="3990627"/>
            <a:ext cx="505368" cy="1211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5549096" y="3731999"/>
            <a:ext cx="607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Yes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1" name="Google Shape;214;p44"/>
          <p:cNvSpPr txBox="1">
            <a:spLocks noGrp="1"/>
          </p:cNvSpPr>
          <p:nvPr>
            <p:ph type="title"/>
          </p:nvPr>
        </p:nvSpPr>
        <p:spPr>
          <a:xfrm>
            <a:off x="806796" y="1203598"/>
            <a:ext cx="4629300" cy="686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BLOCK DIAGRAM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72" name="Google Shape;216;p44"/>
          <p:cNvCxnSpPr/>
          <p:nvPr/>
        </p:nvCxnSpPr>
        <p:spPr>
          <a:xfrm>
            <a:off x="806796" y="1131590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6157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68"/>
          <p:cNvSpPr txBox="1">
            <a:spLocks noGrp="1"/>
          </p:cNvSpPr>
          <p:nvPr>
            <p:ph type="title"/>
          </p:nvPr>
        </p:nvSpPr>
        <p:spPr>
          <a:xfrm>
            <a:off x="755576" y="987574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THANKS</a:t>
            </a:r>
            <a:endParaRPr sz="6000" dirty="0"/>
          </a:p>
        </p:txBody>
      </p:sp>
      <p:cxnSp>
        <p:nvCxnSpPr>
          <p:cNvPr id="2161" name="Google Shape;2161;p68"/>
          <p:cNvCxnSpPr/>
          <p:nvPr/>
        </p:nvCxnSpPr>
        <p:spPr>
          <a:xfrm>
            <a:off x="1013400" y="2067694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" name="TextBox 4"/>
          <p:cNvSpPr txBox="1"/>
          <p:nvPr/>
        </p:nvSpPr>
        <p:spPr>
          <a:xfrm>
            <a:off x="3347864" y="2715766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TEAM – A17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301</Words>
  <Application>Microsoft Office PowerPoint</Application>
  <PresentationFormat>On-screen Show (16:9)</PresentationFormat>
  <Paragraphs>54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Montserrat</vt:lpstr>
      <vt:lpstr>Wingdings</vt:lpstr>
      <vt:lpstr>Montserrat Medium</vt:lpstr>
      <vt:lpstr>Montserrat ExtraBold</vt:lpstr>
      <vt:lpstr>Montserrat ExtraLight</vt:lpstr>
      <vt:lpstr>Futuristic Background by Slidesgo</vt:lpstr>
      <vt:lpstr>AUTOMATIC ATTENDANCE TRACING USING IMAGE PROCESSING</vt:lpstr>
      <vt:lpstr>01</vt:lpstr>
      <vt:lpstr>IMPORTANCE</vt:lpstr>
      <vt:lpstr>CONVENTIONAL METHODS    VS  AUTOMATED PROCESS</vt:lpstr>
      <vt:lpstr>WORKING</vt:lpstr>
      <vt:lpstr>BLOCK DIAGRAM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</dc:title>
  <cp:lastModifiedBy>Admin</cp:lastModifiedBy>
  <cp:revision>23</cp:revision>
  <dcterms:modified xsi:type="dcterms:W3CDTF">2022-10-17T18:14:54Z</dcterms:modified>
</cp:coreProperties>
</file>