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62" r:id="rId3"/>
    <p:sldId id="278" r:id="rId4"/>
    <p:sldId id="280" r:id="rId5"/>
    <p:sldId id="324" r:id="rId6"/>
    <p:sldId id="330" r:id="rId7"/>
    <p:sldId id="331" r:id="rId8"/>
    <p:sldId id="332" r:id="rId9"/>
    <p:sldId id="328" r:id="rId10"/>
    <p:sldId id="327" r:id="rId11"/>
    <p:sldId id="316" r:id="rId12"/>
    <p:sldId id="333" r:id="rId13"/>
    <p:sldId id="334" r:id="rId14"/>
    <p:sldId id="322" r:id="rId15"/>
    <p:sldId id="318" r:id="rId16"/>
    <p:sldId id="319" r:id="rId17"/>
    <p:sldId id="320" r:id="rId18"/>
    <p:sldId id="321" r:id="rId19"/>
  </p:sldIdLst>
  <p:sldSz cx="9144000" cy="5143500" type="screen16x9"/>
  <p:notesSz cx="6858000" cy="9144000"/>
  <p:embeddedFontLst>
    <p:embeddedFont>
      <p:font typeface="DM Serif Display" charset="0"/>
      <p:regular r:id="rId21"/>
      <p:italic r:id="rId22"/>
    </p:embeddedFont>
    <p:embeddedFont>
      <p:font typeface="Caveat" charset="0"/>
      <p:regular r:id="rId23"/>
      <p:bold r:id="rId24"/>
    </p:embeddedFont>
    <p:embeddedFont>
      <p:font typeface="Yanone Kaffeesatz" charset="0"/>
      <p:regular r:id="rId25"/>
      <p:bold r:id="rId26"/>
    </p:embeddedFont>
    <p:embeddedFont>
      <p:font typeface="Francois One" charset="0"/>
      <p:regular r:id="rId27"/>
    </p:embeddedFont>
    <p:embeddedFont>
      <p:font typeface="Calibri" pitchFamily="34" charset="0"/>
      <p:regular r:id="rId28"/>
      <p:bold r:id="rId29"/>
      <p:italic r:id="rId30"/>
      <p:boldItalic r:id="rId31"/>
    </p:embeddedFont>
    <p:embeddedFont>
      <p:font typeface="Josefin Slab" charset="0"/>
      <p:regular r:id="rId32"/>
      <p:bold r:id="rId33"/>
      <p:italic r:id="rId34"/>
      <p:boldItalic r:id="rId35"/>
    </p:embeddedFont>
    <p:embeddedFont>
      <p:font typeface="Actor"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3479B5B-B635-4C04-A631-EE2EDDEA51FA}">
  <a:tblStyle styleId="{A3479B5B-B635-4C04-A631-EE2EDDEA51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4" autoAdjust="0"/>
    <p:restoredTop sz="86457" autoAdjust="0"/>
  </p:normalViewPr>
  <p:slideViewPr>
    <p:cSldViewPr>
      <p:cViewPr>
        <p:scale>
          <a:sx n="125" d="100"/>
          <a:sy n="125" d="100"/>
        </p:scale>
        <p:origin x="-82" y="29"/>
      </p:cViewPr>
      <p:guideLst>
        <p:guide orient="horz" pos="1620"/>
        <p:guide pos="2880"/>
      </p:guideLst>
    </p:cSldViewPr>
  </p:slideViewPr>
  <p:outlineViewPr>
    <p:cViewPr>
      <p:scale>
        <a:sx n="33" d="100"/>
        <a:sy n="33" d="100"/>
      </p:scale>
      <p:origin x="0" y="27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225850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edf4f948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edf4f948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cc4eba5a6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cc4eba5a6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cc4eba5a64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cc4eba5a6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cc4eba5a64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cc4eba5a64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4885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700000">
            <a:off x="8181769" y="320811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066326" y="4029351"/>
            <a:ext cx="1737424" cy="1737425"/>
            <a:chOff x="5279626" y="2678000"/>
            <a:chExt cx="1737424" cy="1737425"/>
          </a:xfrm>
        </p:grpSpPr>
        <p:sp>
          <p:nvSpPr>
            <p:cNvPr id="11" name="Google Shape;11;p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rot="2700000">
            <a:off x="6372949" y="3873354"/>
            <a:ext cx="2041134" cy="204113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579193" y="-662094"/>
            <a:ext cx="1464135" cy="146413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65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13225" y="3050072"/>
            <a:ext cx="2597700" cy="525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sp>
        <p:nvSpPr>
          <p:cNvPr id="32" name="Google Shape;32;p4"/>
          <p:cNvSpPr/>
          <p:nvPr/>
        </p:nvSpPr>
        <p:spPr>
          <a:xfrm rot="2700000">
            <a:off x="8685216" y="3985098"/>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a:off x="7562063" y="-451813"/>
            <a:ext cx="1737424" cy="1737425"/>
            <a:chOff x="5279626" y="2678000"/>
            <a:chExt cx="1737424" cy="1737425"/>
          </a:xfrm>
        </p:grpSpPr>
        <p:sp>
          <p:nvSpPr>
            <p:cNvPr id="34" name="Google Shape;34;p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rot="2700000">
            <a:off x="7941088" y="377159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subTitle" idx="1"/>
          </p:nvPr>
        </p:nvSpPr>
        <p:spPr>
          <a:xfrm>
            <a:off x="713250" y="1216000"/>
            <a:ext cx="7717500" cy="3383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38" name="Google Shape;38;p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241470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2700000">
            <a:off x="1876663" y="-636521"/>
            <a:ext cx="1228669"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7"/>
          <p:cNvGrpSpPr/>
          <p:nvPr/>
        </p:nvGrpSpPr>
        <p:grpSpPr>
          <a:xfrm>
            <a:off x="-844949" y="1578562"/>
            <a:ext cx="1737424" cy="1737425"/>
            <a:chOff x="5279626" y="2678000"/>
            <a:chExt cx="1737424" cy="1737425"/>
          </a:xfrm>
        </p:grpSpPr>
        <p:sp>
          <p:nvSpPr>
            <p:cNvPr id="60" name="Google Shape;60;p7"/>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p:nvPr/>
        </p:nvSpPr>
        <p:spPr>
          <a:xfrm rot="2700000">
            <a:off x="1506365" y="1329450"/>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rot="2700000">
            <a:off x="3419196" y="2514271"/>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subTitle" idx="1"/>
          </p:nvPr>
        </p:nvSpPr>
        <p:spPr>
          <a:xfrm>
            <a:off x="4572000" y="1540962"/>
            <a:ext cx="3858900" cy="27762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a:endParaRPr/>
          </a:p>
        </p:txBody>
      </p:sp>
      <p:sp>
        <p:nvSpPr>
          <p:cNvPr id="65" name="Google Shape;65;p7"/>
          <p:cNvSpPr txBox="1">
            <a:spLocks noGrp="1"/>
          </p:cNvSpPr>
          <p:nvPr>
            <p:ph type="title"/>
          </p:nvPr>
        </p:nvSpPr>
        <p:spPr>
          <a:xfrm>
            <a:off x="4572000" y="811062"/>
            <a:ext cx="3858900" cy="592800"/>
          </a:xfrm>
          <a:prstGeom prst="rect">
            <a:avLst/>
          </a:prstGeom>
          <a:noFill/>
        </p:spPr>
        <p:txBody>
          <a:bodyPr spcFirstLastPara="1" wrap="square" lIns="91425" tIns="91425" rIns="91425" bIns="91425" anchor="ctr" anchorCtr="0">
            <a:noAutofit/>
          </a:bodyPr>
          <a:lstStyle>
            <a:lvl1pPr lvl="0" algn="l" rtl="0">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177"/>
        <p:cNvGrpSpPr/>
        <p:nvPr/>
      </p:nvGrpSpPr>
      <p:grpSpPr>
        <a:xfrm>
          <a:off x="0" y="0"/>
          <a:ext cx="0" cy="0"/>
          <a:chOff x="0" y="0"/>
          <a:chExt cx="0" cy="0"/>
        </a:xfrm>
      </p:grpSpPr>
      <p:sp>
        <p:nvSpPr>
          <p:cNvPr id="178" name="Google Shape;178;p20"/>
          <p:cNvSpPr/>
          <p:nvPr/>
        </p:nvSpPr>
        <p:spPr>
          <a:xfrm rot="-2700000" flipH="1">
            <a:off x="7269707" y="-785088"/>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p:cNvGrpSpPr/>
          <p:nvPr/>
        </p:nvGrpSpPr>
        <p:grpSpPr>
          <a:xfrm>
            <a:off x="8301188" y="1364544"/>
            <a:ext cx="1737424" cy="1737425"/>
            <a:chOff x="5279626" y="2678000"/>
            <a:chExt cx="1737424" cy="1737425"/>
          </a:xfrm>
        </p:grpSpPr>
        <p:sp>
          <p:nvSpPr>
            <p:cNvPr id="180" name="Google Shape;180;p20"/>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0"/>
          <p:cNvSpPr/>
          <p:nvPr/>
        </p:nvSpPr>
        <p:spPr>
          <a:xfrm rot="-2700000" flipH="1">
            <a:off x="7574507" y="4301262"/>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2700000" flipH="1">
            <a:off x="-836574" y="2950051"/>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rot="-2700000" flipH="1">
            <a:off x="7503079" y="40033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subTitle" idx="1"/>
          </p:nvPr>
        </p:nvSpPr>
        <p:spPr>
          <a:xfrm>
            <a:off x="847108"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6" name="Google Shape;186;p20"/>
          <p:cNvSpPr txBox="1">
            <a:spLocks noGrp="1"/>
          </p:cNvSpPr>
          <p:nvPr>
            <p:ph type="subTitle" idx="2"/>
          </p:nvPr>
        </p:nvSpPr>
        <p:spPr>
          <a:xfrm>
            <a:off x="3531600"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7" name="Google Shape;187;p20"/>
          <p:cNvSpPr txBox="1">
            <a:spLocks noGrp="1"/>
          </p:cNvSpPr>
          <p:nvPr>
            <p:ph type="subTitle" idx="3"/>
          </p:nvPr>
        </p:nvSpPr>
        <p:spPr>
          <a:xfrm>
            <a:off x="6216091"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8" name="Google Shape;188;p20"/>
          <p:cNvSpPr txBox="1">
            <a:spLocks noGrp="1"/>
          </p:cNvSpPr>
          <p:nvPr>
            <p:ph type="subTitle" idx="4"/>
          </p:nvPr>
        </p:nvSpPr>
        <p:spPr>
          <a:xfrm>
            <a:off x="846875"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9" name="Google Shape;189;p20"/>
          <p:cNvSpPr txBox="1">
            <a:spLocks noGrp="1"/>
          </p:cNvSpPr>
          <p:nvPr>
            <p:ph type="subTitle" idx="5"/>
          </p:nvPr>
        </p:nvSpPr>
        <p:spPr>
          <a:xfrm>
            <a:off x="3531754"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0" name="Google Shape;190;p20"/>
          <p:cNvSpPr txBox="1">
            <a:spLocks noGrp="1"/>
          </p:cNvSpPr>
          <p:nvPr>
            <p:ph type="subTitle" idx="6"/>
          </p:nvPr>
        </p:nvSpPr>
        <p:spPr>
          <a:xfrm>
            <a:off x="6216633"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1" name="Google Shape;191;p20"/>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solidFill>
                  <a:schemeClr val="accent2"/>
                </a:solidFill>
              </a:defRPr>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206"/>
        <p:cNvGrpSpPr/>
        <p:nvPr/>
      </p:nvGrpSpPr>
      <p:grpSpPr>
        <a:xfrm>
          <a:off x="0" y="0"/>
          <a:ext cx="0" cy="0"/>
          <a:chOff x="0" y="0"/>
          <a:chExt cx="0" cy="0"/>
        </a:xfrm>
      </p:grpSpPr>
      <p:sp>
        <p:nvSpPr>
          <p:cNvPr id="207" name="Google Shape;207;p22"/>
          <p:cNvSpPr/>
          <p:nvPr/>
        </p:nvSpPr>
        <p:spPr>
          <a:xfrm rot="2700000">
            <a:off x="6468450" y="-202715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2"/>
          <p:cNvGrpSpPr/>
          <p:nvPr/>
        </p:nvGrpSpPr>
        <p:grpSpPr>
          <a:xfrm>
            <a:off x="8023863" y="4137754"/>
            <a:ext cx="1737424" cy="1737425"/>
            <a:chOff x="5279626" y="2678000"/>
            <a:chExt cx="1737424" cy="1737425"/>
          </a:xfrm>
        </p:grpSpPr>
        <p:sp>
          <p:nvSpPr>
            <p:cNvPr id="209" name="Google Shape;209;p2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txBox="1">
            <a:spLocks noGrp="1"/>
          </p:cNvSpPr>
          <p:nvPr>
            <p:ph type="subTitle" idx="1"/>
          </p:nvPr>
        </p:nvSpPr>
        <p:spPr>
          <a:xfrm>
            <a:off x="709087" y="3098077"/>
            <a:ext cx="24696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2" name="Google Shape;212;p22"/>
          <p:cNvSpPr txBox="1">
            <a:spLocks noGrp="1"/>
          </p:cNvSpPr>
          <p:nvPr>
            <p:ph type="subTitle" idx="2"/>
          </p:nvPr>
        </p:nvSpPr>
        <p:spPr>
          <a:xfrm>
            <a:off x="5958755" y="1536275"/>
            <a:ext cx="24720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3" name="Google Shape;213;p22"/>
          <p:cNvSpPr txBox="1">
            <a:spLocks noGrp="1"/>
          </p:cNvSpPr>
          <p:nvPr>
            <p:ph type="subTitle" idx="3"/>
          </p:nvPr>
        </p:nvSpPr>
        <p:spPr>
          <a:xfrm>
            <a:off x="713250" y="1536275"/>
            <a:ext cx="24687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4" name="Google Shape;214;p22"/>
          <p:cNvSpPr txBox="1">
            <a:spLocks noGrp="1"/>
          </p:cNvSpPr>
          <p:nvPr>
            <p:ph type="subTitle" idx="4"/>
          </p:nvPr>
        </p:nvSpPr>
        <p:spPr>
          <a:xfrm>
            <a:off x="713250" y="1973151"/>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5" name="Google Shape;215;p22"/>
          <p:cNvSpPr txBox="1">
            <a:spLocks noGrp="1"/>
          </p:cNvSpPr>
          <p:nvPr>
            <p:ph type="subTitle" idx="5"/>
          </p:nvPr>
        </p:nvSpPr>
        <p:spPr>
          <a:xfrm>
            <a:off x="5958741" y="1973176"/>
            <a:ext cx="24720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6" name="Google Shape;216;p22"/>
          <p:cNvSpPr txBox="1">
            <a:spLocks noGrp="1"/>
          </p:cNvSpPr>
          <p:nvPr>
            <p:ph type="subTitle" idx="6"/>
          </p:nvPr>
        </p:nvSpPr>
        <p:spPr>
          <a:xfrm>
            <a:off x="709087" y="3535006"/>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7" name="Google Shape;217;p22"/>
          <p:cNvSpPr txBox="1">
            <a:spLocks noGrp="1"/>
          </p:cNvSpPr>
          <p:nvPr>
            <p:ph type="subTitle" idx="7"/>
          </p:nvPr>
        </p:nvSpPr>
        <p:spPr>
          <a:xfrm>
            <a:off x="5965318" y="3098089"/>
            <a:ext cx="24696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8" name="Google Shape;218;p22"/>
          <p:cNvSpPr txBox="1">
            <a:spLocks noGrp="1"/>
          </p:cNvSpPr>
          <p:nvPr>
            <p:ph type="subTitle" idx="8"/>
          </p:nvPr>
        </p:nvSpPr>
        <p:spPr>
          <a:xfrm>
            <a:off x="5965275" y="3535013"/>
            <a:ext cx="24693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9" name="Google Shape;219;p22"/>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239"/>
        <p:cNvGrpSpPr/>
        <p:nvPr/>
      </p:nvGrpSpPr>
      <p:grpSpPr>
        <a:xfrm>
          <a:off x="0" y="0"/>
          <a:ext cx="0" cy="0"/>
          <a:chOff x="0" y="0"/>
          <a:chExt cx="0" cy="0"/>
        </a:xfrm>
      </p:grpSpPr>
      <p:grpSp>
        <p:nvGrpSpPr>
          <p:cNvPr id="240" name="Google Shape;240;p24"/>
          <p:cNvGrpSpPr/>
          <p:nvPr/>
        </p:nvGrpSpPr>
        <p:grpSpPr>
          <a:xfrm>
            <a:off x="7121751" y="-526275"/>
            <a:ext cx="1737424" cy="1737425"/>
            <a:chOff x="5279626" y="2678000"/>
            <a:chExt cx="1737424" cy="1737425"/>
          </a:xfrm>
        </p:grpSpPr>
        <p:sp>
          <p:nvSpPr>
            <p:cNvPr id="241" name="Google Shape;241;p2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4"/>
          <p:cNvSpPr/>
          <p:nvPr/>
        </p:nvSpPr>
        <p:spPr>
          <a:xfrm rot="2700000">
            <a:off x="5140223" y="-171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rot="2700000">
            <a:off x="8544832" y="14541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4"/>
          <p:cNvGrpSpPr/>
          <p:nvPr/>
        </p:nvGrpSpPr>
        <p:grpSpPr>
          <a:xfrm>
            <a:off x="1521943" y="4295734"/>
            <a:ext cx="1737424" cy="1737425"/>
            <a:chOff x="5279626" y="2678000"/>
            <a:chExt cx="1737424" cy="1737425"/>
          </a:xfrm>
        </p:grpSpPr>
        <p:sp>
          <p:nvSpPr>
            <p:cNvPr id="246" name="Google Shape;246;p24"/>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4"/>
          <p:cNvSpPr/>
          <p:nvPr/>
        </p:nvSpPr>
        <p:spPr>
          <a:xfrm rot="-2700000" flipH="1">
            <a:off x="-1371006" y="401813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rot="-2700000" flipH="1">
            <a:off x="428520" y="2576425"/>
            <a:ext cx="123885" cy="28476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txBox="1">
            <a:spLocks noGrp="1"/>
          </p:cNvSpPr>
          <p:nvPr>
            <p:ph type="subTitle" idx="1"/>
          </p:nvPr>
        </p:nvSpPr>
        <p:spPr>
          <a:xfrm>
            <a:off x="917700"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1" name="Google Shape;251;p24"/>
          <p:cNvSpPr txBox="1">
            <a:spLocks noGrp="1"/>
          </p:cNvSpPr>
          <p:nvPr>
            <p:ph type="subTitle" idx="2"/>
          </p:nvPr>
        </p:nvSpPr>
        <p:spPr>
          <a:xfrm>
            <a:off x="918225"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2" name="Google Shape;252;p24"/>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3" name="Google Shape;253;p24"/>
          <p:cNvSpPr txBox="1">
            <a:spLocks noGrp="1"/>
          </p:cNvSpPr>
          <p:nvPr>
            <p:ph type="subTitle" idx="4"/>
          </p:nvPr>
        </p:nvSpPr>
        <p:spPr>
          <a:xfrm>
            <a:off x="350883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4" name="Google Shape;254;p24"/>
          <p:cNvSpPr txBox="1">
            <a:spLocks noGrp="1"/>
          </p:cNvSpPr>
          <p:nvPr>
            <p:ph type="subTitle" idx="5"/>
          </p:nvPr>
        </p:nvSpPr>
        <p:spPr>
          <a:xfrm>
            <a:off x="610157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5" name="Google Shape;255;p24"/>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6" name="Google Shape;256;p24"/>
          <p:cNvSpPr txBox="1">
            <a:spLocks noGrp="1"/>
          </p:cNvSpPr>
          <p:nvPr>
            <p:ph type="subTitle" idx="7"/>
          </p:nvPr>
        </p:nvSpPr>
        <p:spPr>
          <a:xfrm>
            <a:off x="91759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7" name="Google Shape;257;p24"/>
          <p:cNvSpPr txBox="1">
            <a:spLocks noGrp="1"/>
          </p:cNvSpPr>
          <p:nvPr>
            <p:ph type="subTitle" idx="8"/>
          </p:nvPr>
        </p:nvSpPr>
        <p:spPr>
          <a:xfrm>
            <a:off x="916087"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8" name="Google Shape;258;p24"/>
          <p:cNvSpPr txBox="1">
            <a:spLocks noGrp="1"/>
          </p:cNvSpPr>
          <p:nvPr>
            <p:ph type="subTitle" idx="9"/>
          </p:nvPr>
        </p:nvSpPr>
        <p:spPr>
          <a:xfrm>
            <a:off x="610094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9" name="Google Shape;259;p24"/>
          <p:cNvSpPr txBox="1">
            <a:spLocks noGrp="1"/>
          </p:cNvSpPr>
          <p:nvPr>
            <p:ph type="subTitle" idx="13"/>
          </p:nvPr>
        </p:nvSpPr>
        <p:spPr>
          <a:xfrm>
            <a:off x="3508746"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0" name="Google Shape;260;p24"/>
          <p:cNvSpPr txBox="1">
            <a:spLocks noGrp="1"/>
          </p:cNvSpPr>
          <p:nvPr>
            <p:ph type="subTitle" idx="14"/>
          </p:nvPr>
        </p:nvSpPr>
        <p:spPr>
          <a:xfrm>
            <a:off x="6099424"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1" name="Google Shape;261;p24"/>
          <p:cNvSpPr txBox="1">
            <a:spLocks noGrp="1"/>
          </p:cNvSpPr>
          <p:nvPr>
            <p:ph type="subTitle" idx="15"/>
          </p:nvPr>
        </p:nvSpPr>
        <p:spPr>
          <a:xfrm>
            <a:off x="3509513"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2" name="Google Shape;262;p2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38">
    <p:spTree>
      <p:nvGrpSpPr>
        <p:cNvPr id="1" name="Shape 263"/>
        <p:cNvGrpSpPr/>
        <p:nvPr/>
      </p:nvGrpSpPr>
      <p:grpSpPr>
        <a:xfrm>
          <a:off x="0" y="0"/>
          <a:ext cx="0" cy="0"/>
          <a:chOff x="0" y="0"/>
          <a:chExt cx="0" cy="0"/>
        </a:xfrm>
      </p:grpSpPr>
      <p:sp>
        <p:nvSpPr>
          <p:cNvPr id="264" name="Google Shape;264;p25"/>
          <p:cNvSpPr/>
          <p:nvPr/>
        </p:nvSpPr>
        <p:spPr>
          <a:xfrm rot="2700000">
            <a:off x="7311827" y="-4050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rot="2700000">
            <a:off x="8993882" y="128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rot="2700000">
            <a:off x="89288" y="4183442"/>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rot="2700000">
            <a:off x="-1801760" y="298831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subTitle" idx="1"/>
          </p:nvPr>
        </p:nvSpPr>
        <p:spPr>
          <a:xfrm>
            <a:off x="2465250"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69" name="Google Shape;269;p25"/>
          <p:cNvSpPr txBox="1">
            <a:spLocks noGrp="1"/>
          </p:cNvSpPr>
          <p:nvPr>
            <p:ph type="title" hasCustomPrompt="1"/>
          </p:nvPr>
        </p:nvSpPr>
        <p:spPr>
          <a:xfrm>
            <a:off x="1143461"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0" name="Google Shape;270;p25"/>
          <p:cNvSpPr txBox="1">
            <a:spLocks noGrp="1"/>
          </p:cNvSpPr>
          <p:nvPr>
            <p:ph type="subTitle" idx="2"/>
          </p:nvPr>
        </p:nvSpPr>
        <p:spPr>
          <a:xfrm>
            <a:off x="2465250"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1" name="Google Shape;271;p25"/>
          <p:cNvSpPr txBox="1">
            <a:spLocks noGrp="1"/>
          </p:cNvSpPr>
          <p:nvPr>
            <p:ph type="subTitle" idx="3"/>
          </p:nvPr>
        </p:nvSpPr>
        <p:spPr>
          <a:xfrm>
            <a:off x="2465250"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2" name="Google Shape;272;p25"/>
          <p:cNvSpPr txBox="1">
            <a:spLocks noGrp="1"/>
          </p:cNvSpPr>
          <p:nvPr>
            <p:ph type="title" idx="4" hasCustomPrompt="1"/>
          </p:nvPr>
        </p:nvSpPr>
        <p:spPr>
          <a:xfrm>
            <a:off x="1144514"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3" name="Google Shape;273;p25"/>
          <p:cNvSpPr txBox="1">
            <a:spLocks noGrp="1"/>
          </p:cNvSpPr>
          <p:nvPr>
            <p:ph type="subTitle" idx="5"/>
          </p:nvPr>
        </p:nvSpPr>
        <p:spPr>
          <a:xfrm>
            <a:off x="2465250"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4" name="Google Shape;274;p25"/>
          <p:cNvSpPr txBox="1">
            <a:spLocks noGrp="1"/>
          </p:cNvSpPr>
          <p:nvPr>
            <p:ph type="subTitle" idx="6"/>
          </p:nvPr>
        </p:nvSpPr>
        <p:spPr>
          <a:xfrm>
            <a:off x="5919557"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5" name="Google Shape;275;p25"/>
          <p:cNvSpPr txBox="1">
            <a:spLocks noGrp="1"/>
          </p:cNvSpPr>
          <p:nvPr>
            <p:ph type="title" idx="7" hasCustomPrompt="1"/>
          </p:nvPr>
        </p:nvSpPr>
        <p:spPr>
          <a:xfrm>
            <a:off x="4894286"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6" name="Google Shape;276;p25"/>
          <p:cNvSpPr txBox="1">
            <a:spLocks noGrp="1"/>
          </p:cNvSpPr>
          <p:nvPr>
            <p:ph type="subTitle" idx="8"/>
          </p:nvPr>
        </p:nvSpPr>
        <p:spPr>
          <a:xfrm>
            <a:off x="5919557"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7" name="Google Shape;277;p25"/>
          <p:cNvSpPr txBox="1">
            <a:spLocks noGrp="1"/>
          </p:cNvSpPr>
          <p:nvPr>
            <p:ph type="subTitle" idx="9"/>
          </p:nvPr>
        </p:nvSpPr>
        <p:spPr>
          <a:xfrm>
            <a:off x="5919557"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8" name="Google Shape;278;p25"/>
          <p:cNvSpPr txBox="1">
            <a:spLocks noGrp="1"/>
          </p:cNvSpPr>
          <p:nvPr>
            <p:ph type="title" idx="13" hasCustomPrompt="1"/>
          </p:nvPr>
        </p:nvSpPr>
        <p:spPr>
          <a:xfrm>
            <a:off x="4895327"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25"/>
          <p:cNvSpPr txBox="1">
            <a:spLocks noGrp="1"/>
          </p:cNvSpPr>
          <p:nvPr>
            <p:ph type="subTitle" idx="14"/>
          </p:nvPr>
        </p:nvSpPr>
        <p:spPr>
          <a:xfrm>
            <a:off x="5919557"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0" name="Google Shape;280;p25"/>
          <p:cNvSpPr txBox="1">
            <a:spLocks noGrp="1"/>
          </p:cNvSpPr>
          <p:nvPr>
            <p:ph type="title" idx="15"/>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47">
    <p:spTree>
      <p:nvGrpSpPr>
        <p:cNvPr id="1" name="Shape 358"/>
        <p:cNvGrpSpPr/>
        <p:nvPr/>
      </p:nvGrpSpPr>
      <p:grpSpPr>
        <a:xfrm>
          <a:off x="0" y="0"/>
          <a:ext cx="0" cy="0"/>
          <a:chOff x="0" y="0"/>
          <a:chExt cx="0" cy="0"/>
        </a:xfrm>
      </p:grpSpPr>
      <p:grpSp>
        <p:nvGrpSpPr>
          <p:cNvPr id="359" name="Google Shape;359;p33"/>
          <p:cNvGrpSpPr/>
          <p:nvPr/>
        </p:nvGrpSpPr>
        <p:grpSpPr>
          <a:xfrm>
            <a:off x="-395614" y="2831794"/>
            <a:ext cx="3224485" cy="3224314"/>
            <a:chOff x="5279626" y="2678000"/>
            <a:chExt cx="1737424" cy="1737425"/>
          </a:xfrm>
        </p:grpSpPr>
        <p:sp>
          <p:nvSpPr>
            <p:cNvPr id="360" name="Google Shape;360;p33"/>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3"/>
          <p:cNvSpPr/>
          <p:nvPr/>
        </p:nvSpPr>
        <p:spPr>
          <a:xfrm rot="2700000">
            <a:off x="-1612210" y="1628731"/>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rot="2700000">
            <a:off x="-639060" y="-790006"/>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rot="2700000">
            <a:off x="1251988" y="435830"/>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rot="2700000">
            <a:off x="1260210" y="1091361"/>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48">
    <p:spTree>
      <p:nvGrpSpPr>
        <p:cNvPr id="1" name="Shape 366"/>
        <p:cNvGrpSpPr/>
        <p:nvPr/>
      </p:nvGrpSpPr>
      <p:grpSpPr>
        <a:xfrm>
          <a:off x="0" y="0"/>
          <a:ext cx="0" cy="0"/>
          <a:chOff x="0" y="0"/>
          <a:chExt cx="0" cy="0"/>
        </a:xfrm>
      </p:grpSpPr>
      <p:sp>
        <p:nvSpPr>
          <p:cNvPr id="367" name="Google Shape;367;p34"/>
          <p:cNvSpPr/>
          <p:nvPr/>
        </p:nvSpPr>
        <p:spPr>
          <a:xfrm rot="2700000">
            <a:off x="3432002" y="359256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4"/>
          <p:cNvGrpSpPr/>
          <p:nvPr/>
        </p:nvGrpSpPr>
        <p:grpSpPr>
          <a:xfrm>
            <a:off x="5660874" y="3166981"/>
            <a:ext cx="1737424" cy="1737425"/>
            <a:chOff x="5279626" y="2678000"/>
            <a:chExt cx="1737424" cy="1737425"/>
          </a:xfrm>
        </p:grpSpPr>
        <p:sp>
          <p:nvSpPr>
            <p:cNvPr id="369" name="Google Shape;369;p3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4"/>
          <p:cNvSpPr/>
          <p:nvPr/>
        </p:nvSpPr>
        <p:spPr>
          <a:xfrm rot="2700000">
            <a:off x="3489338" y="2902055"/>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rot="2700000">
            <a:off x="1796616" y="4606823"/>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rot="2700000">
            <a:off x="-426773" y="50373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rot="2700000">
            <a:off x="7111804" y="3848297"/>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2700000">
            <a:off x="307277" y="238079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9">
    <p:spTree>
      <p:nvGrpSpPr>
        <p:cNvPr id="1" name="Shape 376"/>
        <p:cNvGrpSpPr/>
        <p:nvPr/>
      </p:nvGrpSpPr>
      <p:grpSpPr>
        <a:xfrm>
          <a:off x="0" y="0"/>
          <a:ext cx="0" cy="0"/>
          <a:chOff x="0" y="0"/>
          <a:chExt cx="0" cy="0"/>
        </a:xfrm>
      </p:grpSpPr>
      <p:sp>
        <p:nvSpPr>
          <p:cNvPr id="377" name="Google Shape;377;p35"/>
          <p:cNvSpPr/>
          <p:nvPr/>
        </p:nvSpPr>
        <p:spPr>
          <a:xfrm rot="2700000">
            <a:off x="5598714" y="1958255"/>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rot="2700000">
            <a:off x="6153216" y="-19320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5"/>
          <p:cNvGrpSpPr/>
          <p:nvPr/>
        </p:nvGrpSpPr>
        <p:grpSpPr>
          <a:xfrm>
            <a:off x="4928687" y="3926086"/>
            <a:ext cx="1737424" cy="1737425"/>
            <a:chOff x="5279626" y="2678000"/>
            <a:chExt cx="1737424" cy="1737425"/>
          </a:xfrm>
        </p:grpSpPr>
        <p:sp>
          <p:nvSpPr>
            <p:cNvPr id="380" name="Google Shape;380;p35"/>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5"/>
          <p:cNvSpPr/>
          <p:nvPr/>
        </p:nvSpPr>
        <p:spPr>
          <a:xfrm rot="2700000">
            <a:off x="7311517" y="366144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rot="2700000">
            <a:off x="5806642" y="1048337"/>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rot="2700000">
            <a:off x="4220120" y="3227304"/>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marL="914400" lvl="1"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marL="1371600" lvl="2"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marL="1828800" lvl="3"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marL="2286000" lvl="4"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marL="2743200" lvl="5"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marL="3200400" lvl="6"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marL="3657600" lvl="7"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marL="4114800" lvl="8"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66" r:id="rId3"/>
    <p:sldLayoutId id="2147483668" r:id="rId4"/>
    <p:sldLayoutId id="2147483670" r:id="rId5"/>
    <p:sldLayoutId id="2147483671" r:id="rId6"/>
    <p:sldLayoutId id="2147483679" r:id="rId7"/>
    <p:sldLayoutId id="2147483680" r:id="rId8"/>
    <p:sldLayoutId id="2147483681"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p>
            <a:pPr marL="0" lvl="0" indent="0" algn="l" rtl="0">
              <a:spcBef>
                <a:spcPts val="0"/>
              </a:spcBef>
              <a:spcAft>
                <a:spcPts val="1000"/>
              </a:spcAft>
              <a:buNone/>
            </a:pPr>
            <a:r>
              <a:rPr lang="en" sz="4000" dirty="0">
                <a:latin typeface="Calibri" panose="020F0502020204030204" pitchFamily="34" charset="0"/>
                <a:cs typeface="Calibri" panose="020F0502020204030204" pitchFamily="34" charset="0"/>
              </a:rPr>
              <a:t>Intern Demo</a:t>
            </a:r>
            <a:endParaRPr sz="4000" dirty="0">
              <a:latin typeface="Calibri" panose="020F0502020204030204" pitchFamily="34" charset="0"/>
              <a:cs typeface="Calibri" panose="020F0502020204030204" pitchFamily="34" charset="0"/>
            </a:endParaRPr>
          </a:p>
        </p:txBody>
      </p:sp>
      <p:sp>
        <p:nvSpPr>
          <p:cNvPr id="395" name="Google Shape;395;p38"/>
          <p:cNvSpPr/>
          <p:nvPr/>
        </p:nvSpPr>
        <p:spPr>
          <a:xfrm rot="5400000">
            <a:off x="1681925" y="198494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ndParaRPr>
          </a:p>
        </p:txBody>
      </p:sp>
      <p:pic>
        <p:nvPicPr>
          <p:cNvPr id="397" name="Google Shape;397;p38"/>
          <p:cNvPicPr preferRelativeResize="0"/>
          <p:nvPr/>
        </p:nvPicPr>
        <p:blipFill rotWithShape="1">
          <a:blip r:embed="rId3">
            <a:alphaModFix/>
          </a:blip>
          <a:srcRect l="16415" r="16415"/>
          <a:stretch/>
        </p:blipFill>
        <p:spPr>
          <a:xfrm>
            <a:off x="4396166" y="1925440"/>
            <a:ext cx="2922287" cy="2899831"/>
          </a:xfrm>
          <a:prstGeom prst="flowChartDecision">
            <a:avLst/>
          </a:prstGeom>
          <a:noFill/>
          <a:ln>
            <a:noFill/>
          </a:ln>
        </p:spPr>
      </p:pic>
      <p:sp>
        <p:nvSpPr>
          <p:cNvPr id="6" name="Google Shape;630;p60"/>
          <p:cNvSpPr txBox="1">
            <a:spLocks noGrp="1"/>
          </p:cNvSpPr>
          <p:nvPr>
            <p:ph type="subTitle" idx="1"/>
          </p:nvPr>
        </p:nvSpPr>
        <p:spPr>
          <a:xfrm>
            <a:off x="712788" y="3049588"/>
            <a:ext cx="3499172" cy="525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buSzPct val="125000"/>
            </a:pPr>
            <a:r>
              <a:rPr lang="en-IN" sz="1800" dirty="0">
                <a:solidFill>
                  <a:schemeClr val="tx1"/>
                </a:solidFill>
                <a:latin typeface="Calibri" panose="020F0502020204030204" pitchFamily="34" charset="0"/>
                <a:cs typeface="Calibri" panose="020F0502020204030204" pitchFamily="34" charset="0"/>
              </a:rPr>
              <a:t>P. Mehar Srinivas Chowdari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000" dirty="0">
                <a:latin typeface="Calibri" pitchFamily="34" charset="0"/>
                <a:cs typeface="Calibri" pitchFamily="34" charset="0"/>
              </a:rPr>
              <a:t>Requirement Explanation</a:t>
            </a:r>
          </a:p>
        </p:txBody>
      </p:sp>
      <p:sp>
        <p:nvSpPr>
          <p:cNvPr id="4" name="Google Shape;585;p57"/>
          <p:cNvSpPr/>
          <p:nvPr/>
        </p:nvSpPr>
        <p:spPr>
          <a:xfrm rot="2700000">
            <a:off x="1245397" y="2203756"/>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Calibri" pitchFamily="34" charset="0"/>
              <a:cs typeface="Calibri" pitchFamily="34" charset="0"/>
            </a:endParaRPr>
          </a:p>
        </p:txBody>
      </p:sp>
      <p:sp>
        <p:nvSpPr>
          <p:cNvPr id="5" name="Google Shape;585;p57"/>
          <p:cNvSpPr/>
          <p:nvPr/>
        </p:nvSpPr>
        <p:spPr>
          <a:xfrm rot="2700000">
            <a:off x="4077228" y="220322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6" name="Google Shape;585;p57"/>
          <p:cNvSpPr/>
          <p:nvPr/>
        </p:nvSpPr>
        <p:spPr>
          <a:xfrm rot="2700000">
            <a:off x="7078045" y="2203223"/>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7" name="Google Shape;583;p57"/>
          <p:cNvSpPr/>
          <p:nvPr/>
        </p:nvSpPr>
        <p:spPr>
          <a:xfrm rot="2700000">
            <a:off x="2735461" y="3411881"/>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8" name="Google Shape;583;p57"/>
          <p:cNvSpPr/>
          <p:nvPr/>
        </p:nvSpPr>
        <p:spPr>
          <a:xfrm rot="2700000">
            <a:off x="5386573" y="3389803"/>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9" name="Google Shape;783;p70"/>
          <p:cNvSpPr/>
          <p:nvPr/>
        </p:nvSpPr>
        <p:spPr>
          <a:xfrm rot="5400000">
            <a:off x="1807978" y="172214"/>
            <a:ext cx="43200" cy="20039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itchFamily="34" charset="0"/>
              <a:cs typeface="Calibri" pitchFamily="34" charset="0"/>
            </a:endParaRPr>
          </a:p>
        </p:txBody>
      </p:sp>
      <p:cxnSp>
        <p:nvCxnSpPr>
          <p:cNvPr id="24" name="Google Shape;872;p78"/>
          <p:cNvCxnSpPr/>
          <p:nvPr/>
        </p:nvCxnSpPr>
        <p:spPr>
          <a:xfrm rot="10800000">
            <a:off x="1558718" y="2937562"/>
            <a:ext cx="1046963" cy="787639"/>
          </a:xfrm>
          <a:prstGeom prst="bentConnector3">
            <a:avLst>
              <a:gd name="adj1" fmla="val 99365"/>
            </a:avLst>
          </a:prstGeom>
          <a:noFill/>
          <a:ln w="28575" cap="flat" cmpd="sng">
            <a:solidFill>
              <a:schemeClr val="lt2"/>
            </a:solidFill>
            <a:prstDash val="solid"/>
            <a:round/>
            <a:headEnd type="none" w="med" len="med"/>
            <a:tailEnd type="none" w="med" len="med"/>
          </a:ln>
        </p:spPr>
      </p:cxnSp>
      <p:cxnSp>
        <p:nvCxnSpPr>
          <p:cNvPr id="35" name="Google Shape;872;p78"/>
          <p:cNvCxnSpPr/>
          <p:nvPr/>
        </p:nvCxnSpPr>
        <p:spPr>
          <a:xfrm rot="10800000" flipV="1">
            <a:off x="3050181" y="2517076"/>
            <a:ext cx="1020022" cy="765024"/>
          </a:xfrm>
          <a:prstGeom prst="bentConnector3">
            <a:avLst>
              <a:gd name="adj1" fmla="val 100256"/>
            </a:avLst>
          </a:prstGeom>
          <a:noFill/>
          <a:ln w="28575" cap="flat" cmpd="sng">
            <a:solidFill>
              <a:schemeClr val="lt2"/>
            </a:solidFill>
            <a:prstDash val="solid"/>
            <a:round/>
            <a:headEnd type="none" w="med" len="med"/>
            <a:tailEnd type="none" w="med" len="med"/>
          </a:ln>
        </p:spPr>
      </p:cxnSp>
      <p:cxnSp>
        <p:nvCxnSpPr>
          <p:cNvPr id="40" name="Google Shape;872;p78"/>
          <p:cNvCxnSpPr/>
          <p:nvPr/>
        </p:nvCxnSpPr>
        <p:spPr>
          <a:xfrm>
            <a:off x="4644008" y="2517076"/>
            <a:ext cx="1055884" cy="742946"/>
          </a:xfrm>
          <a:prstGeom prst="bentConnector3">
            <a:avLst>
              <a:gd name="adj1" fmla="val 99576"/>
            </a:avLst>
          </a:prstGeom>
          <a:noFill/>
          <a:ln w="28575" cap="flat" cmpd="sng">
            <a:solidFill>
              <a:schemeClr val="lt2"/>
            </a:solidFill>
            <a:prstDash val="solid"/>
            <a:round/>
            <a:headEnd type="none" w="med" len="med"/>
            <a:tailEnd type="none" w="med" len="med"/>
          </a:ln>
        </p:spPr>
      </p:cxnSp>
      <p:cxnSp>
        <p:nvCxnSpPr>
          <p:cNvPr id="54" name="Google Shape;872;p78"/>
          <p:cNvCxnSpPr/>
          <p:nvPr/>
        </p:nvCxnSpPr>
        <p:spPr>
          <a:xfrm rot="10800000" flipV="1">
            <a:off x="6142992" y="2959642"/>
            <a:ext cx="1248372" cy="743480"/>
          </a:xfrm>
          <a:prstGeom prst="bentConnector3">
            <a:avLst>
              <a:gd name="adj1" fmla="val -955"/>
            </a:avLst>
          </a:prstGeom>
          <a:noFill/>
          <a:ln w="28575" cap="flat" cmpd="sng">
            <a:solidFill>
              <a:schemeClr val="lt2"/>
            </a:solidFill>
            <a:prstDash val="solid"/>
            <a:round/>
            <a:headEnd type="none" w="med" len="med"/>
            <a:tailEnd type="none" w="med" len="med"/>
          </a:ln>
        </p:spPr>
      </p:cxnSp>
      <p:sp>
        <p:nvSpPr>
          <p:cNvPr id="61" name="Google Shape;630;p60"/>
          <p:cNvSpPr txBox="1">
            <a:spLocks/>
          </p:cNvSpPr>
          <p:nvPr/>
        </p:nvSpPr>
        <p:spPr>
          <a:xfrm>
            <a:off x="1416900" y="2238214"/>
            <a:ext cx="255780"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a:t>
            </a:r>
            <a:endParaRPr lang="en-IN" sz="2200" dirty="0">
              <a:solidFill>
                <a:schemeClr val="tx1"/>
              </a:solidFill>
              <a:latin typeface="Calibri" pitchFamily="34" charset="0"/>
              <a:cs typeface="Calibri" pitchFamily="34" charset="0"/>
            </a:endParaRPr>
          </a:p>
        </p:txBody>
      </p:sp>
      <p:sp>
        <p:nvSpPr>
          <p:cNvPr id="62" name="Google Shape;630;p60"/>
          <p:cNvSpPr txBox="1">
            <a:spLocks/>
          </p:cNvSpPr>
          <p:nvPr/>
        </p:nvSpPr>
        <p:spPr>
          <a:xfrm>
            <a:off x="2881465" y="3441942"/>
            <a:ext cx="543359"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II</a:t>
            </a:r>
            <a:endParaRPr lang="en-IN" sz="2200" dirty="0">
              <a:solidFill>
                <a:schemeClr val="tx1"/>
              </a:solidFill>
              <a:latin typeface="Calibri" pitchFamily="34" charset="0"/>
              <a:cs typeface="Calibri" pitchFamily="34" charset="0"/>
            </a:endParaRPr>
          </a:p>
        </p:txBody>
      </p:sp>
      <p:sp>
        <p:nvSpPr>
          <p:cNvPr id="63" name="Google Shape;630;p60"/>
          <p:cNvSpPr txBox="1">
            <a:spLocks/>
          </p:cNvSpPr>
          <p:nvPr/>
        </p:nvSpPr>
        <p:spPr>
          <a:xfrm>
            <a:off x="4207008" y="2248698"/>
            <a:ext cx="430815" cy="4133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III</a:t>
            </a:r>
            <a:endParaRPr lang="en-IN" sz="2200" dirty="0">
              <a:solidFill>
                <a:schemeClr val="tx1"/>
              </a:solidFill>
              <a:latin typeface="Calibri" pitchFamily="34" charset="0"/>
              <a:cs typeface="Calibri" pitchFamily="34" charset="0"/>
            </a:endParaRPr>
          </a:p>
        </p:txBody>
      </p:sp>
      <p:sp>
        <p:nvSpPr>
          <p:cNvPr id="64" name="Google Shape;630;p60"/>
          <p:cNvSpPr txBox="1">
            <a:spLocks/>
          </p:cNvSpPr>
          <p:nvPr/>
        </p:nvSpPr>
        <p:spPr>
          <a:xfrm>
            <a:off x="5488426" y="3435846"/>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IV</a:t>
            </a:r>
            <a:endParaRPr lang="en-IN" sz="2200" dirty="0">
              <a:solidFill>
                <a:schemeClr val="tx1"/>
              </a:solidFill>
              <a:latin typeface="Calibri" pitchFamily="34" charset="0"/>
              <a:cs typeface="Calibri" pitchFamily="34" charset="0"/>
            </a:endParaRPr>
          </a:p>
        </p:txBody>
      </p:sp>
      <p:sp>
        <p:nvSpPr>
          <p:cNvPr id="65" name="Google Shape;630;p60"/>
          <p:cNvSpPr txBox="1">
            <a:spLocks/>
          </p:cNvSpPr>
          <p:nvPr/>
        </p:nvSpPr>
        <p:spPr>
          <a:xfrm>
            <a:off x="579232" y="1307513"/>
            <a:ext cx="2026448" cy="766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Linear data with student and subjects</a:t>
            </a:r>
          </a:p>
        </p:txBody>
      </p:sp>
      <p:sp>
        <p:nvSpPr>
          <p:cNvPr id="66" name="Google Shape;630;p60"/>
          <p:cNvSpPr txBox="1">
            <a:spLocks/>
          </p:cNvSpPr>
          <p:nvPr/>
        </p:nvSpPr>
        <p:spPr>
          <a:xfrm>
            <a:off x="1326917" y="4139596"/>
            <a:ext cx="2814268" cy="720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Linear data with different number of subjects</a:t>
            </a:r>
          </a:p>
        </p:txBody>
      </p:sp>
      <p:sp>
        <p:nvSpPr>
          <p:cNvPr id="68" name="Google Shape;630;p60"/>
          <p:cNvSpPr txBox="1">
            <a:spLocks/>
          </p:cNvSpPr>
          <p:nvPr/>
        </p:nvSpPr>
        <p:spPr>
          <a:xfrm>
            <a:off x="3111060" y="1306978"/>
            <a:ext cx="2558973" cy="7664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2D data with students, semesters and subjects</a:t>
            </a:r>
          </a:p>
        </p:txBody>
      </p:sp>
      <p:sp>
        <p:nvSpPr>
          <p:cNvPr id="69" name="Google Shape;630;p60"/>
          <p:cNvSpPr txBox="1">
            <a:spLocks/>
          </p:cNvSpPr>
          <p:nvPr/>
        </p:nvSpPr>
        <p:spPr>
          <a:xfrm>
            <a:off x="4450207" y="4139596"/>
            <a:ext cx="2570066" cy="7134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2D data with unknown number of semesters</a:t>
            </a:r>
          </a:p>
        </p:txBody>
      </p:sp>
      <p:sp>
        <p:nvSpPr>
          <p:cNvPr id="70" name="Google Shape;630;p60"/>
          <p:cNvSpPr txBox="1">
            <a:spLocks/>
          </p:cNvSpPr>
          <p:nvPr/>
        </p:nvSpPr>
        <p:spPr>
          <a:xfrm>
            <a:off x="6496338" y="1306978"/>
            <a:ext cx="1820078" cy="6480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Connecting it to the </a:t>
            </a:r>
            <a:r>
              <a:rPr lang="en-IN" sz="1600" dirty="0" err="1">
                <a:solidFill>
                  <a:schemeClr val="tx1"/>
                </a:solidFill>
                <a:latin typeface="Calibri" pitchFamily="34" charset="0"/>
                <a:cs typeface="Calibri" pitchFamily="34" charset="0"/>
              </a:rPr>
              <a:t>oc</a:t>
            </a:r>
            <a:r>
              <a:rPr lang="en-IN" sz="1600" dirty="0">
                <a:solidFill>
                  <a:schemeClr val="tx1"/>
                </a:solidFill>
                <a:latin typeface="Calibri" pitchFamily="34" charset="0"/>
                <a:cs typeface="Calibri" pitchFamily="34" charset="0"/>
              </a:rPr>
              <a:t> requirement</a:t>
            </a:r>
          </a:p>
        </p:txBody>
      </p:sp>
      <p:sp>
        <p:nvSpPr>
          <p:cNvPr id="81" name="Google Shape;630;p60"/>
          <p:cNvSpPr txBox="1">
            <a:spLocks/>
          </p:cNvSpPr>
          <p:nvPr/>
        </p:nvSpPr>
        <p:spPr>
          <a:xfrm>
            <a:off x="7233994" y="2263840"/>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V</a:t>
            </a:r>
            <a:endParaRPr lang="en-IN" sz="2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571684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3"/>
          </p:nvPr>
        </p:nvSpPr>
        <p:spPr>
          <a:xfrm>
            <a:off x="827584" y="1347614"/>
            <a:ext cx="2448272" cy="539400"/>
          </a:xfrm>
        </p:spPr>
        <p:txBody>
          <a:bodyPr/>
          <a:lstStyle/>
          <a:p>
            <a:r>
              <a:rPr lang="en-IN" sz="2200" dirty="0">
                <a:latin typeface="Calibri" pitchFamily="34" charset="0"/>
                <a:cs typeface="Calibri" pitchFamily="34" charset="0"/>
              </a:rPr>
              <a:t>Requirement 1</a:t>
            </a:r>
          </a:p>
        </p:txBody>
      </p:sp>
      <p:sp>
        <p:nvSpPr>
          <p:cNvPr id="20" name="Google Shape;630;p60"/>
          <p:cNvSpPr txBox="1">
            <a:spLocks/>
          </p:cNvSpPr>
          <p:nvPr/>
        </p:nvSpPr>
        <p:spPr>
          <a:xfrm>
            <a:off x="611560" y="1887014"/>
            <a:ext cx="3600400" cy="9007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Need to get agencies having all of it’s ids passed under all the forms.</a:t>
            </a:r>
          </a:p>
        </p:txBody>
      </p:sp>
      <p:sp>
        <p:nvSpPr>
          <p:cNvPr id="23" name="Subtitle 5"/>
          <p:cNvSpPr>
            <a:spLocks noGrp="1"/>
          </p:cNvSpPr>
          <p:nvPr>
            <p:ph type="subTitle" idx="3"/>
          </p:nvPr>
        </p:nvSpPr>
        <p:spPr>
          <a:xfrm>
            <a:off x="5076056" y="1348323"/>
            <a:ext cx="2592288" cy="539400"/>
          </a:xfrm>
        </p:spPr>
        <p:txBody>
          <a:bodyPr/>
          <a:lstStyle/>
          <a:p>
            <a:r>
              <a:rPr lang="en-IN" sz="2200" dirty="0">
                <a:latin typeface="Calibri" pitchFamily="34" charset="0"/>
                <a:cs typeface="Calibri" pitchFamily="34" charset="0"/>
              </a:rPr>
              <a:t>Requirement 2</a:t>
            </a:r>
          </a:p>
        </p:txBody>
      </p:sp>
      <p:sp>
        <p:nvSpPr>
          <p:cNvPr id="24" name="Google Shape;630;p60"/>
          <p:cNvSpPr txBox="1">
            <a:spLocks/>
          </p:cNvSpPr>
          <p:nvPr/>
        </p:nvSpPr>
        <p:spPr>
          <a:xfrm>
            <a:off x="5000780" y="1852379"/>
            <a:ext cx="3171620" cy="11437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Need to get forms having all of it’s ids passed</a:t>
            </a:r>
          </a:p>
        </p:txBody>
      </p:sp>
      <p:sp>
        <p:nvSpPr>
          <p:cNvPr id="25" name="Subtitle 5"/>
          <p:cNvSpPr>
            <a:spLocks noGrp="1"/>
          </p:cNvSpPr>
          <p:nvPr>
            <p:ph type="subTitle" idx="3"/>
          </p:nvPr>
        </p:nvSpPr>
        <p:spPr>
          <a:xfrm>
            <a:off x="3135108" y="2752430"/>
            <a:ext cx="2592288" cy="539400"/>
          </a:xfrm>
        </p:spPr>
        <p:txBody>
          <a:bodyPr/>
          <a:lstStyle/>
          <a:p>
            <a:r>
              <a:rPr lang="en-IN" sz="2200" dirty="0">
                <a:latin typeface="Calibri" pitchFamily="34" charset="0"/>
                <a:cs typeface="Calibri" pitchFamily="34" charset="0"/>
              </a:rPr>
              <a:t>Requirement 3</a:t>
            </a:r>
          </a:p>
        </p:txBody>
      </p:sp>
      <p:sp>
        <p:nvSpPr>
          <p:cNvPr id="26" name="Google Shape;630;p60"/>
          <p:cNvSpPr txBox="1">
            <a:spLocks/>
          </p:cNvSpPr>
          <p:nvPr/>
        </p:nvSpPr>
        <p:spPr>
          <a:xfrm>
            <a:off x="2915816" y="3300214"/>
            <a:ext cx="3171620" cy="9277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Get all the failed ids irrespective of the form and agency</a:t>
            </a:r>
          </a:p>
        </p:txBody>
      </p:sp>
      <p:sp>
        <p:nvSpPr>
          <p:cNvPr id="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itchFamily="34" charset="0"/>
                <a:cs typeface="Calibri" pitchFamily="34" charset="0"/>
              </a:rPr>
              <a:t>Given Requirements</a:t>
            </a:r>
            <a:endParaRPr sz="3000" dirty="0">
              <a:latin typeface="Calibri" pitchFamily="34" charset="0"/>
              <a:cs typeface="Calibri" pitchFamily="34" charset="0"/>
            </a:endParaRPr>
          </a:p>
        </p:txBody>
      </p:sp>
      <p:sp>
        <p:nvSpPr>
          <p:cNvPr id="10" name="Google Shape;645;p60"/>
          <p:cNvSpPr/>
          <p:nvPr/>
        </p:nvSpPr>
        <p:spPr>
          <a:xfrm rot="5400000">
            <a:off x="1724276"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extLst>
      <p:ext uri="{BB962C8B-B14F-4D97-AF65-F5344CB8AC3E}">
        <p14:creationId xmlns:p14="http://schemas.microsoft.com/office/powerpoint/2010/main" val="2078915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 sz="3000" dirty="0">
                <a:latin typeface="Calibri" pitchFamily="34" charset="0"/>
                <a:cs typeface="Calibri" pitchFamily="34" charset="0"/>
              </a:rPr>
              <a:t>Requirement Querying</a:t>
            </a:r>
            <a:endParaRPr sz="3000" dirty="0">
              <a:latin typeface="Calibri" pitchFamily="34" charset="0"/>
              <a:cs typeface="Calibri" pitchFamily="34" charset="0"/>
            </a:endParaRPr>
          </a:p>
        </p:txBody>
      </p:sp>
      <p:sp>
        <p:nvSpPr>
          <p:cNvPr id="25"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7" name="Google Shape;630;p60"/>
          <p:cNvSpPr txBox="1">
            <a:spLocks/>
          </p:cNvSpPr>
          <p:nvPr/>
        </p:nvSpPr>
        <p:spPr>
          <a:xfrm>
            <a:off x="935832" y="1563638"/>
            <a:ext cx="6732512" cy="30963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Here used a “nested” mapping to store id and form level details, used bool query to check no error ids and an outer bool query to check all the forms are error free and a final bool query to display only the agencies with no errors.</a:t>
            </a:r>
          </a:p>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Used inner hits in form level nested query and retrieved passed forms from the above query output, inner hits is used display content matched with the bool query in nested query.</a:t>
            </a:r>
          </a:p>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Used inner hits in id level nested query and retrieved the failed id details.</a:t>
            </a:r>
          </a:p>
        </p:txBody>
      </p:sp>
    </p:spTree>
    <p:extLst>
      <p:ext uri="{BB962C8B-B14F-4D97-AF65-F5344CB8AC3E}">
        <p14:creationId xmlns:p14="http://schemas.microsoft.com/office/powerpoint/2010/main" val="3016268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IN" sz="3000" dirty="0">
                <a:latin typeface="Calibri" pitchFamily="34" charset="0"/>
                <a:cs typeface="Calibri" pitchFamily="34" charset="0"/>
              </a:rPr>
              <a:t>Miscellaneous</a:t>
            </a:r>
            <a:endParaRPr sz="3000" dirty="0">
              <a:latin typeface="Calibri" pitchFamily="34" charset="0"/>
              <a:cs typeface="Calibri" pitchFamily="34" charset="0"/>
            </a:endParaRPr>
          </a:p>
        </p:txBody>
      </p:sp>
      <p:sp>
        <p:nvSpPr>
          <p:cNvPr id="20"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1" name="Google Shape;630;p60"/>
          <p:cNvSpPr txBox="1">
            <a:spLocks/>
          </p:cNvSpPr>
          <p:nvPr/>
        </p:nvSpPr>
        <p:spPr>
          <a:xfrm>
            <a:off x="935832" y="1707654"/>
            <a:ext cx="6228456" cy="2232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Worked on Python pandas to reduce the data while loading into the data frames.</a:t>
            </a:r>
          </a:p>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Created an AWS lambda function to convert CSV file into JSON file while uploaded into a S3 bucket.</a:t>
            </a:r>
          </a:p>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Learnt AWS cloud services S3, SQS, SES and database like Dynamo DB and OpenSearch.</a:t>
            </a:r>
          </a:p>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Token Validation for Aurora DB connection</a:t>
            </a:r>
          </a:p>
        </p:txBody>
      </p:sp>
    </p:spTree>
    <p:extLst>
      <p:ext uri="{BB962C8B-B14F-4D97-AF65-F5344CB8AC3E}">
        <p14:creationId xmlns:p14="http://schemas.microsoft.com/office/powerpoint/2010/main" val="2263205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419872" y="303498"/>
            <a:ext cx="4427984" cy="1512168"/>
          </a:xfrm>
        </p:spPr>
        <p:txBody>
          <a:bodyPr/>
          <a:lstStyle/>
          <a:p>
            <a:r>
              <a:rPr lang="en-IN" sz="4500" b="1" dirty="0">
                <a:latin typeface="Calibri" pitchFamily="34" charset="0"/>
                <a:cs typeface="Calibri" pitchFamily="34" charset="0"/>
              </a:rPr>
              <a:t>Any Queries ?</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707654"/>
            <a:ext cx="3240360" cy="3240360"/>
          </a:xfrm>
          <a:prstGeom prst="rect">
            <a:avLst/>
          </a:prstGeom>
        </p:spPr>
      </p:pic>
    </p:spTree>
    <p:extLst>
      <p:ext uri="{BB962C8B-B14F-4D97-AF65-F5344CB8AC3E}">
        <p14:creationId xmlns:p14="http://schemas.microsoft.com/office/powerpoint/2010/main" val="3705618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45000"/>
                    </a14:imgEffect>
                  </a14:imgLayer>
                </a14:imgProps>
              </a:ext>
              <a:ext uri="{28A0092B-C50C-407E-A947-70E740481C1C}">
                <a14:useLocalDpi xmlns:a14="http://schemas.microsoft.com/office/drawing/2010/main" val="0"/>
              </a:ext>
            </a:extLst>
          </a:blip>
          <a:stretch>
            <a:fillRect/>
          </a:stretch>
        </p:blipFill>
        <p:spPr>
          <a:xfrm>
            <a:off x="3995936" y="1707654"/>
            <a:ext cx="4983138" cy="1811652"/>
          </a:xfrm>
          <a:prstGeom prst="rect">
            <a:avLst/>
          </a:prstGeom>
        </p:spPr>
      </p:pic>
    </p:spTree>
    <p:extLst>
      <p:ext uri="{BB962C8B-B14F-4D97-AF65-F5344CB8AC3E}">
        <p14:creationId xmlns:p14="http://schemas.microsoft.com/office/powerpoint/2010/main" val="2929604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idx="15"/>
          </p:nvPr>
        </p:nvSpPr>
        <p:spPr/>
        <p:txBody>
          <a:bodyPr/>
          <a:lstStyle/>
          <a:p>
            <a:r>
              <a:rPr lang="en-IN" sz="3000" dirty="0">
                <a:latin typeface="Calibri" pitchFamily="34" charset="0"/>
                <a:cs typeface="Calibri" pitchFamily="34" charset="0"/>
              </a:rPr>
              <a:t>Data mapping</a:t>
            </a:r>
          </a:p>
        </p:txBody>
      </p:sp>
      <p:sp>
        <p:nvSpPr>
          <p:cNvPr id="41" name="Google Shape;630;p60"/>
          <p:cNvSpPr txBox="1">
            <a:spLocks/>
          </p:cNvSpPr>
          <p:nvPr/>
        </p:nvSpPr>
        <p:spPr>
          <a:xfrm>
            <a:off x="968332" y="1419622"/>
            <a:ext cx="3171620" cy="29523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Selected a suitable mapping with nested structures.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1 with “agency_name” and array of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2 with “form_name” and array of “ids” in array of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3 with “id” and “no_error” in array of ids.</a:t>
            </a:r>
          </a:p>
        </p:txBody>
      </p:sp>
      <p:sp>
        <p:nvSpPr>
          <p:cNvPr id="4"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90000"/>
                    </a14:imgEffect>
                  </a14:imgLayer>
                </a14:imgProps>
              </a:ext>
              <a:ext uri="{28A0092B-C50C-407E-A947-70E740481C1C}">
                <a14:useLocalDpi xmlns:a14="http://schemas.microsoft.com/office/drawing/2010/main" val="0"/>
              </a:ext>
            </a:extLst>
          </a:blip>
          <a:srcRect/>
          <a:stretch>
            <a:fillRect/>
          </a:stretch>
        </p:blipFill>
        <p:spPr bwMode="auto">
          <a:xfrm>
            <a:off x="4355976" y="1370691"/>
            <a:ext cx="2737734" cy="276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414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IN" sz="3000" dirty="0">
                <a:latin typeface="Calibri" pitchFamily="34" charset="0"/>
                <a:cs typeface="Calibri" pitchFamily="34" charset="0"/>
              </a:rPr>
              <a:t>Data Insertion</a:t>
            </a:r>
          </a:p>
        </p:txBody>
      </p:sp>
      <p:sp>
        <p:nvSpPr>
          <p:cNvPr id="37" name="Google Shape;630;p60"/>
          <p:cNvSpPr txBox="1">
            <a:spLocks/>
          </p:cNvSpPr>
          <p:nvPr/>
        </p:nvSpPr>
        <p:spPr>
          <a:xfrm>
            <a:off x="899592" y="1275606"/>
            <a:ext cx="317162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 data I will be having with columns</a:t>
            </a:r>
          </a:p>
          <a:p>
            <a:pPr lvl="5">
              <a:buClr>
                <a:schemeClr val="tx1"/>
              </a:buClr>
              <a:buSzPct val="125000"/>
            </a:pPr>
            <a:r>
              <a:rPr lang="en-IN" sz="1600" dirty="0">
                <a:solidFill>
                  <a:schemeClr val="tx1"/>
                </a:solidFill>
                <a:latin typeface="Calibri" pitchFamily="34" charset="0"/>
                <a:cs typeface="Calibri" pitchFamily="34" charset="0"/>
              </a:rPr>
              <a:t>	agency_name</a:t>
            </a:r>
          </a:p>
          <a:p>
            <a:pPr lvl="4">
              <a:buClr>
                <a:schemeClr val="tx1"/>
              </a:buClr>
              <a:buSzPct val="125000"/>
            </a:pPr>
            <a:r>
              <a:rPr lang="en-IN" sz="1600" dirty="0">
                <a:solidFill>
                  <a:schemeClr val="tx1"/>
                </a:solidFill>
                <a:latin typeface="Calibri" pitchFamily="34" charset="0"/>
                <a:cs typeface="Calibri" pitchFamily="34" charset="0"/>
              </a:rPr>
              <a:t>	form_name</a:t>
            </a:r>
          </a:p>
          <a:p>
            <a:pPr lvl="4">
              <a:buClr>
                <a:schemeClr val="tx1"/>
              </a:buClr>
              <a:buSzPct val="125000"/>
            </a:pPr>
            <a:r>
              <a:rPr lang="en-IN" sz="1600" dirty="0">
                <a:solidFill>
                  <a:schemeClr val="tx1"/>
                </a:solidFill>
                <a:latin typeface="Calibri" pitchFamily="34" charset="0"/>
                <a:cs typeface="Calibri" pitchFamily="34" charset="0"/>
              </a:rPr>
              <a:t>	ids_with_errors</a:t>
            </a:r>
          </a:p>
          <a:p>
            <a:pPr lvl="4">
              <a:buClr>
                <a:schemeClr val="tx1"/>
              </a:buClr>
              <a:buSzPct val="125000"/>
            </a:pPr>
            <a:r>
              <a:rPr lang="en-IN" sz="1600" dirty="0">
                <a:solidFill>
                  <a:schemeClr val="tx1"/>
                </a:solidFill>
                <a:latin typeface="Calibri" pitchFamily="34" charset="0"/>
                <a:cs typeface="Calibri" pitchFamily="34" charset="0"/>
              </a:rPr>
              <a:t>	ids_without_errors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Firstly checking for the agency_name in the index.</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agency_name is present in the index it will be retrieved and modified and inserted in the total document again using same document id. </a:t>
            </a:r>
          </a:p>
        </p:txBody>
      </p:sp>
      <p:sp>
        <p:nvSpPr>
          <p:cNvPr id="38"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39" name="Google Shape;630;p60"/>
          <p:cNvSpPr txBox="1">
            <a:spLocks/>
          </p:cNvSpPr>
          <p:nvPr/>
        </p:nvSpPr>
        <p:spPr>
          <a:xfrm>
            <a:off x="4496724" y="1309828"/>
            <a:ext cx="3171620" cy="29523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endParaRPr lang="en-IN" sz="1800" dirty="0">
              <a:solidFill>
                <a:schemeClr val="tx1"/>
              </a:solidFill>
              <a:latin typeface="Calibri" pitchFamily="34" charset="0"/>
              <a:cs typeface="Calibri" pitchFamily="34" charset="0"/>
            </a:endParaRPr>
          </a:p>
        </p:txBody>
      </p:sp>
      <p:sp>
        <p:nvSpPr>
          <p:cNvPr id="6" name="Google Shape;630;p60"/>
          <p:cNvSpPr txBox="1">
            <a:spLocks/>
          </p:cNvSpPr>
          <p:nvPr/>
        </p:nvSpPr>
        <p:spPr>
          <a:xfrm>
            <a:off x="4856764" y="1290720"/>
            <a:ext cx="3243628"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the agency_name is not present then the new document is created.</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the agency_name is present and the form_name is not present in array of forms then it is added to the array and the document is inserted with the same document id</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Similarly all the data will be inserted in the index</a:t>
            </a:r>
          </a:p>
          <a:p>
            <a:pPr marL="285750" indent="-285750">
              <a:buClr>
                <a:schemeClr val="tx1"/>
              </a:buClr>
              <a:buSzPct val="125000"/>
              <a:buFont typeface="Arial" pitchFamily="34" charset="0"/>
              <a:buChar char="•"/>
            </a:pPr>
            <a:endParaRPr lang="en-IN" sz="16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789160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sz="3000" dirty="0">
                <a:latin typeface="Calibri" pitchFamily="34" charset="0"/>
                <a:cs typeface="Calibri" pitchFamily="34" charset="0"/>
              </a:rPr>
              <a:t>Querying</a:t>
            </a:r>
          </a:p>
        </p:txBody>
      </p:sp>
      <p:sp>
        <p:nvSpPr>
          <p:cNvPr id="25" name="Google Shape;630;p60"/>
          <p:cNvSpPr txBox="1">
            <a:spLocks/>
          </p:cNvSpPr>
          <p:nvPr/>
        </p:nvSpPr>
        <p:spPr>
          <a:xfrm>
            <a:off x="899592" y="1203598"/>
            <a:ext cx="360040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 query is to retrieve agency_name in which there are no id_with_errors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 used nested query inside a bool query</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First checked that there is no id_with_errors in ids and then checked for no forms with failed checks in ids and finally for no form_name failure in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Similarly other two queries are also done</a:t>
            </a:r>
          </a:p>
          <a:p>
            <a:pPr marL="285750" indent="-285750">
              <a:buClr>
                <a:schemeClr val="tx1"/>
              </a:buClr>
              <a:buSzPct val="125000"/>
              <a:buFont typeface="Arial" pitchFamily="34" charset="0"/>
              <a:buChar char="•"/>
            </a:pPr>
            <a:endParaRPr lang="en-IN" sz="1600" dirty="0">
              <a:solidFill>
                <a:schemeClr val="tx1"/>
              </a:solidFill>
              <a:latin typeface="Calibri" pitchFamily="34" charset="0"/>
              <a:cs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627534"/>
            <a:ext cx="3888432" cy="402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extLst>
      <p:ext uri="{BB962C8B-B14F-4D97-AF65-F5344CB8AC3E}">
        <p14:creationId xmlns:p14="http://schemas.microsoft.com/office/powerpoint/2010/main" val="20484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4"/>
          <p:cNvSpPr txBox="1">
            <a:spLocks noGrp="1"/>
          </p:cNvSpPr>
          <p:nvPr>
            <p:ph type="title"/>
          </p:nvPr>
        </p:nvSpPr>
        <p:spPr>
          <a:xfrm>
            <a:off x="4558082" y="771550"/>
            <a:ext cx="3858900" cy="5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anose="020F0502020204030204" pitchFamily="34" charset="0"/>
                <a:cs typeface="Calibri" panose="020F0502020204030204" pitchFamily="34" charset="0"/>
              </a:rPr>
              <a:t>Contents</a:t>
            </a:r>
            <a:endParaRPr sz="3000" dirty="0">
              <a:latin typeface="Calibri" panose="020F0502020204030204" pitchFamily="34" charset="0"/>
              <a:cs typeface="Calibri" panose="020F0502020204030204" pitchFamily="34" charset="0"/>
            </a:endParaRPr>
          </a:p>
        </p:txBody>
      </p:sp>
      <p:sp>
        <p:nvSpPr>
          <p:cNvPr id="455" name="Google Shape;455;p44"/>
          <p:cNvSpPr/>
          <p:nvPr/>
        </p:nvSpPr>
        <p:spPr>
          <a:xfrm rot="5400000">
            <a:off x="5540700" y="443116"/>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0;p60"/>
          <p:cNvSpPr txBox="1">
            <a:spLocks/>
          </p:cNvSpPr>
          <p:nvPr/>
        </p:nvSpPr>
        <p:spPr>
          <a:xfrm>
            <a:off x="4678129" y="1851670"/>
            <a:ext cx="3594141" cy="25922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Internship</a:t>
            </a:r>
          </a:p>
          <a:p>
            <a:pPr marL="285750" indent="-285750">
              <a:buClr>
                <a:schemeClr val="tx1"/>
              </a:buClr>
              <a:buSzPct val="125000"/>
              <a:buFont typeface="Arial" pitchFamily="34" charset="0"/>
              <a:buChar char="•"/>
            </a:pPr>
            <a:r>
              <a:rPr lang="en-IN" sz="1600" dirty="0" smtClean="0">
                <a:solidFill>
                  <a:schemeClr val="tx1"/>
                </a:solidFill>
                <a:latin typeface="Calibri" panose="020F0502020204030204" pitchFamily="34" charset="0"/>
                <a:cs typeface="Calibri" panose="020F0502020204030204" pitchFamily="34" charset="0"/>
              </a:rPr>
              <a:t>Technical stack</a:t>
            </a:r>
            <a:endParaRPr lang="en-IN" sz="1600" dirty="0">
              <a:solidFill>
                <a:schemeClr val="tx1"/>
              </a:solidFill>
              <a:latin typeface="Calibri" panose="020F0502020204030204" pitchFamily="34" charset="0"/>
              <a:cs typeface="Calibri" panose="020F0502020204030204" pitchFamily="34" charset="0"/>
            </a:endParaRP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Requirement</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Miscellaneous</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0"/>
          <p:cNvSpPr/>
          <p:nvPr/>
        </p:nvSpPr>
        <p:spPr>
          <a:xfrm rot="2700000">
            <a:off x="4661911"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628" name="Google Shape;628;p60"/>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anose="020F0502020204030204" pitchFamily="34" charset="0"/>
                <a:cs typeface="Calibri" panose="020F0502020204030204" pitchFamily="34" charset="0"/>
              </a:rPr>
              <a:t>Internship</a:t>
            </a:r>
            <a:endParaRPr sz="3000" dirty="0">
              <a:latin typeface="Calibri" panose="020F0502020204030204" pitchFamily="34" charset="0"/>
              <a:cs typeface="Calibri" panose="020F0502020204030204" pitchFamily="34" charset="0"/>
            </a:endParaRPr>
          </a:p>
        </p:txBody>
      </p:sp>
      <p:sp>
        <p:nvSpPr>
          <p:cNvPr id="629" name="Google Shape;629;p60"/>
          <p:cNvSpPr txBox="1">
            <a:spLocks noGrp="1"/>
          </p:cNvSpPr>
          <p:nvPr>
            <p:ph type="subTitle" idx="1"/>
          </p:nvPr>
        </p:nvSpPr>
        <p:spPr>
          <a:xfrm>
            <a:off x="1339072" y="2427734"/>
            <a:ext cx="20808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Calibri" panose="020F0502020204030204" pitchFamily="34" charset="0"/>
                <a:cs typeface="Calibri" panose="020F0502020204030204" pitchFamily="34" charset="0"/>
              </a:rPr>
              <a:t>Project</a:t>
            </a:r>
            <a:endParaRPr sz="2200" dirty="0">
              <a:latin typeface="Calibri" panose="020F0502020204030204" pitchFamily="34" charset="0"/>
              <a:cs typeface="Calibri" panose="020F0502020204030204" pitchFamily="34" charset="0"/>
            </a:endParaRPr>
          </a:p>
        </p:txBody>
      </p:sp>
      <p:sp>
        <p:nvSpPr>
          <p:cNvPr id="630" name="Google Shape;630;p60"/>
          <p:cNvSpPr txBox="1">
            <a:spLocks noGrp="1"/>
          </p:cNvSpPr>
          <p:nvPr>
            <p:ph type="subTitle" idx="2"/>
          </p:nvPr>
        </p:nvSpPr>
        <p:spPr>
          <a:xfrm>
            <a:off x="4028074" y="2423895"/>
            <a:ext cx="2264648"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Calibri" panose="020F0502020204030204" pitchFamily="34" charset="0"/>
                <a:cs typeface="Calibri" panose="020F0502020204030204" pitchFamily="34" charset="0"/>
              </a:rPr>
              <a:t>Requirements</a:t>
            </a:r>
            <a:endParaRPr sz="2200" dirty="0">
              <a:latin typeface="Calibri" panose="020F0502020204030204" pitchFamily="34" charset="0"/>
              <a:cs typeface="Calibri" panose="020F0502020204030204" pitchFamily="34" charset="0"/>
            </a:endParaRPr>
          </a:p>
        </p:txBody>
      </p:sp>
      <p:sp>
        <p:nvSpPr>
          <p:cNvPr id="632" name="Google Shape;632;p60"/>
          <p:cNvSpPr txBox="1">
            <a:spLocks noGrp="1"/>
          </p:cNvSpPr>
          <p:nvPr>
            <p:ph type="subTitle" idx="4"/>
          </p:nvPr>
        </p:nvSpPr>
        <p:spPr>
          <a:xfrm>
            <a:off x="1123348" y="3075806"/>
            <a:ext cx="2080500" cy="72008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Calibri" panose="020F0502020204030204" pitchFamily="34" charset="0"/>
                <a:cs typeface="Calibri" panose="020F0502020204030204" pitchFamily="34" charset="0"/>
              </a:rPr>
              <a:t>N8 Tax Compare</a:t>
            </a:r>
            <a:endParaRPr dirty="0">
              <a:latin typeface="Calibri" panose="020F0502020204030204" pitchFamily="34" charset="0"/>
              <a:cs typeface="Calibri" panose="020F0502020204030204" pitchFamily="34" charset="0"/>
            </a:endParaRPr>
          </a:p>
        </p:txBody>
      </p:sp>
      <p:sp>
        <p:nvSpPr>
          <p:cNvPr id="633" name="Google Shape;633;p60"/>
          <p:cNvSpPr txBox="1">
            <a:spLocks noGrp="1"/>
          </p:cNvSpPr>
          <p:nvPr>
            <p:ph type="subTitle" idx="5"/>
          </p:nvPr>
        </p:nvSpPr>
        <p:spPr>
          <a:xfrm>
            <a:off x="3995936" y="3075806"/>
            <a:ext cx="2624426" cy="1221674"/>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IN" dirty="0">
                <a:latin typeface="Calibri" panose="020F0502020204030204" pitchFamily="34" charset="0"/>
                <a:cs typeface="Calibri" panose="020F0502020204030204" pitchFamily="34" charset="0"/>
              </a:rPr>
              <a:t>Pull insights from output compare results at client level</a:t>
            </a:r>
          </a:p>
          <a:p>
            <a:pPr marL="285750" lvl="0" indent="-285750" rtl="0">
              <a:spcBef>
                <a:spcPts val="0"/>
              </a:spcBef>
              <a:spcAft>
                <a:spcPts val="0"/>
              </a:spcAft>
              <a:buFont typeface="Arial" panose="020B0604020202020204" pitchFamily="34" charset="0"/>
              <a:buChar char="•"/>
            </a:pPr>
            <a:r>
              <a:rPr lang="en-IN" dirty="0">
                <a:latin typeface="Calibri" panose="020F0502020204030204" pitchFamily="34" charset="0"/>
                <a:cs typeface="Calibri" panose="020F0502020204030204" pitchFamily="34" charset="0"/>
              </a:rPr>
              <a:t>Increased code coverage</a:t>
            </a:r>
            <a:endParaRPr dirty="0">
              <a:latin typeface="Calibri" panose="020F0502020204030204" pitchFamily="34" charset="0"/>
              <a:cs typeface="Calibri" panose="020F0502020204030204" pitchFamily="34" charset="0"/>
            </a:endParaRPr>
          </a:p>
        </p:txBody>
      </p:sp>
      <p:sp>
        <p:nvSpPr>
          <p:cNvPr id="636" name="Google Shape;636;p60"/>
          <p:cNvSpPr/>
          <p:nvPr/>
        </p:nvSpPr>
        <p:spPr>
          <a:xfrm rot="2700000">
            <a:off x="1511325"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grpSp>
        <p:nvGrpSpPr>
          <p:cNvPr id="637" name="Google Shape;637;p60"/>
          <p:cNvGrpSpPr/>
          <p:nvPr/>
        </p:nvGrpSpPr>
        <p:grpSpPr>
          <a:xfrm>
            <a:off x="1635069" y="1635646"/>
            <a:ext cx="379147" cy="375495"/>
            <a:chOff x="3860250" y="1427025"/>
            <a:chExt cx="487900" cy="483200"/>
          </a:xfrm>
        </p:grpSpPr>
        <p:sp>
          <p:nvSpPr>
            <p:cNvPr id="638" name="Google Shape;638;p60"/>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39" name="Google Shape;639;p60"/>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40" name="Google Shape;640;p60"/>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grpSp>
      <p:sp>
        <p:nvSpPr>
          <p:cNvPr id="641" name="Google Shape;641;p60"/>
          <p:cNvSpPr/>
          <p:nvPr/>
        </p:nvSpPr>
        <p:spPr>
          <a:xfrm>
            <a:off x="4791360" y="1619910"/>
            <a:ext cx="379147" cy="37545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45" name="Google Shape;645;p60"/>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2"/>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itchFamily="34" charset="0"/>
                <a:cs typeface="Calibri" pitchFamily="34" charset="0"/>
              </a:rPr>
              <a:t>Technical stack</a:t>
            </a:r>
            <a:endParaRPr sz="3000" dirty="0">
              <a:latin typeface="Calibri" pitchFamily="34" charset="0"/>
              <a:cs typeface="Calibri" pitchFamily="34" charset="0"/>
            </a:endParaRPr>
          </a:p>
        </p:txBody>
      </p:sp>
      <p:sp>
        <p:nvSpPr>
          <p:cNvPr id="660" name="Google Shape;660;p62"/>
          <p:cNvSpPr txBox="1">
            <a:spLocks noGrp="1"/>
          </p:cNvSpPr>
          <p:nvPr>
            <p:ph type="subTitle" idx="7"/>
          </p:nvPr>
        </p:nvSpPr>
        <p:spPr>
          <a:xfrm>
            <a:off x="899592" y="1923678"/>
            <a:ext cx="2432286" cy="7920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Implementing elastic search to storing 2D data</a:t>
            </a:r>
            <a:endParaRPr dirty="0">
              <a:latin typeface="Calibri" pitchFamily="34" charset="0"/>
              <a:cs typeface="Calibri" pitchFamily="34" charset="0"/>
            </a:endParaRPr>
          </a:p>
        </p:txBody>
      </p:sp>
      <p:sp>
        <p:nvSpPr>
          <p:cNvPr id="661" name="Google Shape;661;p62"/>
          <p:cNvSpPr txBox="1">
            <a:spLocks noGrp="1"/>
          </p:cNvSpPr>
          <p:nvPr>
            <p:ph type="subTitle" idx="8"/>
          </p:nvPr>
        </p:nvSpPr>
        <p:spPr>
          <a:xfrm>
            <a:off x="713250" y="3435845"/>
            <a:ext cx="2850638" cy="7920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Calibri" pitchFamily="34" charset="0"/>
                <a:cs typeface="Calibri" pitchFamily="34" charset="0"/>
              </a:rPr>
              <a:t>Understand DB like OpenSearch, DynamoDB and Aurora DB</a:t>
            </a:r>
            <a:endParaRPr dirty="0">
              <a:latin typeface="Calibri" pitchFamily="34" charset="0"/>
              <a:cs typeface="Calibri" pitchFamily="34" charset="0"/>
            </a:endParaRPr>
          </a:p>
        </p:txBody>
      </p:sp>
      <p:sp>
        <p:nvSpPr>
          <p:cNvPr id="662" name="Google Shape;662;p62"/>
          <p:cNvSpPr txBox="1">
            <a:spLocks noGrp="1"/>
          </p:cNvSpPr>
          <p:nvPr>
            <p:ph type="subTitle" idx="9"/>
          </p:nvPr>
        </p:nvSpPr>
        <p:spPr>
          <a:xfrm>
            <a:off x="5940152" y="1923678"/>
            <a:ext cx="2376264"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boto3,pandas,open search</a:t>
            </a:r>
            <a:endParaRPr dirty="0">
              <a:latin typeface="Calibri" pitchFamily="34" charset="0"/>
              <a:cs typeface="Calibri" pitchFamily="34" charset="0"/>
            </a:endParaRPr>
          </a:p>
        </p:txBody>
      </p:sp>
      <p:sp>
        <p:nvSpPr>
          <p:cNvPr id="663" name="Google Shape;663;p62"/>
          <p:cNvSpPr txBox="1">
            <a:spLocks noGrp="1"/>
          </p:cNvSpPr>
          <p:nvPr>
            <p:ph type="subTitle" idx="13"/>
          </p:nvPr>
        </p:nvSpPr>
        <p:spPr>
          <a:xfrm>
            <a:off x="3508746" y="3435910"/>
            <a:ext cx="2503414"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itchFamily="34" charset="0"/>
                <a:cs typeface="Calibri" pitchFamily="34" charset="0"/>
              </a:rPr>
              <a:t>Understand and implement pytests to increase test coverage</a:t>
            </a:r>
            <a:endParaRPr dirty="0">
              <a:latin typeface="Calibri" pitchFamily="34" charset="0"/>
              <a:cs typeface="Calibri" pitchFamily="34" charset="0"/>
            </a:endParaRPr>
          </a:p>
        </p:txBody>
      </p:sp>
      <p:sp>
        <p:nvSpPr>
          <p:cNvPr id="664" name="Google Shape;664;p62"/>
          <p:cNvSpPr txBox="1">
            <a:spLocks noGrp="1"/>
          </p:cNvSpPr>
          <p:nvPr>
            <p:ph type="subTitle" idx="14"/>
          </p:nvPr>
        </p:nvSpPr>
        <p:spPr>
          <a:xfrm>
            <a:off x="6099424" y="3435910"/>
            <a:ext cx="2721048"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Calibri" pitchFamily="34" charset="0"/>
                <a:cs typeface="Calibri" pitchFamily="34" charset="0"/>
              </a:rPr>
              <a:t>JIRA (Story management),</a:t>
            </a:r>
          </a:p>
          <a:p>
            <a:pPr marL="0" lvl="0" indent="0" algn="l" rtl="0">
              <a:spcBef>
                <a:spcPts val="0"/>
              </a:spcBef>
              <a:spcAft>
                <a:spcPts val="0"/>
              </a:spcAft>
              <a:buNone/>
            </a:pPr>
            <a:r>
              <a:rPr lang="en-IN" dirty="0">
                <a:latin typeface="Calibri" pitchFamily="34" charset="0"/>
                <a:cs typeface="Calibri" pitchFamily="34" charset="0"/>
              </a:rPr>
              <a:t>GIT (code versioning)</a:t>
            </a:r>
            <a:endParaRPr dirty="0">
              <a:latin typeface="Calibri" pitchFamily="34" charset="0"/>
              <a:cs typeface="Calibri" pitchFamily="34" charset="0"/>
            </a:endParaRPr>
          </a:p>
        </p:txBody>
      </p:sp>
      <p:sp>
        <p:nvSpPr>
          <p:cNvPr id="665" name="Google Shape;665;p62"/>
          <p:cNvSpPr txBox="1">
            <a:spLocks noGrp="1"/>
          </p:cNvSpPr>
          <p:nvPr>
            <p:ph type="subTitle" idx="15"/>
          </p:nvPr>
        </p:nvSpPr>
        <p:spPr>
          <a:xfrm>
            <a:off x="3419872" y="1995686"/>
            <a:ext cx="2304256"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AWS serverless services like Lambda,S3,SQS,SES</a:t>
            </a:r>
            <a:endParaRPr dirty="0">
              <a:latin typeface="Calibri" pitchFamily="34" charset="0"/>
              <a:cs typeface="Calibri" pitchFamily="34" charset="0"/>
            </a:endParaRPr>
          </a:p>
        </p:txBody>
      </p:sp>
      <p:sp>
        <p:nvSpPr>
          <p:cNvPr id="666" name="Google Shape;666;p62"/>
          <p:cNvSpPr txBox="1">
            <a:spLocks noGrp="1"/>
          </p:cNvSpPr>
          <p:nvPr>
            <p:ph type="subTitle" idx="1"/>
          </p:nvPr>
        </p:nvSpPr>
        <p:spPr>
          <a:xfrm>
            <a:off x="917700" y="1552973"/>
            <a:ext cx="221414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ELK</a:t>
            </a:r>
            <a:endParaRPr sz="2200" dirty="0">
              <a:latin typeface="Calibri" pitchFamily="34" charset="0"/>
              <a:cs typeface="Calibri" pitchFamily="34" charset="0"/>
            </a:endParaRPr>
          </a:p>
        </p:txBody>
      </p:sp>
      <p:sp>
        <p:nvSpPr>
          <p:cNvPr id="667" name="Google Shape;667;p62"/>
          <p:cNvSpPr txBox="1">
            <a:spLocks noGrp="1"/>
          </p:cNvSpPr>
          <p:nvPr>
            <p:ph type="subTitle" idx="2"/>
          </p:nvPr>
        </p:nvSpPr>
        <p:spPr>
          <a:xfrm>
            <a:off x="918225"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Database</a:t>
            </a:r>
            <a:endParaRPr sz="2200" dirty="0">
              <a:latin typeface="Calibri" pitchFamily="34" charset="0"/>
              <a:cs typeface="Calibri" pitchFamily="34" charset="0"/>
            </a:endParaRPr>
          </a:p>
        </p:txBody>
      </p:sp>
      <p:sp>
        <p:nvSpPr>
          <p:cNvPr id="668" name="Google Shape;668;p62"/>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Python</a:t>
            </a:r>
            <a:endParaRPr sz="2200" dirty="0">
              <a:latin typeface="Calibri" pitchFamily="34" charset="0"/>
              <a:cs typeface="Calibri" pitchFamily="34" charset="0"/>
            </a:endParaRPr>
          </a:p>
        </p:txBody>
      </p:sp>
      <p:sp>
        <p:nvSpPr>
          <p:cNvPr id="669" name="Google Shape;669;p62"/>
          <p:cNvSpPr txBox="1">
            <a:spLocks noGrp="1"/>
          </p:cNvSpPr>
          <p:nvPr>
            <p:ph type="subTitle" idx="4"/>
          </p:nvPr>
        </p:nvSpPr>
        <p:spPr>
          <a:xfrm>
            <a:off x="350883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Testing</a:t>
            </a:r>
            <a:endParaRPr sz="2200" dirty="0">
              <a:latin typeface="Calibri" pitchFamily="34" charset="0"/>
              <a:cs typeface="Calibri" pitchFamily="34" charset="0"/>
            </a:endParaRPr>
          </a:p>
        </p:txBody>
      </p:sp>
      <p:sp>
        <p:nvSpPr>
          <p:cNvPr id="670" name="Google Shape;670;p62"/>
          <p:cNvSpPr txBox="1">
            <a:spLocks noGrp="1"/>
          </p:cNvSpPr>
          <p:nvPr>
            <p:ph type="subTitle" idx="5"/>
          </p:nvPr>
        </p:nvSpPr>
        <p:spPr>
          <a:xfrm>
            <a:off x="610157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200" dirty="0">
                <a:latin typeface="Calibri" pitchFamily="34" charset="0"/>
                <a:cs typeface="Calibri" pitchFamily="34" charset="0"/>
              </a:rPr>
              <a:t>T</a:t>
            </a:r>
            <a:r>
              <a:rPr lang="en" sz="2200" dirty="0">
                <a:latin typeface="Calibri" pitchFamily="34" charset="0"/>
                <a:cs typeface="Calibri" pitchFamily="34" charset="0"/>
              </a:rPr>
              <a:t>ools</a:t>
            </a:r>
            <a:endParaRPr sz="2200" dirty="0">
              <a:latin typeface="Calibri" pitchFamily="34" charset="0"/>
              <a:cs typeface="Calibri" pitchFamily="34" charset="0"/>
            </a:endParaRPr>
          </a:p>
        </p:txBody>
      </p:sp>
      <p:sp>
        <p:nvSpPr>
          <p:cNvPr id="671" name="Google Shape;671;p62"/>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smtClean="0">
                <a:latin typeface="Calibri" pitchFamily="34" charset="0"/>
                <a:cs typeface="Calibri" pitchFamily="34" charset="0"/>
              </a:rPr>
              <a:t>AWS </a:t>
            </a:r>
            <a:r>
              <a:rPr lang="en" sz="2200" dirty="0">
                <a:latin typeface="Calibri" pitchFamily="34" charset="0"/>
                <a:cs typeface="Calibri" pitchFamily="34" charset="0"/>
              </a:rPr>
              <a:t>cloud</a:t>
            </a:r>
            <a:endParaRPr sz="2200" dirty="0">
              <a:latin typeface="Calibri" pitchFamily="34" charset="0"/>
              <a:cs typeface="Calibri" pitchFamily="34" charset="0"/>
            </a:endParaRPr>
          </a:p>
        </p:txBody>
      </p:sp>
      <p:sp>
        <p:nvSpPr>
          <p:cNvPr id="672" name="Google Shape;672;p62"/>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8"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9" name="Google Shape;630;p60"/>
          <p:cNvSpPr txBox="1">
            <a:spLocks/>
          </p:cNvSpPr>
          <p:nvPr/>
        </p:nvSpPr>
        <p:spPr>
          <a:xfrm>
            <a:off x="971600" y="1635646"/>
            <a:ext cx="6696744" cy="33123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Requirement:</a:t>
            </a:r>
          </a:p>
          <a:p>
            <a:pPr lvl="1" algn="just">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Show all the students with every subject passed at semester level</a:t>
            </a:r>
            <a:endParaRPr lang="en-IN" sz="1600" b="1" dirty="0">
              <a:solidFill>
                <a:schemeClr val="tx1"/>
              </a:solidFill>
              <a:latin typeface="Calibri" panose="020F0502020204030204" pitchFamily="34" charset="0"/>
              <a:cs typeface="Calibri" panose="020F0502020204030204" pitchFamily="34" charset="0"/>
            </a:endParaRPr>
          </a:p>
          <a:p>
            <a:pPr marL="342900" lvl="1" indent="-34290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Learning:</a:t>
            </a:r>
          </a:p>
          <a:p>
            <a:pPr lvl="2" algn="just">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C</a:t>
            </a:r>
            <a:r>
              <a:rPr lang="en-IN" sz="1600" dirty="0">
                <a:solidFill>
                  <a:schemeClr val="tx1"/>
                </a:solidFill>
                <a:latin typeface="Calibri" panose="020F0502020204030204" pitchFamily="34" charset="0"/>
                <a:cs typeface="Calibri" panose="020F0502020204030204" pitchFamily="34" charset="0"/>
              </a:rPr>
              <a:t>oncepts of elastic search</a:t>
            </a:r>
          </a:p>
          <a:p>
            <a:pPr lvl="2" algn="just">
              <a:buClr>
                <a:schemeClr val="tx1"/>
              </a:buClr>
              <a:buSzPct val="125000"/>
            </a:pPr>
            <a:r>
              <a:rPr lang="en-IN" sz="1600" dirty="0">
                <a:solidFill>
                  <a:schemeClr val="tx1"/>
                </a:solidFill>
                <a:latin typeface="Calibri" panose="020F0502020204030204" pitchFamily="34" charset="0"/>
                <a:cs typeface="Calibri" panose="020F0502020204030204" pitchFamily="34" charset="0"/>
              </a:rPr>
              <a:t>	Mapping</a:t>
            </a:r>
          </a:p>
          <a:p>
            <a:pPr lvl="2" algn="just">
              <a:buClr>
                <a:schemeClr val="tx1"/>
              </a:buClr>
              <a:buSzPct val="125000"/>
            </a:pPr>
            <a:r>
              <a:rPr lang="en-IN" sz="1600" dirty="0">
                <a:solidFill>
                  <a:schemeClr val="tx1"/>
                </a:solidFill>
                <a:latin typeface="Calibri" panose="020F0502020204030204" pitchFamily="34" charset="0"/>
                <a:cs typeface="Calibri" panose="020F0502020204030204" pitchFamily="34" charset="0"/>
              </a:rPr>
              <a:t>	CURL operations</a:t>
            </a:r>
          </a:p>
          <a:p>
            <a:pPr marL="285750" indent="-28575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Data:</a:t>
            </a:r>
          </a:p>
          <a:p>
            <a:pPr lvl="1" algn="just">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Requirement is explained with the student example, given student name and subject details(pass/fail).</a:t>
            </a:r>
          </a:p>
          <a:p>
            <a:pPr marL="285750" lvl="1" indent="-28575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Approach:</a:t>
            </a:r>
          </a:p>
          <a:p>
            <a:pPr algn="just">
              <a:buClr>
                <a:schemeClr val="tx1"/>
              </a:buClr>
              <a:buSzPct val="125000"/>
            </a:pPr>
            <a:r>
              <a:rPr lang="en-IN" sz="1600" dirty="0">
                <a:solidFill>
                  <a:schemeClr val="tx1"/>
                </a:solidFill>
                <a:latin typeface="Calibri" panose="020F0502020204030204" pitchFamily="34" charset="0"/>
                <a:cs typeface="Calibri" panose="020F0502020204030204" pitchFamily="34" charset="0"/>
              </a:rPr>
              <a:t>	Using bool query checked each subject pass /fail status and returned the pass students.</a:t>
            </a:r>
          </a:p>
        </p:txBody>
      </p:sp>
      <p:sp>
        <p:nvSpPr>
          <p:cNvPr id="20"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a:t>
            </a:r>
            <a:endParaRPr sz="2200" dirty="0">
              <a:latin typeface="Calibri" pitchFamily="34" charset="0"/>
              <a:cs typeface="Calibri" pitchFamily="34" charset="0"/>
            </a:endParaRPr>
          </a:p>
        </p:txBody>
      </p:sp>
    </p:spTree>
    <p:extLst>
      <p:ext uri="{BB962C8B-B14F-4D97-AF65-F5344CB8AC3E}">
        <p14:creationId xmlns:p14="http://schemas.microsoft.com/office/powerpoint/2010/main" val="211879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6624736"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Show all the students with every subject passed, Here manual querying is not possible by checking every subject with its name.</a:t>
            </a:r>
            <a:endParaRPr lang="en-IN" sz="1600" b="1" dirty="0">
              <a:solidFill>
                <a:schemeClr val="tx1"/>
              </a:solidFill>
              <a:latin typeface="Calibri" pitchFamily="34" charset="0"/>
              <a:cs typeface="Calibri" pitchFamily="34" charset="0"/>
            </a:endParaRPr>
          </a:p>
          <a:p>
            <a:pPr marL="285750"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Added complexity to Phase I, subjects and number of subjects are different for each student.</a:t>
            </a:r>
          </a:p>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lgn="just">
              <a:buClr>
                <a:schemeClr val="tx1"/>
              </a:buClr>
              <a:buSzPct val="125000"/>
            </a:pPr>
            <a:r>
              <a:rPr lang="en-IN" sz="1600" dirty="0">
                <a:solidFill>
                  <a:schemeClr val="tx1"/>
                </a:solidFill>
                <a:latin typeface="Calibri" pitchFamily="34" charset="0"/>
                <a:cs typeface="Calibri" pitchFamily="34" charset="0"/>
              </a:rPr>
              <a:t>	Here used a “nested” structure for mapping in which we can store array of values(subject details) and using bool query to show only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II</a:t>
            </a:r>
            <a:endParaRPr sz="2200" dirty="0">
              <a:latin typeface="Calibri" pitchFamily="34" charset="0"/>
              <a:cs typeface="Calibri" pitchFamily="34" charset="0"/>
            </a:endParaRPr>
          </a:p>
        </p:txBody>
      </p:sp>
    </p:spTree>
    <p:extLst>
      <p:ext uri="{BB962C8B-B14F-4D97-AF65-F5344CB8AC3E}">
        <p14:creationId xmlns:p14="http://schemas.microsoft.com/office/powerpoint/2010/main" val="169961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6624736"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Query for the students who passed the all semesters.</a:t>
            </a:r>
            <a:endParaRPr lang="en-IN" sz="1600" b="1" dirty="0">
              <a:solidFill>
                <a:schemeClr val="tx1"/>
              </a:solidFill>
              <a:latin typeface="Calibri" pitchFamily="34" charset="0"/>
              <a:cs typeface="Calibri" pitchFamily="34" charset="0"/>
            </a:endParaRPr>
          </a:p>
          <a:p>
            <a:pPr marL="285750"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Added a field semesters under student, semesters will contain subjects details.</a:t>
            </a:r>
          </a:p>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lgn="just">
              <a:buClr>
                <a:schemeClr val="tx1"/>
              </a:buClr>
              <a:buSzPct val="125000"/>
            </a:pPr>
            <a:r>
              <a:rPr lang="en-IN" sz="1600" dirty="0">
                <a:solidFill>
                  <a:schemeClr val="tx1"/>
                </a:solidFill>
                <a:latin typeface="Calibri" pitchFamily="34" charset="0"/>
                <a:cs typeface="Calibri" pitchFamily="34" charset="0"/>
              </a:rPr>
              <a:t>	Here used a “nested” mapping to store subject level details </a:t>
            </a:r>
            <a:r>
              <a:rPr lang="en-IN" sz="1600" dirty="0" smtClean="0">
                <a:solidFill>
                  <a:schemeClr val="tx1"/>
                </a:solidFill>
                <a:latin typeface="Calibri" pitchFamily="34" charset="0"/>
                <a:cs typeface="Calibri" pitchFamily="34" charset="0"/>
              </a:rPr>
              <a:t>and </a:t>
            </a:r>
            <a:r>
              <a:rPr lang="en-IN" sz="1600" dirty="0">
                <a:solidFill>
                  <a:schemeClr val="tx1"/>
                </a:solidFill>
                <a:latin typeface="Calibri" pitchFamily="34" charset="0"/>
                <a:cs typeface="Calibri" pitchFamily="34" charset="0"/>
              </a:rPr>
              <a:t>used bool query to check passed subjects and an outer </a:t>
            </a:r>
            <a:r>
              <a:rPr lang="en-IN" sz="1600" dirty="0" smtClean="0">
                <a:solidFill>
                  <a:schemeClr val="tx1"/>
                </a:solidFill>
                <a:latin typeface="Calibri" pitchFamily="34" charset="0"/>
                <a:cs typeface="Calibri" pitchFamily="34" charset="0"/>
              </a:rPr>
              <a:t>bool </a:t>
            </a:r>
            <a:r>
              <a:rPr lang="en-IN" sz="1600" dirty="0">
                <a:solidFill>
                  <a:schemeClr val="tx1"/>
                </a:solidFill>
                <a:latin typeface="Calibri" pitchFamily="34" charset="0"/>
                <a:cs typeface="Calibri" pitchFamily="34" charset="0"/>
              </a:rPr>
              <a:t>query for every semester pass checking.</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III</a:t>
            </a:r>
            <a:endParaRPr sz="2200" dirty="0">
              <a:latin typeface="Calibri" pitchFamily="34" charset="0"/>
              <a:cs typeface="Calibri" pitchFamily="34" charset="0"/>
            </a:endParaRPr>
          </a:p>
        </p:txBody>
      </p:sp>
    </p:spTree>
    <p:extLst>
      <p:ext uri="{BB962C8B-B14F-4D97-AF65-F5344CB8AC3E}">
        <p14:creationId xmlns:p14="http://schemas.microsoft.com/office/powerpoint/2010/main" val="210111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6696744"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Query for the students who passed the all semesters</a:t>
            </a:r>
            <a:endParaRPr lang="en-IN" sz="1600" b="1" dirty="0">
              <a:solidFill>
                <a:schemeClr val="tx1"/>
              </a:solidFill>
              <a:latin typeface="Calibri" pitchFamily="34" charset="0"/>
              <a:cs typeface="Calibri" pitchFamily="34" charset="0"/>
            </a:endParaRPr>
          </a:p>
          <a:p>
            <a:pPr marL="285750"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The may be unknown number of semesters under student. </a:t>
            </a:r>
          </a:p>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lgn="just">
              <a:buClr>
                <a:schemeClr val="tx1"/>
              </a:buClr>
              <a:buSzPct val="125000"/>
            </a:pPr>
            <a:r>
              <a:rPr lang="en-IN" sz="1600" dirty="0">
                <a:solidFill>
                  <a:schemeClr val="tx1"/>
                </a:solidFill>
                <a:latin typeface="Calibri" pitchFamily="34" charset="0"/>
                <a:cs typeface="Calibri" pitchFamily="34" charset="0"/>
              </a:rPr>
              <a:t>	Here used a “nested” mapping to store subject and semester level details, used bool query to check passed ids and an outer bool query for every semester pass checking and a final bool query to display the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IV</a:t>
            </a:r>
            <a:endParaRPr sz="2200" dirty="0">
              <a:latin typeface="Calibri" pitchFamily="34" charset="0"/>
              <a:cs typeface="Calibri" pitchFamily="34" charset="0"/>
            </a:endParaRPr>
          </a:p>
        </p:txBody>
      </p:sp>
    </p:spTree>
    <p:extLst>
      <p:ext uri="{BB962C8B-B14F-4D97-AF65-F5344CB8AC3E}">
        <p14:creationId xmlns:p14="http://schemas.microsoft.com/office/powerpoint/2010/main" val="138437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764;p70"/>
          <p:cNvSpPr txBox="1">
            <a:spLocks noGrp="1"/>
          </p:cNvSpPr>
          <p:nvPr>
            <p:ph type="title"/>
          </p:nvPr>
        </p:nvSpPr>
        <p:spPr>
          <a:xfrm>
            <a:off x="755576" y="411510"/>
            <a:ext cx="7387142"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Student Example to actual requirement</a:t>
            </a:r>
            <a:endParaRPr sz="3000" dirty="0">
              <a:latin typeface="Calibri" pitchFamily="34" charset="0"/>
              <a:cs typeface="Calibri" pitchFamily="34" charset="0"/>
            </a:endParaRPr>
          </a:p>
        </p:txBody>
      </p:sp>
      <p:sp>
        <p:nvSpPr>
          <p:cNvPr id="25" name="Google Shape;783;p70"/>
          <p:cNvSpPr/>
          <p:nvPr/>
        </p:nvSpPr>
        <p:spPr>
          <a:xfrm rot="5400000">
            <a:off x="1796284"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6" name="Google Shape;630;p60"/>
          <p:cNvSpPr txBox="1">
            <a:spLocks/>
          </p:cNvSpPr>
          <p:nvPr/>
        </p:nvSpPr>
        <p:spPr>
          <a:xfrm>
            <a:off x="755576" y="1851670"/>
            <a:ext cx="6912768" cy="26642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Student is considered as “agency_name”</a:t>
            </a:r>
          </a:p>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Semester will be as “form_name”</a:t>
            </a:r>
          </a:p>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Here there will be unknown number of forms in one agency.</a:t>
            </a:r>
          </a:p>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Hence will use a nested structure to store each form and its inner data.</a:t>
            </a:r>
          </a:p>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There will be unknown number of ids in each form same as subjects in one semester.</a:t>
            </a:r>
          </a:p>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To store these ids we will use an another nested structure inside each form it contains “id” as subject and “no_error” as pass (Boolean)</a:t>
            </a:r>
          </a:p>
        </p:txBody>
      </p:sp>
      <p:sp>
        <p:nvSpPr>
          <p:cNvPr id="5" name="Google Shape;666;p62"/>
          <p:cNvSpPr txBox="1">
            <a:spLocks noGrp="1"/>
          </p:cNvSpPr>
          <p:nvPr>
            <p:ph type="subTitle" idx="1"/>
          </p:nvPr>
        </p:nvSpPr>
        <p:spPr>
          <a:xfrm>
            <a:off x="2788643" y="1242427"/>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V</a:t>
            </a:r>
            <a:endParaRPr sz="2200" dirty="0">
              <a:latin typeface="Calibri" pitchFamily="34" charset="0"/>
              <a:cs typeface="Calibri" pitchFamily="34" charset="0"/>
            </a:endParaRPr>
          </a:p>
        </p:txBody>
      </p:sp>
    </p:spTree>
    <p:extLst>
      <p:ext uri="{BB962C8B-B14F-4D97-AF65-F5344CB8AC3E}">
        <p14:creationId xmlns:p14="http://schemas.microsoft.com/office/powerpoint/2010/main" val="3242014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ship Report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5459</TotalTime>
  <Words>619</Words>
  <Application>Microsoft Office PowerPoint</Application>
  <PresentationFormat>On-screen Show (16:9)</PresentationFormat>
  <Paragraphs>121</Paragraphs>
  <Slides>18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DM Serif Display</vt:lpstr>
      <vt:lpstr>Caveat</vt:lpstr>
      <vt:lpstr>Yanone Kaffeesatz</vt:lpstr>
      <vt:lpstr>Anaheim</vt:lpstr>
      <vt:lpstr>Francois One</vt:lpstr>
      <vt:lpstr>Calibri</vt:lpstr>
      <vt:lpstr>Josefin Slab</vt:lpstr>
      <vt:lpstr>Actor</vt:lpstr>
      <vt:lpstr>Internship Report by Slidesgo</vt:lpstr>
      <vt:lpstr>Intern Demo</vt:lpstr>
      <vt:lpstr>Contents</vt:lpstr>
      <vt:lpstr>Internship</vt:lpstr>
      <vt:lpstr>Technical stack</vt:lpstr>
      <vt:lpstr>Requirement</vt:lpstr>
      <vt:lpstr>Requirement</vt:lpstr>
      <vt:lpstr>Requirement</vt:lpstr>
      <vt:lpstr>Requirement</vt:lpstr>
      <vt:lpstr>Student Example to actual requirement</vt:lpstr>
      <vt:lpstr>Requirement Explanation</vt:lpstr>
      <vt:lpstr>Given Requirements</vt:lpstr>
      <vt:lpstr>Requirement Querying</vt:lpstr>
      <vt:lpstr>Miscellaneous</vt:lpstr>
      <vt:lpstr>Any Queries ?</vt:lpstr>
      <vt:lpstr>PowerPoint Presentation</vt:lpstr>
      <vt:lpstr>Data mapping</vt:lpstr>
      <vt:lpstr>Data Insertion</vt:lpstr>
      <vt:lpstr>Querying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Mehar</dc:creator>
  <cp:lastModifiedBy>Admin</cp:lastModifiedBy>
  <cp:revision>144</cp:revision>
  <dcterms:modified xsi:type="dcterms:W3CDTF">2022-10-25T19:14:15Z</dcterms:modified>
</cp:coreProperties>
</file>