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7" r:id="rId10"/>
    <p:sldId id="265" r:id="rId11"/>
    <p:sldId id="268" r:id="rId12"/>
    <p:sldId id="270" r:id="rId13"/>
    <p:sldId id="271" r:id="rId14"/>
    <p:sldId id="276" r:id="rId15"/>
    <p:sldId id="277" r:id="rId16"/>
    <p:sldId id="274" r:id="rId17"/>
    <p:sldId id="278" r:id="rId18"/>
    <p:sldId id="279" r:id="rId19"/>
    <p:sldId id="280" r:id="rId20"/>
    <p:sldId id="275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1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80" autoAdjust="0"/>
  </p:normalViewPr>
  <p:slideViewPr>
    <p:cSldViewPr>
      <p:cViewPr>
        <p:scale>
          <a:sx n="100" d="100"/>
          <a:sy n="100" d="100"/>
        </p:scale>
        <p:origin x="-917" y="-25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ABF28-0291-414F-BA99-E39DD58FCFD3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99CD3-C719-45BD-97A5-708BA70C8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34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88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395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99CD3-C719-45BD-97A5-708BA70C887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7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6DDF-3DEE-4C62-9FF2-D2044D62AFB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783-DEC2-4729-AA00-9C729E81D38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6DDF-3DEE-4C62-9FF2-D2044D62AFB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783-DEC2-4729-AA00-9C729E81D3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6DDF-3DEE-4C62-9FF2-D2044D62AFB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783-DEC2-4729-AA00-9C729E81D3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6DDF-3DEE-4C62-9FF2-D2044D62AFB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783-DEC2-4729-AA00-9C729E81D3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6DDF-3DEE-4C62-9FF2-D2044D62AFB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783-DEC2-4729-AA00-9C729E81D38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6DDF-3DEE-4C62-9FF2-D2044D62AFB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783-DEC2-4729-AA00-9C729E81D3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6DDF-3DEE-4C62-9FF2-D2044D62AFB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783-DEC2-4729-AA00-9C729E81D3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6DDF-3DEE-4C62-9FF2-D2044D62AFB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783-DEC2-4729-AA00-9C729E81D3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6DDF-3DEE-4C62-9FF2-D2044D62AFB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783-DEC2-4729-AA00-9C729E81D3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6DDF-3DEE-4C62-9FF2-D2044D62AFB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4783-DEC2-4729-AA00-9C729E81D3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6DDF-3DEE-4C62-9FF2-D2044D62AFB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012A4783-DEC2-4729-AA00-9C729E81D38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E26DDF-3DEE-4C62-9FF2-D2044D62AFBE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2A4783-DEC2-4729-AA00-9C729E81D384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  <a:effectLst>
            <a:outerShdw sx="1000" sy="1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r>
              <a:rPr lang="en-IN" sz="7000" dirty="0" smtClean="0">
                <a:latin typeface="+mn-lt"/>
              </a:rPr>
              <a:t>Elasticsearch</a:t>
            </a:r>
            <a:endParaRPr lang="en-IN" sz="7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i="1" dirty="0" smtClean="0"/>
              <a:t>Search and analysis</a:t>
            </a:r>
            <a:endParaRPr lang="en-IN" dirty="0"/>
          </a:p>
        </p:txBody>
      </p:sp>
      <p:sp>
        <p:nvSpPr>
          <p:cNvPr id="4" name="AutoShape 5" descr="Logo Elasticsearch Scalable Graphics, distributed database, text, logo png  | PNGEg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7" descr="Logo Elasticsearch Scalable Graphics, distributed database, text, logo png  | PNGEg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29"/>
          <a:stretch/>
        </p:blipFill>
        <p:spPr>
          <a:xfrm>
            <a:off x="899592" y="1131590"/>
            <a:ext cx="1584881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two types of mapping techniques</a:t>
            </a:r>
          </a:p>
          <a:p>
            <a:pPr lvl="1"/>
            <a:r>
              <a:rPr lang="en-IN" dirty="0" smtClean="0"/>
              <a:t>Explicit mapping</a:t>
            </a:r>
          </a:p>
          <a:p>
            <a:pPr marL="978408" lvl="3" indent="0">
              <a:buNone/>
            </a:pPr>
            <a:r>
              <a:rPr lang="en-IN" dirty="0" smtClean="0"/>
              <a:t>We define the mapping for the fields ourselves and give the data accordingly.</a:t>
            </a:r>
          </a:p>
          <a:p>
            <a:pPr lvl="1"/>
            <a:r>
              <a:rPr lang="en-IN" dirty="0" smtClean="0"/>
              <a:t>Dynamic mapping</a:t>
            </a:r>
          </a:p>
          <a:p>
            <a:pPr marL="978408" lvl="3" indent="0">
              <a:buNone/>
            </a:pPr>
            <a:r>
              <a:rPr lang="en-IN" dirty="0" err="1" smtClean="0"/>
              <a:t>Elasticsearch</a:t>
            </a:r>
            <a:r>
              <a:rPr lang="en-IN" dirty="0" smtClean="0"/>
              <a:t> dynamically assigns the mapping for the filed accordingly with the data given to it.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202" y="822974"/>
            <a:ext cx="8229600" cy="387500"/>
          </a:xfrm>
        </p:spPr>
        <p:txBody>
          <a:bodyPr>
            <a:noAutofit/>
          </a:bodyPr>
          <a:lstStyle/>
          <a:p>
            <a:r>
              <a:rPr lang="en-IN" sz="2600" b="1" dirty="0" smtClean="0"/>
              <a:t>Mapping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2533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3598"/>
            <a:ext cx="3888432" cy="3291840"/>
          </a:xfrm>
        </p:spPr>
        <p:txBody>
          <a:bodyPr>
            <a:normAutofit/>
          </a:bodyPr>
          <a:lstStyle/>
          <a:p>
            <a:r>
              <a:rPr lang="en-IN" sz="1700" dirty="0"/>
              <a:t>o</a:t>
            </a:r>
            <a:r>
              <a:rPr lang="en-IN" sz="1700" dirty="0" smtClean="0"/>
              <a:t>bject, text, float, date, integer, long, double, </a:t>
            </a:r>
            <a:r>
              <a:rPr lang="en-IN" sz="1700" dirty="0" err="1" smtClean="0"/>
              <a:t>boolean</a:t>
            </a:r>
            <a:r>
              <a:rPr lang="en-IN" sz="1700" dirty="0" smtClean="0"/>
              <a:t>, short, </a:t>
            </a:r>
            <a:r>
              <a:rPr lang="en-IN" sz="1700" dirty="0" err="1" smtClean="0"/>
              <a:t>ip</a:t>
            </a:r>
            <a:r>
              <a:rPr lang="en-IN" sz="1700" dirty="0" smtClean="0"/>
              <a:t>,…</a:t>
            </a:r>
          </a:p>
          <a:p>
            <a:r>
              <a:rPr lang="en-IN" sz="1700" b="1" dirty="0" smtClean="0"/>
              <a:t>OBJECT</a:t>
            </a:r>
            <a:r>
              <a:rPr lang="en-IN" sz="1700" dirty="0" smtClean="0"/>
              <a:t> data type :</a:t>
            </a:r>
            <a:endParaRPr lang="en-IN" sz="1700" dirty="0"/>
          </a:p>
          <a:p>
            <a:pPr lvl="1"/>
            <a:r>
              <a:rPr lang="en-IN" sz="1500" dirty="0" smtClean="0"/>
              <a:t>Used for any JSON object</a:t>
            </a:r>
          </a:p>
          <a:p>
            <a:pPr lvl="1"/>
            <a:r>
              <a:rPr lang="en-IN" sz="1500" dirty="0" smtClean="0"/>
              <a:t>Objects may be nested (we can have objects in objects)</a:t>
            </a:r>
          </a:p>
          <a:p>
            <a:pPr lvl="1"/>
            <a:r>
              <a:rPr lang="en-IN" sz="1500" dirty="0" smtClean="0"/>
              <a:t>Mapped using the “properties” parameter</a:t>
            </a:r>
          </a:p>
          <a:p>
            <a:pPr lvl="1"/>
            <a:r>
              <a:rPr lang="en-IN" sz="1500" dirty="0" smtClean="0"/>
              <a:t>For an easy understanding we can think objects as dictionaries in python.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699542"/>
            <a:ext cx="3888432" cy="387500"/>
          </a:xfrm>
        </p:spPr>
        <p:txBody>
          <a:bodyPr>
            <a:noAutofit/>
          </a:bodyPr>
          <a:lstStyle/>
          <a:p>
            <a:r>
              <a:rPr lang="en-IN" sz="2600" b="1" dirty="0" smtClean="0"/>
              <a:t>Data types</a:t>
            </a:r>
            <a:endParaRPr lang="en-IN" sz="2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27984" y="987574"/>
            <a:ext cx="3816424" cy="18722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700" b="1" dirty="0" smtClean="0"/>
              <a:t>NESTED </a:t>
            </a:r>
            <a:r>
              <a:rPr lang="en-IN" sz="1700" dirty="0" smtClean="0"/>
              <a:t>data type:</a:t>
            </a:r>
            <a:endParaRPr lang="en-IN" sz="1700" b="1" dirty="0" smtClean="0"/>
          </a:p>
          <a:p>
            <a:pPr lvl="1"/>
            <a:r>
              <a:rPr lang="en-IN" sz="1500" dirty="0" smtClean="0"/>
              <a:t>Useful when indexing array of objects</a:t>
            </a:r>
          </a:p>
          <a:p>
            <a:pPr lvl="1"/>
            <a:r>
              <a:rPr lang="en-IN" sz="1500" dirty="0" smtClean="0"/>
              <a:t>Must use “nested” query to query data in nested data type</a:t>
            </a:r>
          </a:p>
          <a:p>
            <a:pPr lvl="1"/>
            <a:r>
              <a:rPr lang="en-IN" sz="1500" dirty="0" smtClean="0"/>
              <a:t>Nested objects are stored as hidden documents</a:t>
            </a:r>
            <a:endParaRPr lang="en-IN" sz="15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27984" y="2931790"/>
            <a:ext cx="3888432" cy="156364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700" b="1" dirty="0" smtClean="0"/>
              <a:t>KEYWORD </a:t>
            </a:r>
            <a:r>
              <a:rPr lang="en-IN" sz="1700" dirty="0" smtClean="0"/>
              <a:t>data type:</a:t>
            </a:r>
            <a:endParaRPr lang="en-IN" sz="1700" b="1" dirty="0" smtClean="0"/>
          </a:p>
          <a:p>
            <a:pPr lvl="1"/>
            <a:r>
              <a:rPr lang="en-IN" sz="1500" dirty="0" smtClean="0"/>
              <a:t>Used </a:t>
            </a:r>
            <a:r>
              <a:rPr lang="en-IN" sz="1500" dirty="0" smtClean="0"/>
              <a:t>for exact matches of values</a:t>
            </a:r>
          </a:p>
          <a:p>
            <a:pPr lvl="1"/>
            <a:r>
              <a:rPr lang="en-IN" sz="1500" dirty="0" smtClean="0"/>
              <a:t>Used for filtering, aggregations and sorting</a:t>
            </a:r>
          </a:p>
          <a:p>
            <a:pPr lvl="1"/>
            <a:r>
              <a:rPr lang="en-IN" sz="1500" dirty="0" smtClean="0"/>
              <a:t>For full text searches we can use the “text” data type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2507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555526"/>
            <a:ext cx="3600400" cy="435723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700" b="1" dirty="0" smtClean="0"/>
              <a:t>DATE </a:t>
            </a:r>
            <a:r>
              <a:rPr lang="en-IN" sz="1700" dirty="0" smtClean="0"/>
              <a:t>data type:</a:t>
            </a:r>
            <a:endParaRPr lang="en-IN" sz="1700" b="1" dirty="0"/>
          </a:p>
          <a:p>
            <a:r>
              <a:rPr lang="en-IN" sz="1700" dirty="0" smtClean="0"/>
              <a:t>Date can be specified in one of three ways</a:t>
            </a:r>
          </a:p>
          <a:p>
            <a:pPr lvl="1"/>
            <a:r>
              <a:rPr lang="en-IN" sz="1500" dirty="0" smtClean="0"/>
              <a:t>Specially formatted strings</a:t>
            </a:r>
          </a:p>
          <a:p>
            <a:pPr lvl="1"/>
            <a:r>
              <a:rPr lang="en-IN" sz="1500" dirty="0" smtClean="0"/>
              <a:t>Milliseconds since the epoch</a:t>
            </a:r>
          </a:p>
          <a:p>
            <a:pPr lvl="1"/>
            <a:r>
              <a:rPr lang="en-IN" sz="1500" dirty="0" smtClean="0"/>
              <a:t>Seconds since the epoch</a:t>
            </a:r>
          </a:p>
          <a:p>
            <a:r>
              <a:rPr lang="en-IN" sz="1700" dirty="0" smtClean="0"/>
              <a:t>Epoch is referred to 1</a:t>
            </a:r>
            <a:r>
              <a:rPr lang="en-IN" sz="1700" baseline="30000" dirty="0" smtClean="0"/>
              <a:t>st</a:t>
            </a:r>
            <a:r>
              <a:rPr lang="en-IN" sz="1700" dirty="0" smtClean="0"/>
              <a:t> of January 1970</a:t>
            </a:r>
          </a:p>
          <a:p>
            <a:r>
              <a:rPr lang="en-IN" sz="1700" dirty="0" smtClean="0"/>
              <a:t>Date can be with or without time</a:t>
            </a:r>
          </a:p>
          <a:p>
            <a:r>
              <a:rPr lang="en-IN" sz="1700" dirty="0" smtClean="0"/>
              <a:t>Date can be formatted according to the ISO 8061 specification</a:t>
            </a:r>
          </a:p>
          <a:p>
            <a:pPr lvl="1"/>
            <a:r>
              <a:rPr lang="en-IN" sz="1500" dirty="0" smtClean="0"/>
              <a:t>YYYY-MM-DD(“2019-01-14”)</a:t>
            </a:r>
          </a:p>
          <a:p>
            <a:pPr lvl="1"/>
            <a:r>
              <a:rPr lang="en-IN" sz="1500" dirty="0" smtClean="0"/>
              <a:t>“2019-01-14T13:07:41Z”(with time)</a:t>
            </a:r>
          </a:p>
          <a:p>
            <a:pPr lvl="1"/>
            <a:r>
              <a:rPr lang="en-IN" sz="1500" dirty="0" smtClean="0"/>
              <a:t>“2015-01-14T14:06+01:00”(utc+1)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315152" y="464850"/>
            <a:ext cx="3826768" cy="208823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 smtClean="0"/>
              <a:t>Arrays</a:t>
            </a:r>
          </a:p>
          <a:p>
            <a:r>
              <a:rPr lang="en-IN" sz="1700" dirty="0" smtClean="0"/>
              <a:t>No such special concept as arrays, any field can contain 0ne or more values.</a:t>
            </a:r>
          </a:p>
          <a:p>
            <a:pPr>
              <a:lnSpc>
                <a:spcPct val="120000"/>
              </a:lnSpc>
            </a:pPr>
            <a:r>
              <a:rPr lang="en-IN" sz="1700" dirty="0" smtClean="0"/>
              <a:t>Arrays my contain nested arrays, those are flattened during indexing</a:t>
            </a:r>
          </a:p>
          <a:p>
            <a:pPr lvl="1">
              <a:lnSpc>
                <a:spcPct val="120000"/>
              </a:lnSpc>
            </a:pPr>
            <a:r>
              <a:rPr lang="en-IN" sz="1700" dirty="0" smtClean="0"/>
              <a:t>[1,[1,2]] becomes [1,1,2]  </a:t>
            </a:r>
            <a:endParaRPr lang="en-IN" sz="17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83968" y="2598420"/>
            <a:ext cx="4464154" cy="2188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700" b="1" dirty="0" smtClean="0"/>
              <a:t>Type coercion</a:t>
            </a:r>
            <a:endParaRPr lang="en-IN" sz="1700" b="1" dirty="0" smtClean="0"/>
          </a:p>
          <a:p>
            <a:r>
              <a:rPr lang="en-IN" sz="1700" dirty="0" smtClean="0"/>
              <a:t>If </a:t>
            </a:r>
            <a:r>
              <a:rPr lang="en-IN" sz="1700" dirty="0" smtClean="0"/>
              <a:t>a string is passed and if it is completely a numeric value then it converts automatically as </a:t>
            </a:r>
            <a:r>
              <a:rPr lang="en-IN" sz="1700" dirty="0" err="1" smtClean="0"/>
              <a:t>int</a:t>
            </a:r>
            <a:r>
              <a:rPr lang="en-IN" sz="1700" dirty="0" smtClean="0"/>
              <a:t> or long</a:t>
            </a:r>
          </a:p>
          <a:p>
            <a:r>
              <a:rPr lang="en-IN" sz="1700" dirty="0" smtClean="0"/>
              <a:t>If another data type is given it gives an error</a:t>
            </a:r>
          </a:p>
          <a:p>
            <a:r>
              <a:rPr lang="en-IN" sz="1700" dirty="0" smtClean="0"/>
              <a:t>Disabling coercion can be done on your wish</a:t>
            </a:r>
          </a:p>
        </p:txBody>
      </p:sp>
    </p:spTree>
    <p:extLst>
      <p:ext uri="{BB962C8B-B14F-4D97-AF65-F5344CB8AC3E}">
        <p14:creationId xmlns:p14="http://schemas.microsoft.com/office/powerpoint/2010/main" val="38271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4340" y="555526"/>
            <a:ext cx="3857660" cy="387500"/>
          </a:xfrm>
        </p:spPr>
        <p:txBody>
          <a:bodyPr>
            <a:noAutofit/>
          </a:bodyPr>
          <a:lstStyle/>
          <a:p>
            <a:r>
              <a:rPr lang="en-IN" sz="2600" b="1" dirty="0" smtClean="0"/>
              <a:t>Adding Explicit Mapping</a:t>
            </a:r>
            <a:endParaRPr lang="en-IN" sz="2600" b="1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t="1944" r="29407" b="11099"/>
          <a:stretch/>
        </p:blipFill>
        <p:spPr bwMode="auto">
          <a:xfrm>
            <a:off x="755576" y="987574"/>
            <a:ext cx="3384376" cy="235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39552" y="3291830"/>
            <a:ext cx="3816424" cy="17796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700" dirty="0" smtClean="0"/>
              <a:t>We cannot change mapping fields if once added but we can add more fields to the existing mapping</a:t>
            </a:r>
          </a:p>
          <a:p>
            <a:r>
              <a:rPr lang="en-IN" sz="1700" dirty="0" smtClean="0"/>
              <a:t>When we declare an object we use properties to name the fields inside object</a:t>
            </a:r>
            <a:endParaRPr lang="en-IN" sz="17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99992" y="1131590"/>
            <a:ext cx="4536504" cy="352839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700" dirty="0" smtClean="0"/>
              <a:t>Using mapping API we can </a:t>
            </a:r>
            <a:r>
              <a:rPr lang="en-IN" sz="1700" dirty="0" err="1" smtClean="0"/>
              <a:t>retrive</a:t>
            </a:r>
            <a:r>
              <a:rPr lang="en-IN" sz="1700" dirty="0" smtClean="0"/>
              <a:t> mappings</a:t>
            </a:r>
          </a:p>
          <a:p>
            <a:r>
              <a:rPr lang="en-IN" sz="1700" dirty="0" smtClean="0"/>
              <a:t>GET /reviews/_mapping</a:t>
            </a:r>
          </a:p>
          <a:p>
            <a:pPr lvl="1"/>
            <a:r>
              <a:rPr lang="en-IN" sz="1500" dirty="0" smtClean="0"/>
              <a:t>Retrieves the mappings of the index reviews</a:t>
            </a:r>
            <a:r>
              <a:rPr lang="en-IN" sz="1700" dirty="0" smtClean="0"/>
              <a:t>.</a:t>
            </a:r>
          </a:p>
          <a:p>
            <a:r>
              <a:rPr lang="en-IN" sz="1700" dirty="0" smtClean="0"/>
              <a:t>GET /reviews/_mapping/field/content</a:t>
            </a:r>
          </a:p>
          <a:p>
            <a:pPr lvl="1"/>
            <a:r>
              <a:rPr lang="en-IN" sz="1500" dirty="0" smtClean="0"/>
              <a:t>Shows mapping of the content field in reviews index.</a:t>
            </a:r>
          </a:p>
          <a:p>
            <a:r>
              <a:rPr lang="en-IN" sz="1700" dirty="0" smtClean="0"/>
              <a:t>GET /reviews/_mapping/filed/</a:t>
            </a:r>
            <a:r>
              <a:rPr lang="en-IN" sz="1700" dirty="0" err="1" smtClean="0"/>
              <a:t>author.email</a:t>
            </a:r>
            <a:endParaRPr lang="en-IN" sz="1700" dirty="0" smtClean="0"/>
          </a:p>
          <a:p>
            <a:pPr lvl="1"/>
            <a:r>
              <a:rPr lang="en-IN" sz="1500" dirty="0" smtClean="0"/>
              <a:t>Mapping of the inner filed can be achieved using the outer field followed by period with inner filed.</a:t>
            </a:r>
            <a:endParaRPr lang="en-IN" sz="1500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02772" y="555526"/>
            <a:ext cx="3857660" cy="3875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00" b="1" dirty="0" smtClean="0"/>
              <a:t>Retrieve Mappings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17595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555526"/>
            <a:ext cx="3600400" cy="435723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700" dirty="0" smtClean="0"/>
              <a:t>Mapping fields can be added afterwards</a:t>
            </a:r>
          </a:p>
          <a:p>
            <a:endParaRPr lang="en-IN" sz="1700" dirty="0"/>
          </a:p>
          <a:p>
            <a:endParaRPr lang="en-IN" sz="1700" dirty="0" smtClean="0"/>
          </a:p>
          <a:p>
            <a:endParaRPr lang="en-IN" sz="1700" dirty="0"/>
          </a:p>
          <a:p>
            <a:endParaRPr lang="en-IN" sz="1700" dirty="0" smtClean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r>
              <a:rPr lang="en-IN" sz="1700" b="1" dirty="0" smtClean="0"/>
              <a:t>Missing fields:</a:t>
            </a:r>
          </a:p>
          <a:p>
            <a:r>
              <a:rPr lang="en-IN" sz="1700" dirty="0" smtClean="0"/>
              <a:t>All fields in </a:t>
            </a:r>
            <a:r>
              <a:rPr lang="en-IN" sz="1700" dirty="0" err="1" smtClean="0"/>
              <a:t>elasticsearch</a:t>
            </a:r>
            <a:r>
              <a:rPr lang="en-IN" sz="1700" dirty="0" smtClean="0"/>
              <a:t> are optional</a:t>
            </a:r>
          </a:p>
          <a:p>
            <a:r>
              <a:rPr lang="en-IN" sz="1700" dirty="0" smtClean="0"/>
              <a:t>Adding a filed mapping does not make a filed required</a:t>
            </a:r>
          </a:p>
          <a:p>
            <a:r>
              <a:rPr lang="en-IN" sz="1700" dirty="0" smtClean="0"/>
              <a:t>Searches automatically handle missing </a:t>
            </a:r>
            <a:r>
              <a:rPr lang="en-IN" sz="1700" dirty="0" err="1" smtClean="0"/>
              <a:t>fileds</a:t>
            </a:r>
            <a:r>
              <a:rPr lang="en-IN" sz="1700" dirty="0" smtClean="0"/>
              <a:t> </a:t>
            </a:r>
            <a:endParaRPr lang="en-IN" sz="17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87" y="1219200"/>
            <a:ext cx="30575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314740" y="555526"/>
            <a:ext cx="3857660" cy="387500"/>
          </a:xfrm>
        </p:spPr>
        <p:txBody>
          <a:bodyPr>
            <a:noAutofit/>
          </a:bodyPr>
          <a:lstStyle/>
          <a:p>
            <a:r>
              <a:rPr lang="en-IN" sz="2600" b="1" dirty="0" smtClean="0"/>
              <a:t>Mapping parameters</a:t>
            </a:r>
            <a:endParaRPr lang="en-IN" sz="26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83968" y="1067966"/>
            <a:ext cx="3600400" cy="373603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 smtClean="0"/>
              <a:t>Format parameter:</a:t>
            </a:r>
          </a:p>
          <a:p>
            <a:r>
              <a:rPr lang="en-IN" sz="1700" dirty="0" smtClean="0"/>
              <a:t>Used to compare the format for date fields</a:t>
            </a:r>
          </a:p>
          <a:p>
            <a:pPr marL="0" indent="0">
              <a:buNone/>
            </a:pPr>
            <a:r>
              <a:rPr lang="en-IN" sz="1700" b="1" dirty="0" smtClean="0"/>
              <a:t>Properties parameter:</a:t>
            </a:r>
          </a:p>
          <a:p>
            <a:r>
              <a:rPr lang="en-IN" sz="1700" dirty="0" smtClean="0"/>
              <a:t>Defines nested fields for object &amp; nested fields</a:t>
            </a:r>
          </a:p>
          <a:p>
            <a:pPr marL="0" indent="0">
              <a:buNone/>
            </a:pPr>
            <a:r>
              <a:rPr lang="en-IN" sz="1700" b="1" dirty="0" smtClean="0"/>
              <a:t>Coerce parameter:</a:t>
            </a:r>
          </a:p>
          <a:p>
            <a:r>
              <a:rPr lang="en-IN" sz="1700" dirty="0" smtClean="0"/>
              <a:t>Used to enable or disable coercion of value</a:t>
            </a:r>
          </a:p>
          <a:p>
            <a:pPr marL="0" indent="0">
              <a:buNone/>
            </a:pPr>
            <a:r>
              <a:rPr lang="en-IN" sz="1700" b="1" dirty="0" err="1" smtClean="0"/>
              <a:t>doc_values</a:t>
            </a:r>
            <a:r>
              <a:rPr lang="en-IN" sz="1700" b="1" dirty="0" smtClean="0"/>
              <a:t>:</a:t>
            </a:r>
          </a:p>
          <a:p>
            <a:r>
              <a:rPr lang="en-IN" sz="1700" dirty="0" smtClean="0"/>
              <a:t>Used for aggregations, sorting or scripting</a:t>
            </a:r>
          </a:p>
        </p:txBody>
      </p:sp>
    </p:spTree>
    <p:extLst>
      <p:ext uri="{BB962C8B-B14F-4D97-AF65-F5344CB8AC3E}">
        <p14:creationId xmlns:p14="http://schemas.microsoft.com/office/powerpoint/2010/main" val="258347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1059582"/>
            <a:ext cx="3600400" cy="319351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 smtClean="0"/>
              <a:t>Norms parameter:</a:t>
            </a:r>
          </a:p>
          <a:p>
            <a:r>
              <a:rPr lang="en-IN" sz="1700" dirty="0" smtClean="0"/>
              <a:t>Normalisation factors used for relevance scoring</a:t>
            </a:r>
          </a:p>
          <a:p>
            <a:r>
              <a:rPr lang="en-IN" sz="1700" dirty="0" smtClean="0"/>
              <a:t>Can be disabled to save disk space</a:t>
            </a:r>
          </a:p>
          <a:p>
            <a:pPr marL="0" indent="0">
              <a:buNone/>
            </a:pPr>
            <a:r>
              <a:rPr lang="en-IN" sz="1700" b="1" dirty="0" err="1" smtClean="0"/>
              <a:t>null_value</a:t>
            </a:r>
            <a:r>
              <a:rPr lang="en-IN" sz="1700" b="1" dirty="0" smtClean="0"/>
              <a:t> parameter:</a:t>
            </a:r>
          </a:p>
          <a:p>
            <a:r>
              <a:rPr lang="en-IN" sz="1700" dirty="0" smtClean="0"/>
              <a:t>NULL values cannot be indexed or searched</a:t>
            </a:r>
          </a:p>
          <a:p>
            <a:r>
              <a:rPr lang="en-IN" sz="1700" dirty="0" smtClean="0"/>
              <a:t>Used to replace all null values with certain word “NULL”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83968" y="1059582"/>
            <a:ext cx="3600400" cy="338437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 err="1"/>
              <a:t>copy_to</a:t>
            </a:r>
            <a:r>
              <a:rPr lang="en-IN" sz="1700" b="1" dirty="0"/>
              <a:t> parameter:</a:t>
            </a:r>
          </a:p>
          <a:p>
            <a:r>
              <a:rPr lang="en-IN" sz="1700" dirty="0"/>
              <a:t>used to copy multiple filed values into a group filed</a:t>
            </a:r>
          </a:p>
          <a:p>
            <a:r>
              <a:rPr lang="en-IN" sz="1700" dirty="0"/>
              <a:t>Values are copied not terms/tokens </a:t>
            </a:r>
            <a:endParaRPr lang="en-IN" sz="1700" b="1" dirty="0"/>
          </a:p>
          <a:p>
            <a:pPr marL="0" indent="0">
              <a:buNone/>
            </a:pPr>
            <a:r>
              <a:rPr lang="en-IN" sz="1700" b="1" dirty="0" smtClean="0"/>
              <a:t>Updating existing mappings:</a:t>
            </a:r>
          </a:p>
          <a:p>
            <a:r>
              <a:rPr lang="en-IN" sz="1700" dirty="0"/>
              <a:t> </a:t>
            </a:r>
            <a:r>
              <a:rPr lang="en-IN" sz="1700" dirty="0" smtClean="0"/>
              <a:t>we cannot change the existing mapping</a:t>
            </a:r>
          </a:p>
          <a:p>
            <a:r>
              <a:rPr lang="en-IN" sz="1700" dirty="0" smtClean="0"/>
              <a:t>We cannot also remove the field mappings</a:t>
            </a:r>
          </a:p>
          <a:p>
            <a:r>
              <a:rPr lang="en-IN" sz="1700" dirty="0" smtClean="0"/>
              <a:t>The update by query API can be used to reclaim disk space</a:t>
            </a:r>
          </a:p>
        </p:txBody>
      </p:sp>
    </p:spTree>
    <p:extLst>
      <p:ext uri="{BB962C8B-B14F-4D97-AF65-F5344CB8AC3E}">
        <p14:creationId xmlns:p14="http://schemas.microsoft.com/office/powerpoint/2010/main" val="39022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610"/>
            <a:ext cx="3970784" cy="32918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1500" dirty="0" smtClean="0"/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endParaRPr lang="en-IN" sz="1500" dirty="0" smtClean="0"/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endParaRPr lang="en-IN" sz="1500" dirty="0" smtClean="0"/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endParaRPr lang="en-IN" sz="1500" dirty="0" smtClean="0"/>
          </a:p>
          <a:p>
            <a:pPr marL="0" indent="0">
              <a:buNone/>
            </a:pPr>
            <a:endParaRPr lang="en-IN" sz="1500" dirty="0"/>
          </a:p>
          <a:p>
            <a:pPr marL="0" indent="0" algn="just">
              <a:buNone/>
            </a:pPr>
            <a:endParaRPr lang="en-US" sz="1700" dirty="0" smtClean="0"/>
          </a:p>
          <a:p>
            <a:pPr marL="0" indent="0" algn="just">
              <a:buNone/>
            </a:pPr>
            <a:r>
              <a:rPr lang="en-US" sz="1700" dirty="0" err="1" smtClean="0"/>
              <a:t>Reindex</a:t>
            </a:r>
            <a:r>
              <a:rPr lang="en-US" sz="1700" dirty="0" smtClean="0"/>
              <a:t> </a:t>
            </a:r>
            <a:r>
              <a:rPr lang="en-US" sz="1700" dirty="0"/>
              <a:t>is the concept of copying existing data from a source index to a destination index which can be inside the same or a different cluster.</a:t>
            </a:r>
            <a:endParaRPr lang="en-IN" sz="17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202" y="822974"/>
            <a:ext cx="8229600" cy="387500"/>
          </a:xfrm>
        </p:spPr>
        <p:txBody>
          <a:bodyPr>
            <a:noAutofit/>
          </a:bodyPr>
          <a:lstStyle/>
          <a:p>
            <a:r>
              <a:rPr lang="en-IN" sz="2600" b="1" dirty="0" err="1" smtClean="0"/>
              <a:t>Reindex</a:t>
            </a:r>
            <a:r>
              <a:rPr lang="en-IN" sz="2600" b="1" dirty="0" smtClean="0"/>
              <a:t> API</a:t>
            </a:r>
            <a:endParaRPr lang="en-IN" sz="2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00188"/>
            <a:ext cx="26384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15566"/>
            <a:ext cx="3970784" cy="39802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600" b="1" dirty="0" smtClean="0"/>
              <a:t>Source filtering (Removing fields)</a:t>
            </a:r>
          </a:p>
          <a:p>
            <a:pPr marL="0" indent="0">
              <a:buFont typeface="Wingdings 2"/>
              <a:buNone/>
            </a:pPr>
            <a:endParaRPr lang="en-US" sz="1600" b="1" dirty="0"/>
          </a:p>
          <a:p>
            <a:pPr marL="0" indent="0">
              <a:buFont typeface="Wingdings 2"/>
              <a:buNone/>
            </a:pPr>
            <a:endParaRPr lang="en-IN" sz="1500" b="1" dirty="0" smtClean="0"/>
          </a:p>
          <a:p>
            <a:pPr marL="0" indent="0">
              <a:buFont typeface="Wingdings 2"/>
              <a:buNone/>
            </a:pPr>
            <a:endParaRPr lang="en-IN" sz="1500" b="1" dirty="0"/>
          </a:p>
          <a:p>
            <a:pPr marL="0" indent="0">
              <a:buFont typeface="Wingdings 2"/>
              <a:buNone/>
            </a:pPr>
            <a:endParaRPr lang="en-IN" sz="1500" b="1" dirty="0" smtClean="0"/>
          </a:p>
          <a:p>
            <a:pPr marL="0" indent="0">
              <a:buFont typeface="Wingdings 2"/>
              <a:buNone/>
            </a:pPr>
            <a:endParaRPr lang="en-IN" sz="1500" b="1" dirty="0"/>
          </a:p>
          <a:p>
            <a:pPr marL="0" indent="0">
              <a:buFont typeface="Wingdings 2"/>
              <a:buNone/>
            </a:pPr>
            <a:endParaRPr lang="en-IN" sz="1500" b="1" dirty="0" smtClean="0"/>
          </a:p>
          <a:p>
            <a:pPr marL="0" indent="0">
              <a:buFont typeface="Wingdings 2"/>
              <a:buNone/>
            </a:pPr>
            <a:endParaRPr lang="en-IN" sz="1500" b="1" dirty="0"/>
          </a:p>
          <a:p>
            <a:pPr marL="0" indent="0">
              <a:buFont typeface="Wingdings 2"/>
              <a:buNone/>
            </a:pPr>
            <a:endParaRPr lang="en-IN" sz="1500" b="1" dirty="0" smtClean="0"/>
          </a:p>
          <a:p>
            <a:pPr marL="0" indent="0">
              <a:buNone/>
            </a:pPr>
            <a:endParaRPr lang="en-IN" sz="1400" dirty="0"/>
          </a:p>
          <a:p>
            <a:pPr marL="0" indent="0" algn="just">
              <a:buNone/>
            </a:pPr>
            <a:r>
              <a:rPr lang="en-US" sz="1700" dirty="0"/>
              <a:t>Source filtering selects certain fields to </a:t>
            </a:r>
            <a:r>
              <a:rPr lang="en-US" sz="1700" dirty="0" err="1"/>
              <a:t>reindex</a:t>
            </a:r>
            <a:endParaRPr lang="en-IN" sz="1700" dirty="0"/>
          </a:p>
          <a:p>
            <a:pPr marL="0" indent="0">
              <a:buFont typeface="Wingdings 2"/>
              <a:buNone/>
            </a:pPr>
            <a:endParaRPr lang="en-IN" sz="17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854" y="1400175"/>
            <a:ext cx="4006602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843558"/>
            <a:ext cx="3600400" cy="3600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 smtClean="0"/>
              <a:t>Batching and Throttling:</a:t>
            </a:r>
          </a:p>
          <a:p>
            <a:r>
              <a:rPr lang="en-IN" sz="1700" dirty="0" smtClean="0"/>
              <a:t>The </a:t>
            </a:r>
            <a:r>
              <a:rPr lang="en-IN" sz="1700" dirty="0" err="1" smtClean="0"/>
              <a:t>reindex</a:t>
            </a:r>
            <a:r>
              <a:rPr lang="en-IN" sz="1700" dirty="0" smtClean="0"/>
              <a:t> API performs operations in batches</a:t>
            </a:r>
            <a:endParaRPr lang="en-IN" sz="1700" b="1" dirty="0"/>
          </a:p>
          <a:p>
            <a:r>
              <a:rPr lang="en-IN" sz="1700" dirty="0" smtClean="0"/>
              <a:t>It uses scroll API internally</a:t>
            </a:r>
          </a:p>
          <a:p>
            <a:pPr marL="0" indent="0">
              <a:buNone/>
            </a:pPr>
            <a:r>
              <a:rPr lang="en-IN" sz="1700" b="1" dirty="0" smtClean="0"/>
              <a:t>Filed aliases:</a:t>
            </a:r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endParaRPr lang="en-IN" sz="1700" b="1" dirty="0"/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endParaRPr lang="en-IN" sz="1700" b="1" dirty="0"/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r>
              <a:rPr lang="en-IN" sz="1700" dirty="0" smtClean="0"/>
              <a:t>Comment can be used in place of content as it is an alias</a:t>
            </a:r>
            <a:endParaRPr lang="en-IN" sz="1700" dirty="0"/>
          </a:p>
          <a:p>
            <a:pPr marL="0" indent="0">
              <a:buNone/>
            </a:pPr>
            <a:endParaRPr lang="en-IN" sz="1700" b="1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83968" y="843558"/>
            <a:ext cx="3600400" cy="367240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 smtClean="0"/>
              <a:t>Multi-filed mappings:</a:t>
            </a:r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endParaRPr lang="en-IN" sz="1700" b="1" dirty="0"/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endParaRPr lang="en-IN" sz="1700" b="1" dirty="0"/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endParaRPr lang="en-IN" sz="1700" b="1" dirty="0"/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r>
              <a:rPr lang="en-IN" sz="1700" dirty="0" smtClean="0"/>
              <a:t>One filed may contain more than one filed mapping for example text can be of two forms “text” as well as “keyword” data type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7734"/>
            <a:ext cx="1799790" cy="1470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68" y="1275606"/>
            <a:ext cx="1929780" cy="199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62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1347614"/>
            <a:ext cx="3672408" cy="338437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An </a:t>
            </a:r>
            <a:r>
              <a:rPr lang="en-US" sz="1700" dirty="0"/>
              <a:t>index template is a way to tell </a:t>
            </a:r>
            <a:r>
              <a:rPr lang="en-US" sz="1700" dirty="0" err="1"/>
              <a:t>Elasticsearch</a:t>
            </a:r>
            <a:r>
              <a:rPr lang="en-US" sz="1700" dirty="0"/>
              <a:t> how to configure an index when it is </a:t>
            </a:r>
            <a:r>
              <a:rPr lang="en-US" sz="1700" dirty="0" smtClean="0"/>
              <a:t>created</a:t>
            </a:r>
            <a:r>
              <a:rPr lang="en-IN" sz="1700" dirty="0" smtClean="0"/>
              <a:t>.</a:t>
            </a:r>
          </a:p>
          <a:p>
            <a:r>
              <a:rPr lang="en-US" sz="1700" dirty="0"/>
              <a:t>An index template is a way to tell </a:t>
            </a:r>
            <a:r>
              <a:rPr lang="en-US" sz="1700" dirty="0" err="1"/>
              <a:t>Elasticsearch</a:t>
            </a:r>
            <a:r>
              <a:rPr lang="en-US" sz="1700" dirty="0"/>
              <a:t> how to configure an index when it is </a:t>
            </a:r>
            <a:r>
              <a:rPr lang="en-US" sz="1700" dirty="0" smtClean="0"/>
              <a:t>created</a:t>
            </a:r>
            <a:endParaRPr lang="en-IN" sz="1700" dirty="0" smtClean="0"/>
          </a:p>
          <a:p>
            <a:r>
              <a:rPr lang="en-IN" sz="1700" dirty="0" smtClean="0"/>
              <a:t>They are applied to indices that match one or more patterns</a:t>
            </a:r>
          </a:p>
          <a:p>
            <a:r>
              <a:rPr lang="en-IN" sz="1700" dirty="0" smtClean="0"/>
              <a:t>Pattern may include wilds cards(*)</a:t>
            </a:r>
          </a:p>
          <a:p>
            <a:r>
              <a:rPr lang="en-IN" sz="1700" dirty="0" smtClean="0"/>
              <a:t>We can use templates API to create index templates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16016" y="1059582"/>
            <a:ext cx="3600400" cy="338437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 smtClean="0"/>
              <a:t>Updating an index template:</a:t>
            </a:r>
          </a:p>
          <a:p>
            <a:pPr marL="0" indent="0">
              <a:buNone/>
            </a:pPr>
            <a:endParaRPr lang="en-IN" sz="1700" b="1" dirty="0" smtClean="0"/>
          </a:p>
          <a:p>
            <a:r>
              <a:rPr lang="en-IN" sz="1700" dirty="0" smtClean="0"/>
              <a:t>We can use the same configuration as we use in creation index templates and configure it with new template</a:t>
            </a:r>
          </a:p>
          <a:p>
            <a:r>
              <a:rPr lang="en-IN" sz="1700" dirty="0" smtClean="0"/>
              <a:t>Index templates can be retrieved and deleted using GET and DELETE verbs with same endpoint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8316" y="816098"/>
            <a:ext cx="3857660" cy="387500"/>
          </a:xfrm>
        </p:spPr>
        <p:txBody>
          <a:bodyPr>
            <a:noAutofit/>
          </a:bodyPr>
          <a:lstStyle/>
          <a:p>
            <a:r>
              <a:rPr lang="en-IN" sz="2800" b="1" dirty="0"/>
              <a:t>Index Templates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19646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1347614"/>
            <a:ext cx="7704856" cy="338437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Dynamic mapping automatically assigns data types to the fields.</a:t>
            </a:r>
          </a:p>
          <a:p>
            <a:endParaRPr lang="en-IN" sz="17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8316" y="816098"/>
            <a:ext cx="3857660" cy="387500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Dynamic mapping</a:t>
            </a:r>
            <a:endParaRPr lang="en-IN" sz="26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274229"/>
              </p:ext>
            </p:extLst>
          </p:nvPr>
        </p:nvGraphicFramePr>
        <p:xfrm>
          <a:off x="899592" y="1923678"/>
          <a:ext cx="70567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5040560"/>
              </a:tblGrid>
              <a:tr h="360553">
                <a:tc>
                  <a:txBody>
                    <a:bodyPr/>
                    <a:lstStyle/>
                    <a:p>
                      <a:r>
                        <a:rPr lang="en-IN" dirty="0" smtClean="0"/>
                        <a:t>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Default in elastic search</a:t>
                      </a:r>
                      <a:endParaRPr lang="en-IN" dirty="0"/>
                    </a:p>
                  </a:txBody>
                  <a:tcPr/>
                </a:tc>
              </a:tr>
              <a:tr h="360553">
                <a:tc>
                  <a:txBody>
                    <a:bodyPr/>
                    <a:lstStyle/>
                    <a:p>
                      <a:r>
                        <a:rPr lang="en-IN" dirty="0" smtClean="0"/>
                        <a:t>String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Text field with keyword mapping</a:t>
                      </a:r>
                      <a:endParaRPr lang="en-IN" dirty="0"/>
                    </a:p>
                  </a:txBody>
                  <a:tcPr/>
                </a:tc>
              </a:tr>
              <a:tr h="360553">
                <a:tc>
                  <a:txBody>
                    <a:bodyPr/>
                    <a:lstStyle/>
                    <a:p>
                      <a:r>
                        <a:rPr lang="en-IN" dirty="0" smtClean="0"/>
                        <a:t>Integer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long</a:t>
                      </a:r>
                      <a:endParaRPr lang="en-IN" dirty="0"/>
                    </a:p>
                  </a:txBody>
                  <a:tcPr/>
                </a:tc>
              </a:tr>
              <a:tr h="360553">
                <a:tc>
                  <a:txBody>
                    <a:bodyPr/>
                    <a:lstStyle/>
                    <a:p>
                      <a:r>
                        <a:rPr lang="en-IN" dirty="0" smtClean="0"/>
                        <a:t>Float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Float </a:t>
                      </a:r>
                      <a:endParaRPr lang="en-IN" dirty="0"/>
                    </a:p>
                  </a:txBody>
                  <a:tcPr/>
                </a:tc>
              </a:tr>
              <a:tr h="360553">
                <a:tc>
                  <a:txBody>
                    <a:bodyPr/>
                    <a:lstStyle/>
                    <a:p>
                      <a:r>
                        <a:rPr lang="en-IN" dirty="0" smtClean="0"/>
                        <a:t>Boolean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Boolean </a:t>
                      </a:r>
                      <a:endParaRPr lang="en-IN" dirty="0"/>
                    </a:p>
                  </a:txBody>
                  <a:tcPr/>
                </a:tc>
              </a:tr>
              <a:tr h="360553">
                <a:tc>
                  <a:txBody>
                    <a:bodyPr/>
                    <a:lstStyle/>
                    <a:p>
                      <a:r>
                        <a:rPr lang="en-IN" dirty="0" smtClean="0"/>
                        <a:t>Object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Object </a:t>
                      </a:r>
                      <a:endParaRPr lang="en-IN" dirty="0"/>
                    </a:p>
                  </a:txBody>
                  <a:tcPr/>
                </a:tc>
              </a:tr>
              <a:tr h="360553">
                <a:tc>
                  <a:txBody>
                    <a:bodyPr/>
                    <a:lstStyle/>
                    <a:p>
                      <a:r>
                        <a:rPr lang="en-IN" dirty="0" smtClean="0"/>
                        <a:t>Array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Depends on the first non-null</a:t>
                      </a:r>
                      <a:r>
                        <a:rPr lang="en-IN" baseline="0" dirty="0" smtClean="0"/>
                        <a:t> value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90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Elasticsearch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91630"/>
            <a:ext cx="5976664" cy="3291840"/>
          </a:xfrm>
        </p:spPr>
        <p:txBody>
          <a:bodyPr>
            <a:normAutofit/>
          </a:bodyPr>
          <a:lstStyle/>
          <a:p>
            <a:pPr lvl="2" algn="just"/>
            <a:r>
              <a:rPr lang="en-US" sz="2000" dirty="0"/>
              <a:t>Elasticsearch is a distributed, open-source</a:t>
            </a:r>
            <a:r>
              <a:rPr lang="en-US" sz="2000" dirty="0" smtClean="0"/>
              <a:t> </a:t>
            </a:r>
            <a:r>
              <a:rPr lang="en-US" sz="2000" dirty="0"/>
              <a:t>search </a:t>
            </a:r>
            <a:r>
              <a:rPr lang="en-US" sz="2000" dirty="0" smtClean="0"/>
              <a:t>engine or </a:t>
            </a:r>
            <a:r>
              <a:rPr lang="en-US" sz="2000" dirty="0"/>
              <a:t>an </a:t>
            </a:r>
            <a:r>
              <a:rPr lang="en-US" sz="2000" dirty="0" smtClean="0"/>
              <a:t>analytics database</a:t>
            </a:r>
            <a:r>
              <a:rPr lang="en-US" sz="2000" dirty="0"/>
              <a:t> </a:t>
            </a:r>
            <a:r>
              <a:rPr lang="en-US" sz="2000" dirty="0" smtClean="0"/>
              <a:t>which is </a:t>
            </a:r>
            <a:r>
              <a:rPr lang="en-US" sz="2000" b="1" dirty="0"/>
              <a:t>fast</a:t>
            </a:r>
            <a:r>
              <a:rPr lang="en-US" sz="2000" dirty="0"/>
              <a:t> and </a:t>
            </a:r>
            <a:r>
              <a:rPr lang="en-US" sz="2000" b="1" dirty="0" smtClean="0"/>
              <a:t>scalable</a:t>
            </a:r>
            <a:r>
              <a:rPr lang="en-US" sz="2000" dirty="0" smtClean="0"/>
              <a:t> </a:t>
            </a:r>
            <a:r>
              <a:rPr lang="en-US" sz="2000" dirty="0"/>
              <a:t>built on Apache Lucene and developed in Java</a:t>
            </a:r>
            <a:r>
              <a:rPr lang="en-US" sz="2000" dirty="0" smtClean="0"/>
              <a:t>.</a:t>
            </a:r>
          </a:p>
          <a:p>
            <a:pPr lvl="2" algn="just"/>
            <a:r>
              <a:rPr lang="en-US" sz="2000" dirty="0" smtClean="0"/>
              <a:t>It process </a:t>
            </a:r>
            <a:r>
              <a:rPr lang="en-US" sz="2000" dirty="0"/>
              <a:t>JSON </a:t>
            </a:r>
            <a:r>
              <a:rPr lang="en-US" sz="2000" dirty="0" smtClean="0"/>
              <a:t>requests </a:t>
            </a:r>
            <a:r>
              <a:rPr lang="en-US" sz="2000" dirty="0"/>
              <a:t>and give you back JSON </a:t>
            </a:r>
            <a:r>
              <a:rPr lang="en-US" sz="2000" dirty="0" smtClean="0"/>
              <a:t>data.</a:t>
            </a:r>
          </a:p>
          <a:p>
            <a:pPr lvl="2" algn="just"/>
            <a:r>
              <a:rPr lang="en-US" sz="2000" dirty="0" smtClean="0"/>
              <a:t>Data is stored as documents which is just a unit of information.</a:t>
            </a:r>
          </a:p>
          <a:p>
            <a:pPr lvl="2" algn="just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347614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700" dirty="0" smtClean="0"/>
              <a:t>We can assign some of the field mappings and leave the reaming those will be handled by dynamic mapping.</a:t>
            </a:r>
          </a:p>
          <a:p>
            <a:pPr marL="0" indent="0">
              <a:buNone/>
            </a:pPr>
            <a:r>
              <a:rPr lang="en-IN" sz="1700" b="1" dirty="0" smtClean="0"/>
              <a:t>Configure dynamic mapping:</a:t>
            </a:r>
          </a:p>
          <a:p>
            <a:r>
              <a:rPr lang="en-IN" sz="1700" dirty="0" smtClean="0"/>
              <a:t>In mappings filed we can set </a:t>
            </a:r>
            <a:r>
              <a:rPr lang="en-IN" sz="1700" b="1" dirty="0" smtClean="0"/>
              <a:t>“dynamic” : false</a:t>
            </a:r>
            <a:r>
              <a:rPr lang="en-IN" sz="1700" dirty="0" smtClean="0"/>
              <a:t>, it disables dynamic mapping, when non mapped fields are given they will be ignored and in searches but will be stored in _source field.</a:t>
            </a:r>
          </a:p>
          <a:p>
            <a:r>
              <a:rPr lang="en-IN" sz="1700" dirty="0" smtClean="0"/>
              <a:t>We can also set </a:t>
            </a:r>
            <a:r>
              <a:rPr lang="en-IN" sz="1700" b="1" dirty="0" smtClean="0"/>
              <a:t>“dynamic” : “strict” </a:t>
            </a:r>
            <a:r>
              <a:rPr lang="en-IN" sz="1700" dirty="0" smtClean="0"/>
              <a:t>this throws an error when try to index a non mapped filed</a:t>
            </a:r>
          </a:p>
          <a:p>
            <a:r>
              <a:rPr lang="en-IN" sz="1700" dirty="0" smtClean="0"/>
              <a:t>We can also enable the dynamic mapping to certain fields while total dynamic mapping is disabled.</a:t>
            </a:r>
          </a:p>
          <a:p>
            <a:endParaRPr lang="en-IN" sz="17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202" y="822974"/>
            <a:ext cx="8229600" cy="387500"/>
          </a:xfrm>
        </p:spPr>
        <p:txBody>
          <a:bodyPr>
            <a:noAutofit/>
          </a:bodyPr>
          <a:lstStyle/>
          <a:p>
            <a:r>
              <a:rPr lang="en-IN" sz="2600" b="1" dirty="0" smtClean="0"/>
              <a:t>Combination explicit and dynamic mapping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398279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1568594"/>
            <a:ext cx="4032448" cy="280831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Stemming reduces words to their root form</a:t>
            </a:r>
          </a:p>
          <a:p>
            <a:r>
              <a:rPr lang="en-US" sz="1700" dirty="0" smtClean="0"/>
              <a:t>Stop words are the words that are filtered out during text analysis</a:t>
            </a:r>
          </a:p>
          <a:p>
            <a:pPr lvl="1"/>
            <a:r>
              <a:rPr lang="en-US" sz="1500" dirty="0" smtClean="0"/>
              <a:t>E.g.  “a”, “the”, “at”, “of”, “on” etc.,</a:t>
            </a:r>
            <a:endParaRPr lang="en-US" sz="1500" dirty="0"/>
          </a:p>
          <a:p>
            <a:r>
              <a:rPr lang="en-US" sz="1700" dirty="0" smtClean="0"/>
              <a:t>Stop words should be filtered out during analysis because the have more effect on relevance score more than the required words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4008" y="1347614"/>
            <a:ext cx="3960440" cy="324036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 smtClean="0"/>
              <a:t>Built-in analysers:</a:t>
            </a:r>
          </a:p>
          <a:p>
            <a:r>
              <a:rPr lang="en-IN" sz="1700" b="1" dirty="0" smtClean="0"/>
              <a:t>Stemming analyser</a:t>
            </a:r>
          </a:p>
          <a:p>
            <a:pPr lvl="1"/>
            <a:r>
              <a:rPr lang="en-IN" sz="1500" dirty="0" smtClean="0"/>
              <a:t>Changes all the main words to its root form</a:t>
            </a:r>
          </a:p>
          <a:p>
            <a:pPr lvl="1"/>
            <a:r>
              <a:rPr lang="en-IN" sz="1500" dirty="0" smtClean="0"/>
              <a:t>When a search query is performed then that word or sentence  will be changed to  it root forms</a:t>
            </a:r>
          </a:p>
          <a:p>
            <a:r>
              <a:rPr lang="en-IN" sz="1700" b="1" dirty="0" smtClean="0"/>
              <a:t>Standard analyser </a:t>
            </a:r>
            <a:r>
              <a:rPr lang="en-IN" sz="1700" dirty="0" smtClean="0"/>
              <a:t>(split by word)</a:t>
            </a:r>
          </a:p>
          <a:p>
            <a:pPr lvl="1"/>
            <a:r>
              <a:rPr lang="en-IN" sz="1500" dirty="0" smtClean="0"/>
              <a:t>Splits text words(standard </a:t>
            </a:r>
            <a:r>
              <a:rPr lang="en-IN" sz="1500" dirty="0" err="1" smtClean="0"/>
              <a:t>tokenizer</a:t>
            </a:r>
            <a:r>
              <a:rPr lang="en-IN" sz="1500" dirty="0" smtClean="0"/>
              <a:t>)</a:t>
            </a:r>
          </a:p>
          <a:p>
            <a:pPr lvl="1"/>
            <a:r>
              <a:rPr lang="en-IN" sz="1500" dirty="0" smtClean="0"/>
              <a:t>Lowercases letters by default</a:t>
            </a:r>
          </a:p>
          <a:p>
            <a:pPr lvl="1"/>
            <a:r>
              <a:rPr lang="en-IN" sz="1500" dirty="0" smtClean="0"/>
              <a:t>Contains stop filter token(disabled)</a:t>
            </a:r>
          </a:p>
          <a:p>
            <a:pPr lvl="1"/>
            <a:endParaRPr lang="en-IN" sz="15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8316" y="816098"/>
            <a:ext cx="3857660" cy="387500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Stemming and stop words</a:t>
            </a:r>
            <a:endParaRPr lang="en-IN" sz="2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46788" y="850638"/>
            <a:ext cx="3857660" cy="3875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Analysers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1880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009959"/>
            <a:ext cx="3816424" cy="348362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 smtClean="0"/>
              <a:t>Simple analyzer:</a:t>
            </a:r>
          </a:p>
          <a:p>
            <a:pPr lvl="1"/>
            <a:r>
              <a:rPr lang="en-US" sz="1500" dirty="0" smtClean="0"/>
              <a:t>Splits when encountered other than letters</a:t>
            </a:r>
          </a:p>
          <a:p>
            <a:pPr lvl="1"/>
            <a:r>
              <a:rPr lang="en-US" sz="1500" dirty="0" smtClean="0"/>
              <a:t>Lowercases by default</a:t>
            </a:r>
          </a:p>
          <a:p>
            <a:r>
              <a:rPr lang="en-US" sz="1700" b="1" dirty="0" smtClean="0"/>
              <a:t>White space analyzer:</a:t>
            </a:r>
          </a:p>
          <a:p>
            <a:pPr lvl="1"/>
            <a:r>
              <a:rPr lang="en-US" sz="1500" dirty="0" smtClean="0"/>
              <a:t>Splits when white space detected</a:t>
            </a:r>
          </a:p>
          <a:p>
            <a:pPr lvl="1"/>
            <a:r>
              <a:rPr lang="en-US" sz="1500" dirty="0" smtClean="0"/>
              <a:t>Doesn’t lowercase letters</a:t>
            </a:r>
          </a:p>
          <a:p>
            <a:r>
              <a:rPr lang="en-US" sz="1700" b="1" dirty="0" smtClean="0"/>
              <a:t>Pattern analyzer:</a:t>
            </a:r>
          </a:p>
          <a:p>
            <a:pPr lvl="1"/>
            <a:r>
              <a:rPr lang="en-US" sz="1500" dirty="0" smtClean="0"/>
              <a:t>A regular expression is used to match token</a:t>
            </a:r>
          </a:p>
          <a:p>
            <a:pPr lvl="1"/>
            <a:r>
              <a:rPr lang="en-US" sz="1500" dirty="0" smtClean="0"/>
              <a:t>The matches will be split</a:t>
            </a:r>
          </a:p>
          <a:p>
            <a:pPr lvl="1"/>
            <a:r>
              <a:rPr lang="en-US" sz="1500" dirty="0" smtClean="0"/>
              <a:t>Lowercases letters by default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16016" y="987574"/>
            <a:ext cx="3600400" cy="338437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 smtClean="0"/>
              <a:t>Open and closed indices:</a:t>
            </a:r>
          </a:p>
          <a:p>
            <a:r>
              <a:rPr lang="en-IN" sz="1700" dirty="0" smtClean="0"/>
              <a:t>An open index is available for indexing and searching requests</a:t>
            </a:r>
          </a:p>
          <a:p>
            <a:r>
              <a:rPr lang="en-IN" sz="1700" dirty="0" smtClean="0"/>
              <a:t>A closed index will refuse requests</a:t>
            </a:r>
          </a:p>
          <a:p>
            <a:pPr lvl="1"/>
            <a:r>
              <a:rPr lang="en-IN" sz="1500" dirty="0" smtClean="0"/>
              <a:t>Read and write requests are blocked necessary for performing some operations</a:t>
            </a:r>
          </a:p>
          <a:p>
            <a:pPr marL="0" indent="0">
              <a:buNone/>
            </a:pPr>
            <a:r>
              <a:rPr lang="en-IN" sz="1700" b="1" dirty="0" smtClean="0"/>
              <a:t>Dynamic and static settings:</a:t>
            </a:r>
          </a:p>
          <a:p>
            <a:r>
              <a:rPr lang="en-IN" sz="1700" dirty="0" smtClean="0"/>
              <a:t>Dynamic settings can be changed without closing the index</a:t>
            </a:r>
          </a:p>
          <a:p>
            <a:r>
              <a:rPr lang="en-IN" sz="1700" dirty="0" smtClean="0"/>
              <a:t>Static settings required the index to be closed first</a:t>
            </a:r>
          </a:p>
        </p:txBody>
      </p:sp>
    </p:spTree>
    <p:extLst>
      <p:ext uri="{BB962C8B-B14F-4D97-AF65-F5344CB8AC3E}">
        <p14:creationId xmlns:p14="http://schemas.microsoft.com/office/powerpoint/2010/main" val="13568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275605"/>
            <a:ext cx="7488832" cy="3217975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Searching in </a:t>
            </a:r>
            <a:r>
              <a:rPr lang="en-US" sz="1700" dirty="0" err="1" smtClean="0"/>
              <a:t>elasticsearch</a:t>
            </a:r>
            <a:r>
              <a:rPr lang="en-US" sz="1700" dirty="0" smtClean="0"/>
              <a:t> is done using search API </a:t>
            </a:r>
          </a:p>
          <a:p>
            <a:r>
              <a:rPr lang="en-US" sz="1700" dirty="0" smtClean="0"/>
              <a:t>There are two ways for searching </a:t>
            </a:r>
          </a:p>
          <a:p>
            <a:pPr lvl="1"/>
            <a:r>
              <a:rPr lang="en-US" sz="1700" dirty="0" smtClean="0"/>
              <a:t>Searching with request URI</a:t>
            </a:r>
          </a:p>
          <a:p>
            <a:pPr lvl="1"/>
            <a:r>
              <a:rPr lang="en-US" sz="1700" dirty="0" smtClean="0"/>
              <a:t>Query DSL</a:t>
            </a:r>
          </a:p>
          <a:p>
            <a:pPr marL="0" indent="0">
              <a:buNone/>
            </a:pPr>
            <a:r>
              <a:rPr lang="en-US" sz="1900" b="1" dirty="0" smtClean="0"/>
              <a:t>Searching with request URI</a:t>
            </a:r>
          </a:p>
          <a:p>
            <a:r>
              <a:rPr lang="en-US" sz="1700" dirty="0" smtClean="0"/>
              <a:t>A single line query statement </a:t>
            </a:r>
          </a:p>
          <a:p>
            <a:pPr lvl="1"/>
            <a:r>
              <a:rPr lang="en-US" sz="1700" dirty="0" smtClean="0"/>
              <a:t>GET /</a:t>
            </a:r>
            <a:r>
              <a:rPr lang="en-US" sz="1700" dirty="0" err="1" smtClean="0"/>
              <a:t>sample_index</a:t>
            </a:r>
            <a:r>
              <a:rPr lang="en-US" sz="1700" dirty="0" smtClean="0"/>
              <a:t>/_</a:t>
            </a:r>
            <a:r>
              <a:rPr lang="en-US" sz="1700" dirty="0" err="1" smtClean="0"/>
              <a:t>search?q</a:t>
            </a:r>
            <a:r>
              <a:rPr lang="en-US" sz="1700" dirty="0" smtClean="0"/>
              <a:t>=</a:t>
            </a:r>
            <a:r>
              <a:rPr lang="en-US" sz="1700" dirty="0" err="1" smtClean="0"/>
              <a:t>name:abc</a:t>
            </a:r>
            <a:endParaRPr lang="en-US" sz="1700" dirty="0" smtClean="0"/>
          </a:p>
          <a:p>
            <a:pPr lvl="1"/>
            <a:r>
              <a:rPr lang="en-US" sz="1700" dirty="0" smtClean="0"/>
              <a:t>GET /</a:t>
            </a:r>
            <a:r>
              <a:rPr lang="en-US" sz="1700" dirty="0" err="1" smtClean="0"/>
              <a:t>sample_index</a:t>
            </a:r>
            <a:r>
              <a:rPr lang="en-US" sz="1700" dirty="0" smtClean="0"/>
              <a:t>/_</a:t>
            </a:r>
            <a:r>
              <a:rPr lang="en-US" sz="1700" dirty="0" err="1" smtClean="0"/>
              <a:t>search?q</a:t>
            </a:r>
            <a:r>
              <a:rPr lang="en-US" sz="1700" dirty="0" smtClean="0"/>
              <a:t>=</a:t>
            </a:r>
            <a:r>
              <a:rPr lang="en-US" sz="1700" dirty="0" err="1" smtClean="0"/>
              <a:t>name:abc</a:t>
            </a:r>
            <a:r>
              <a:rPr lang="en-US" sz="1700" dirty="0" smtClean="0"/>
              <a:t> AND age:20</a:t>
            </a:r>
          </a:p>
          <a:p>
            <a:r>
              <a:rPr lang="en-US" sz="1700" dirty="0" smtClean="0"/>
              <a:t>These are used when to search using simple queries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4596" y="771550"/>
            <a:ext cx="8229600" cy="387500"/>
          </a:xfrm>
        </p:spPr>
        <p:txBody>
          <a:bodyPr>
            <a:noAutofit/>
          </a:bodyPr>
          <a:lstStyle/>
          <a:p>
            <a:r>
              <a:rPr lang="en-IN" sz="2600" b="1" dirty="0" smtClean="0"/>
              <a:t>Search methods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33734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600296"/>
            <a:ext cx="3024336" cy="413169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 smtClean="0"/>
              <a:t>Query DSL</a:t>
            </a:r>
          </a:p>
          <a:p>
            <a:endParaRPr lang="en-US" sz="1700" dirty="0" smtClean="0"/>
          </a:p>
          <a:p>
            <a:endParaRPr lang="en-US" sz="1700" dirty="0"/>
          </a:p>
          <a:p>
            <a:endParaRPr lang="en-US" sz="1700" dirty="0" smtClean="0"/>
          </a:p>
          <a:p>
            <a:endParaRPr lang="en-US" sz="1700" dirty="0"/>
          </a:p>
          <a:p>
            <a:endParaRPr lang="en-US" sz="1700" dirty="0" smtClean="0"/>
          </a:p>
          <a:p>
            <a:r>
              <a:rPr lang="en-US" sz="1700" dirty="0" smtClean="0"/>
              <a:t>This is a sample </a:t>
            </a:r>
            <a:r>
              <a:rPr lang="en-US" sz="1700" dirty="0" err="1" smtClean="0"/>
              <a:t>match_all</a:t>
            </a:r>
            <a:r>
              <a:rPr lang="en-US" sz="1700" dirty="0" smtClean="0"/>
              <a:t> query which matches every document in the index</a:t>
            </a:r>
          </a:p>
          <a:p>
            <a:pPr marL="0" indent="0">
              <a:buNone/>
            </a:pPr>
            <a:r>
              <a:rPr lang="en-US" sz="1700" b="1" dirty="0" smtClean="0"/>
              <a:t>Relevance scoring:</a:t>
            </a:r>
            <a:endParaRPr lang="en-US" sz="1700" dirty="0" smtClean="0"/>
          </a:p>
          <a:p>
            <a:r>
              <a:rPr lang="en-US" sz="1700" dirty="0" err="1" smtClean="0"/>
              <a:t>Elasticsearch</a:t>
            </a:r>
            <a:r>
              <a:rPr lang="en-US" sz="1700" dirty="0" smtClean="0"/>
              <a:t> calculates the score of matching documents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07904" y="627534"/>
            <a:ext cx="3528392" cy="42484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 smtClean="0"/>
              <a:t>Query results:</a:t>
            </a:r>
          </a:p>
          <a:p>
            <a:r>
              <a:rPr lang="en-IN" sz="1700" dirty="0" smtClean="0"/>
              <a:t>Matching documents are shown under hits object contains array of hits which matches the documents according to the query</a:t>
            </a:r>
          </a:p>
          <a:p>
            <a:r>
              <a:rPr lang="en-IN" sz="1700" dirty="0" smtClean="0"/>
              <a:t>Relevance scoring is given as _score at it is a match all query it shows score as 1</a:t>
            </a:r>
          </a:p>
          <a:p>
            <a:r>
              <a:rPr lang="en-IN" sz="1700" b="1" dirty="0" smtClean="0"/>
              <a:t>Query context </a:t>
            </a:r>
            <a:r>
              <a:rPr lang="en-IN" sz="1700" dirty="0" smtClean="0"/>
              <a:t>calculates the relevance scores for the matches the text.</a:t>
            </a:r>
          </a:p>
          <a:p>
            <a:r>
              <a:rPr lang="en-IN" sz="1700" b="1" dirty="0" smtClean="0"/>
              <a:t>Filter context</a:t>
            </a:r>
            <a:r>
              <a:rPr lang="en-IN" sz="1700" dirty="0" smtClean="0"/>
              <a:t> doesn't calculates relevance score that matches the text</a:t>
            </a:r>
            <a:endParaRPr lang="en-IN" sz="17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91" y="1059582"/>
            <a:ext cx="233362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242" y="376456"/>
            <a:ext cx="193426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2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600296"/>
            <a:ext cx="4104456" cy="413169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T</a:t>
            </a:r>
            <a:r>
              <a:rPr lang="en-US" sz="1700" b="1" dirty="0" smtClean="0"/>
              <a:t>erm level queries:</a:t>
            </a:r>
          </a:p>
          <a:p>
            <a:r>
              <a:rPr lang="en-US" sz="1700" dirty="0" smtClean="0"/>
              <a:t>Term level queries searches for exact matches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1700" dirty="0" smtClean="0"/>
              <a:t>The term “Mobile” is stored as “mobile” </a:t>
            </a:r>
            <a:br>
              <a:rPr lang="en-US" sz="1700" dirty="0" smtClean="0"/>
            </a:br>
            <a:r>
              <a:rPr lang="en-US" sz="1700" dirty="0" smtClean="0"/>
              <a:t>in inverted index, so searching for “Mobile” doesn’t matches any query as it is a term level query.</a:t>
            </a:r>
          </a:p>
          <a:p>
            <a:r>
              <a:rPr lang="en-US" sz="1700" dirty="0" smtClean="0"/>
              <a:t>Query is not analyzed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88024" y="661442"/>
            <a:ext cx="4104456" cy="42484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Full text queries </a:t>
            </a:r>
            <a:r>
              <a:rPr lang="en-US" sz="1700" b="1" dirty="0" smtClean="0"/>
              <a:t>:</a:t>
            </a:r>
          </a:p>
          <a:p>
            <a:r>
              <a:rPr lang="en-IN" sz="1700" dirty="0" smtClean="0"/>
              <a:t>Unlike term level queries full text queries are analysed using the standard analyser (used while indexing)</a:t>
            </a:r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endParaRPr lang="en-IN" sz="1700" dirty="0"/>
          </a:p>
          <a:p>
            <a:r>
              <a:rPr lang="en-IN" sz="1700" dirty="0" smtClean="0"/>
              <a:t>Here full text is matched irrespective of the case as both are analysed with same analyser.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39" y="1563638"/>
            <a:ext cx="25241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43" y="1851670"/>
            <a:ext cx="27146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49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031550"/>
            <a:ext cx="4104456" cy="312437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 smtClean="0"/>
              <a:t>Retrieve documents based on ids:</a:t>
            </a:r>
            <a:endParaRPr lang="en-US" sz="1500" dirty="0"/>
          </a:p>
          <a:p>
            <a:pPr marL="0" indent="0">
              <a:buNone/>
            </a:pPr>
            <a:endParaRPr lang="en-US" sz="1500" b="1" dirty="0" smtClean="0"/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endParaRPr lang="en-US" sz="1500" b="1" dirty="0" smtClean="0"/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endParaRPr lang="en-US" sz="1500" b="1" dirty="0" smtClean="0"/>
          </a:p>
          <a:p>
            <a:pPr marL="0" indent="0">
              <a:buNone/>
            </a:pPr>
            <a:endParaRPr lang="en-US" sz="1500" b="1" dirty="0" smtClean="0"/>
          </a:p>
          <a:p>
            <a:pPr marL="0" indent="0">
              <a:buNone/>
            </a:pPr>
            <a:endParaRPr lang="en-US" sz="1700" b="1" dirty="0" smtClean="0"/>
          </a:p>
          <a:p>
            <a:r>
              <a:rPr lang="en-US" sz="1700" dirty="0" smtClean="0"/>
              <a:t>Whatever ids are given in the values will be matched by the search query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88024" y="661442"/>
            <a:ext cx="4104456" cy="42484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 smtClean="0"/>
              <a:t>Matching documents based on range values</a:t>
            </a:r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endParaRPr lang="en-IN" sz="1700" b="1" dirty="0"/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endParaRPr lang="en-IN" sz="1700" b="1" dirty="0"/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endParaRPr lang="en-IN" sz="1700" b="1" dirty="0"/>
          </a:p>
          <a:p>
            <a:pPr marL="0" indent="0">
              <a:buNone/>
            </a:pPr>
            <a:endParaRPr lang="en-IN" sz="1700" b="1" dirty="0" smtClean="0"/>
          </a:p>
          <a:p>
            <a:pPr marL="0" indent="0">
              <a:buNone/>
            </a:pPr>
            <a:endParaRPr lang="en-IN" sz="1700" b="1" dirty="0"/>
          </a:p>
          <a:p>
            <a:r>
              <a:rPr lang="en-IN" sz="1700" dirty="0" smtClean="0"/>
              <a:t>For the above query the </a:t>
            </a:r>
            <a:r>
              <a:rPr lang="en-IN" sz="1700" dirty="0" err="1" smtClean="0"/>
              <a:t>instock</a:t>
            </a:r>
            <a:r>
              <a:rPr lang="en-IN" sz="1700" dirty="0" smtClean="0"/>
              <a:t> with values in range 10,20 (inclusive)</a:t>
            </a:r>
            <a:endParaRPr lang="en-IN" sz="17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9622"/>
            <a:ext cx="27051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19622"/>
            <a:ext cx="23526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5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735928"/>
            <a:ext cx="4176464" cy="338437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We can use dates also in the range field which returns values within the date range</a:t>
            </a:r>
          </a:p>
          <a:p>
            <a:r>
              <a:rPr lang="en-US" sz="1700" dirty="0" smtClean="0"/>
              <a:t>The parameters we  can use in range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904593"/>
              </p:ext>
            </p:extLst>
          </p:nvPr>
        </p:nvGraphicFramePr>
        <p:xfrm>
          <a:off x="683568" y="2229719"/>
          <a:ext cx="3600400" cy="2286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286"/>
                <a:gridCol w="2452114"/>
              </a:tblGrid>
              <a:tr h="695815">
                <a:tc>
                  <a:txBody>
                    <a:bodyPr/>
                    <a:lstStyle/>
                    <a:p>
                      <a:r>
                        <a:rPr lang="en-IN" dirty="0" smtClean="0"/>
                        <a:t>Short</a:t>
                      </a:r>
                      <a:r>
                        <a:rPr lang="en-IN" baseline="0" dirty="0" smtClean="0"/>
                        <a:t> notation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Represents </a:t>
                      </a:r>
                      <a:endParaRPr lang="en-IN" dirty="0"/>
                    </a:p>
                  </a:txBody>
                  <a:tcPr/>
                </a:tc>
              </a:tr>
              <a:tr h="39760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Greater</a:t>
                      </a:r>
                      <a:r>
                        <a:rPr lang="en-IN" baseline="0" dirty="0" smtClean="0"/>
                        <a:t> than or equal</a:t>
                      </a:r>
                      <a:endParaRPr lang="en-IN" dirty="0"/>
                    </a:p>
                  </a:txBody>
                  <a:tcPr/>
                </a:tc>
              </a:tr>
              <a:tr h="39760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Less</a:t>
                      </a:r>
                      <a:r>
                        <a:rPr lang="en-IN" baseline="0" dirty="0" smtClean="0"/>
                        <a:t> than or equal</a:t>
                      </a:r>
                      <a:endParaRPr lang="en-IN" dirty="0"/>
                    </a:p>
                  </a:txBody>
                  <a:tcPr/>
                </a:tc>
              </a:tr>
              <a:tr h="39760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gt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Greater</a:t>
                      </a:r>
                      <a:r>
                        <a:rPr lang="en-IN" baseline="0" dirty="0" smtClean="0"/>
                        <a:t> than</a:t>
                      </a:r>
                      <a:endParaRPr lang="en-IN" dirty="0"/>
                    </a:p>
                  </a:txBody>
                  <a:tcPr/>
                </a:tc>
              </a:tr>
              <a:tr h="397608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Less than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860032" y="771550"/>
            <a:ext cx="4176464" cy="338437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59307"/>
              </p:ext>
            </p:extLst>
          </p:nvPr>
        </p:nvGraphicFramePr>
        <p:xfrm>
          <a:off x="5580112" y="1910194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Notation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Effective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Years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Months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Weeks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Days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h/H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Hours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Minutes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Seconds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5004048" y="888328"/>
            <a:ext cx="4032448" cy="338437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Dates can be reduced/increased up to some extent using 2010-01-01||-1y-1d date reduced by one year and one day</a:t>
            </a:r>
          </a:p>
        </p:txBody>
      </p:sp>
    </p:spTree>
    <p:extLst>
      <p:ext uri="{BB962C8B-B14F-4D97-AF65-F5344CB8AC3E}">
        <p14:creationId xmlns:p14="http://schemas.microsoft.com/office/powerpoint/2010/main" val="26989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031550"/>
            <a:ext cx="4104456" cy="312437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 smtClean="0"/>
              <a:t>Matching values with non-null values :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 smtClean="0"/>
          </a:p>
          <a:p>
            <a:r>
              <a:rPr lang="en-US" sz="1700" dirty="0" smtClean="0"/>
              <a:t>We can use “exists” and check weather the “tags” field is present or not in a particular document.</a:t>
            </a:r>
          </a:p>
          <a:p>
            <a:r>
              <a:rPr lang="en-US" sz="1700" dirty="0" smtClean="0"/>
              <a:t>This query matches all the documents with tags field</a:t>
            </a:r>
            <a:endParaRPr lang="en-US" sz="17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60032" y="1031550"/>
            <a:ext cx="4032448" cy="387836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 smtClean="0"/>
              <a:t>Matching based on prefixes: </a:t>
            </a:r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endParaRPr lang="en-IN" sz="1700" dirty="0"/>
          </a:p>
          <a:p>
            <a:r>
              <a:rPr lang="en-IN" sz="1700" dirty="0" smtClean="0"/>
              <a:t>We can also use wild cards to match the queries</a:t>
            </a:r>
          </a:p>
          <a:p>
            <a:pPr lvl="1"/>
            <a:r>
              <a:rPr lang="en-IN" sz="1500" dirty="0" smtClean="0"/>
              <a:t>* - matches none or more characters</a:t>
            </a:r>
          </a:p>
          <a:p>
            <a:pPr lvl="1"/>
            <a:r>
              <a:rPr lang="en-IN" sz="1500" dirty="0" smtClean="0"/>
              <a:t>? - matches exactly one character</a:t>
            </a:r>
          </a:p>
          <a:p>
            <a:r>
              <a:rPr lang="en-IN" sz="1700" dirty="0" smtClean="0"/>
              <a:t>Wild card queries are slow searchable.</a:t>
            </a:r>
            <a:endParaRPr lang="en-IN" sz="17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24372"/>
            <a:ext cx="2457450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47614"/>
            <a:ext cx="27241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627534"/>
            <a:ext cx="4104456" cy="312437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 smtClean="0"/>
              <a:t>match query and matching sequences:</a:t>
            </a:r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endParaRPr lang="en-US" sz="1700" b="1" dirty="0"/>
          </a:p>
          <a:p>
            <a:r>
              <a:rPr lang="en-US" sz="1700" dirty="0" smtClean="0"/>
              <a:t>Above query matches any of the text in description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sz="1700" dirty="0" smtClean="0"/>
          </a:p>
          <a:p>
            <a:r>
              <a:rPr lang="en-US" sz="1700" dirty="0" smtClean="0"/>
              <a:t>This matches description in same sequence</a:t>
            </a:r>
            <a:endParaRPr lang="en-US" sz="17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60032" y="1031550"/>
            <a:ext cx="4032448" cy="387836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700" b="1" dirty="0" smtClean="0"/>
              <a:t>Searching multiple fields: </a:t>
            </a:r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endParaRPr lang="en-IN" sz="1700" dirty="0" smtClean="0"/>
          </a:p>
          <a:p>
            <a:pPr marL="0" indent="0">
              <a:buNone/>
            </a:pPr>
            <a:endParaRPr lang="en-IN" sz="1700" dirty="0" smtClean="0"/>
          </a:p>
          <a:p>
            <a:r>
              <a:rPr lang="en-IN" sz="1700" dirty="0" smtClean="0"/>
              <a:t>This multi match query searches for the query in all the fields given fields</a:t>
            </a:r>
            <a:r>
              <a:rPr lang="en-IN" sz="1700" dirty="0"/>
              <a:t> </a:t>
            </a:r>
            <a:r>
              <a:rPr lang="en-IN" sz="1700" dirty="0" smtClean="0"/>
              <a:t>array</a:t>
            </a:r>
          </a:p>
          <a:p>
            <a:r>
              <a:rPr lang="en-IN" sz="1700" dirty="0" smtClean="0"/>
              <a:t>Searches multiple fields all at a time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7574"/>
            <a:ext cx="244827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77462"/>
            <a:ext cx="2520280" cy="113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505723"/>
            <a:ext cx="3040883" cy="164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0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Elasticstack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91630"/>
            <a:ext cx="8136904" cy="3208372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Elastic Stack is a group </a:t>
            </a:r>
            <a:r>
              <a:rPr lang="en-US" sz="2000" dirty="0" smtClean="0"/>
              <a:t>of</a:t>
            </a:r>
            <a:r>
              <a:rPr lang="en-US" sz="2000" dirty="0"/>
              <a:t> products </a:t>
            </a:r>
            <a:r>
              <a:rPr lang="en-US" sz="2000" dirty="0" smtClean="0"/>
              <a:t>designed to take </a:t>
            </a:r>
            <a:r>
              <a:rPr lang="en-US" sz="2000" dirty="0"/>
              <a:t>data </a:t>
            </a:r>
            <a:r>
              <a:rPr lang="en-US" sz="2000" dirty="0" smtClean="0"/>
              <a:t>in </a:t>
            </a:r>
            <a:r>
              <a:rPr lang="en-US" sz="2000" dirty="0"/>
              <a:t>any format, and search, analyze and visualize that data in real </a:t>
            </a:r>
            <a:r>
              <a:rPr lang="en-US" sz="2000" dirty="0" smtClean="0"/>
              <a:t>time.</a:t>
            </a:r>
          </a:p>
          <a:p>
            <a:pPr algn="just"/>
            <a:r>
              <a:rPr lang="en-US" sz="2000" dirty="0" smtClean="0"/>
              <a:t>Elasticstack includes :</a:t>
            </a:r>
          </a:p>
          <a:p>
            <a:pPr lvl="1" algn="just"/>
            <a:r>
              <a:rPr lang="en-US" sz="2000" b="1" dirty="0" smtClean="0"/>
              <a:t>Kibana</a:t>
            </a:r>
            <a:r>
              <a:rPr lang="en-US" sz="2000" dirty="0" smtClean="0"/>
              <a:t> – Data visualization and Analysis</a:t>
            </a:r>
          </a:p>
          <a:p>
            <a:pPr lvl="1" algn="just"/>
            <a:r>
              <a:rPr lang="en-IN" sz="2000" b="1" dirty="0" smtClean="0"/>
              <a:t>Logstash</a:t>
            </a:r>
            <a:r>
              <a:rPr lang="en-IN" sz="2000" dirty="0" smtClean="0"/>
              <a:t> – Data collection and processing</a:t>
            </a:r>
          </a:p>
          <a:p>
            <a:pPr lvl="1" algn="just"/>
            <a:r>
              <a:rPr lang="en-IN" sz="2000" b="1" dirty="0" smtClean="0"/>
              <a:t>Elasticsearch</a:t>
            </a:r>
            <a:r>
              <a:rPr lang="en-IN" sz="2000" dirty="0" smtClean="0"/>
              <a:t> – Storage and indexing</a:t>
            </a:r>
          </a:p>
          <a:p>
            <a:pPr lvl="1" algn="just"/>
            <a:r>
              <a:rPr lang="en-IN" sz="2000" b="1" dirty="0" smtClean="0"/>
              <a:t>X-pack</a:t>
            </a:r>
            <a:r>
              <a:rPr lang="en-IN" sz="2000" dirty="0" smtClean="0"/>
              <a:t> – Adds additional features to Elasticsearch and kibana</a:t>
            </a:r>
          </a:p>
          <a:p>
            <a:pPr lvl="1" algn="just"/>
            <a:r>
              <a:rPr lang="en-IN" sz="2000" b="1" dirty="0" smtClean="0"/>
              <a:t>Beats</a:t>
            </a:r>
            <a:r>
              <a:rPr lang="en-IN" sz="2000" dirty="0" smtClean="0"/>
              <a:t> – Data collection and enhancement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77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843558"/>
            <a:ext cx="4104456" cy="381642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 smtClean="0"/>
          </a:p>
          <a:p>
            <a:pPr marL="0" indent="0">
              <a:buNone/>
            </a:pPr>
            <a:r>
              <a:rPr lang="en-US" sz="1700" b="1" dirty="0" smtClean="0"/>
              <a:t>Querying Boolean logic:</a:t>
            </a:r>
          </a:p>
          <a:p>
            <a:pPr marL="0" indent="0">
              <a:buNone/>
            </a:pPr>
            <a:endParaRPr lang="en-US" sz="1700" b="1" dirty="0" smtClean="0"/>
          </a:p>
          <a:p>
            <a:r>
              <a:rPr lang="en-US" sz="1700" dirty="0" smtClean="0"/>
              <a:t>In </a:t>
            </a:r>
            <a:r>
              <a:rPr lang="en-US" sz="1700" dirty="0" err="1" smtClean="0"/>
              <a:t>bool</a:t>
            </a:r>
            <a:r>
              <a:rPr lang="en-US" sz="1700" dirty="0" smtClean="0"/>
              <a:t> query we use different parameters</a:t>
            </a:r>
          </a:p>
          <a:p>
            <a:r>
              <a:rPr lang="en-US" sz="1700" b="1" dirty="0" smtClean="0"/>
              <a:t>must</a:t>
            </a:r>
            <a:r>
              <a:rPr lang="en-US" sz="1700" dirty="0" smtClean="0"/>
              <a:t> – satisfy all fields</a:t>
            </a:r>
          </a:p>
          <a:p>
            <a:r>
              <a:rPr lang="en-US" sz="1700" b="1" dirty="0" smtClean="0"/>
              <a:t>should</a:t>
            </a:r>
            <a:r>
              <a:rPr lang="en-US" sz="1700" dirty="0" smtClean="0"/>
              <a:t> – satisfy any one field</a:t>
            </a:r>
          </a:p>
          <a:p>
            <a:r>
              <a:rPr lang="en-US" sz="1700" b="1" dirty="0" err="1" smtClean="0"/>
              <a:t>must_not</a:t>
            </a:r>
            <a:r>
              <a:rPr lang="en-US" sz="1700" dirty="0" smtClean="0"/>
              <a:t> – doesn’t satisfy all fields</a:t>
            </a:r>
          </a:p>
          <a:p>
            <a:r>
              <a:rPr lang="en-US" sz="1700" b="1" dirty="0" smtClean="0"/>
              <a:t>filter</a:t>
            </a:r>
            <a:r>
              <a:rPr lang="en-US" sz="1700" dirty="0" smtClean="0"/>
              <a:t> – satisfy all fields but doesn’t give relevance scores</a:t>
            </a:r>
          </a:p>
          <a:p>
            <a:endParaRPr lang="en-US" sz="17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15566"/>
            <a:ext cx="3377756" cy="389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885402"/>
            <a:ext cx="3603458" cy="392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"/>
          <a:stretch/>
        </p:blipFill>
        <p:spPr bwMode="auto">
          <a:xfrm>
            <a:off x="5037153" y="885404"/>
            <a:ext cx="3488667" cy="392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8"/>
          <a:stretch/>
        </p:blipFill>
        <p:spPr bwMode="auto">
          <a:xfrm>
            <a:off x="5107572" y="947357"/>
            <a:ext cx="3712900" cy="373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967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83568" y="843558"/>
            <a:ext cx="3888432" cy="39604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Nested fields : </a:t>
            </a:r>
            <a:r>
              <a:rPr lang="en-US" sz="1800" dirty="0" smtClean="0"/>
              <a:t>    </a:t>
            </a:r>
          </a:p>
          <a:p>
            <a:r>
              <a:rPr lang="en-US" sz="1800" dirty="0"/>
              <a:t>The </a:t>
            </a:r>
            <a:r>
              <a:rPr lang="en-US" sz="1800" dirty="0"/>
              <a:t>nested</a:t>
            </a:r>
            <a:r>
              <a:rPr lang="en-US" sz="1800" dirty="0"/>
              <a:t> type is a </a:t>
            </a:r>
            <a:r>
              <a:rPr lang="en-US" sz="1800" dirty="0" smtClean="0"/>
              <a:t>specialized </a:t>
            </a:r>
            <a:r>
              <a:rPr lang="en-US" sz="1800" dirty="0"/>
              <a:t>version of the </a:t>
            </a:r>
            <a:r>
              <a:rPr lang="en-US" sz="1800" dirty="0" smtClean="0"/>
              <a:t>object</a:t>
            </a:r>
            <a:r>
              <a:rPr lang="en-US" sz="1800" dirty="0"/>
              <a:t> data type that allows arrays of objects to be indexed in a way that they can be queried independently of each other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Queried </a:t>
            </a:r>
            <a:r>
              <a:rPr lang="en-US" sz="1800" dirty="0"/>
              <a:t>with the nested query</a:t>
            </a:r>
            <a:r>
              <a:rPr lang="en-US" sz="1800" dirty="0" smtClean="0"/>
              <a:t>.</a:t>
            </a:r>
          </a:p>
          <a:p>
            <a:r>
              <a:rPr lang="en-IN" sz="1800" dirty="0" smtClean="0"/>
              <a:t>Sorted </a:t>
            </a:r>
            <a:r>
              <a:rPr lang="en-IN" sz="1800" dirty="0"/>
              <a:t>with nested sorting.</a:t>
            </a:r>
          </a:p>
          <a:p>
            <a:r>
              <a:rPr lang="en-US" sz="1800" dirty="0"/>
              <a:t>R</a:t>
            </a:r>
            <a:r>
              <a:rPr lang="en-US" sz="1800" dirty="0" smtClean="0"/>
              <a:t>etrieved </a:t>
            </a:r>
            <a:r>
              <a:rPr lang="en-US" sz="1800" dirty="0"/>
              <a:t>and </a:t>
            </a:r>
            <a:r>
              <a:rPr lang="en-US" sz="1800" dirty="0" smtClean="0"/>
              <a:t>highlighted with nested inner hits.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60032" y="1275606"/>
            <a:ext cx="4104456" cy="367240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The</a:t>
            </a:r>
            <a:r>
              <a:rPr lang="en-US" sz="1700" dirty="0"/>
              <a:t> </a:t>
            </a:r>
            <a:r>
              <a:rPr lang="en-US" sz="1700" dirty="0" smtClean="0"/>
              <a:t>parameters for nested </a:t>
            </a:r>
            <a:r>
              <a:rPr lang="en-US" sz="1700" dirty="0" err="1" smtClean="0"/>
              <a:t>fileds</a:t>
            </a:r>
            <a:endParaRPr lang="en-US" sz="1700" dirty="0" smtClean="0"/>
          </a:p>
          <a:p>
            <a:pPr lvl="1"/>
            <a:r>
              <a:rPr lang="en-US" sz="1700" dirty="0" smtClean="0"/>
              <a:t>path</a:t>
            </a:r>
          </a:p>
          <a:p>
            <a:pPr lvl="1"/>
            <a:r>
              <a:rPr lang="en-US" sz="1700" dirty="0" smtClean="0"/>
              <a:t>query</a:t>
            </a:r>
          </a:p>
          <a:p>
            <a:pPr lvl="1"/>
            <a:r>
              <a:rPr lang="en-US" sz="1700" dirty="0" smtClean="0"/>
              <a:t>inner hits</a:t>
            </a:r>
          </a:p>
          <a:p>
            <a:r>
              <a:rPr lang="en-US" sz="1700" dirty="0" smtClean="0"/>
              <a:t>While searching path is mandatory</a:t>
            </a:r>
          </a:p>
          <a:p>
            <a:r>
              <a:rPr lang="en-US" sz="1700" dirty="0" smtClean="0"/>
              <a:t>Firstly in mapping they should be declared as nested otherwise it will not be treated as nested </a:t>
            </a:r>
          </a:p>
          <a:p>
            <a:r>
              <a:rPr lang="en-US" sz="1700" dirty="0" smtClean="0"/>
              <a:t>We can write a query in a nested query</a:t>
            </a:r>
          </a:p>
        </p:txBody>
      </p:sp>
    </p:spTree>
    <p:extLst>
      <p:ext uri="{BB962C8B-B14F-4D97-AF65-F5344CB8AC3E}">
        <p14:creationId xmlns:p14="http://schemas.microsoft.com/office/powerpoint/2010/main" val="148982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347614"/>
            <a:ext cx="4104456" cy="312437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 smtClean="0"/>
              <a:t>It contains </a:t>
            </a:r>
          </a:p>
          <a:p>
            <a:pPr lvl="1"/>
            <a:r>
              <a:rPr lang="en-US" sz="1500" dirty="0" smtClean="0"/>
              <a:t>Nested</a:t>
            </a:r>
          </a:p>
          <a:p>
            <a:pPr lvl="1"/>
            <a:r>
              <a:rPr lang="en-US" sz="1500" dirty="0" smtClean="0"/>
              <a:t>Has child</a:t>
            </a:r>
          </a:p>
          <a:p>
            <a:pPr lvl="1"/>
            <a:r>
              <a:rPr lang="en-US" sz="1500" dirty="0" smtClean="0"/>
              <a:t>Has parent</a:t>
            </a:r>
          </a:p>
          <a:p>
            <a:pPr lvl="1"/>
            <a:r>
              <a:rPr lang="en-US" sz="1500" dirty="0" smtClean="0"/>
              <a:t>Parent ID</a:t>
            </a:r>
          </a:p>
          <a:p>
            <a:pPr algn="just"/>
            <a:r>
              <a:rPr lang="en-US" sz="1700" b="1" dirty="0" smtClean="0"/>
              <a:t>Nested </a:t>
            </a:r>
            <a:r>
              <a:rPr lang="en-US" sz="1700" dirty="0" smtClean="0"/>
              <a:t>query </a:t>
            </a:r>
            <a:r>
              <a:rPr lang="en-US" sz="1700" dirty="0"/>
              <a:t>searches nested field objects as if they were indexed as separate documents. If an object matches the search, the </a:t>
            </a:r>
            <a:r>
              <a:rPr lang="en-US" sz="1700" dirty="0"/>
              <a:t>nested</a:t>
            </a:r>
            <a:r>
              <a:rPr lang="en-US" sz="1700" dirty="0"/>
              <a:t> query returns the root parent document.</a:t>
            </a:r>
            <a:endParaRPr lang="en-US" sz="17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60032" y="1203598"/>
            <a:ext cx="4032448" cy="345638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 smtClean="0"/>
              <a:t>Has child:</a:t>
            </a:r>
          </a:p>
          <a:p>
            <a:pPr lvl="1"/>
            <a:r>
              <a:rPr lang="en-US" sz="1500" b="1" dirty="0" smtClean="0"/>
              <a:t> </a:t>
            </a:r>
            <a:r>
              <a:rPr lang="en-US" sz="1500" dirty="0" smtClean="0"/>
              <a:t>Returns</a:t>
            </a:r>
            <a:r>
              <a:rPr lang="en-US" sz="1500" b="1" dirty="0" smtClean="0"/>
              <a:t> </a:t>
            </a:r>
            <a:r>
              <a:rPr lang="en-US" sz="1500" dirty="0"/>
              <a:t>parent documents </a:t>
            </a:r>
            <a:r>
              <a:rPr lang="en-US" sz="1500" dirty="0" smtClean="0"/>
              <a:t>whose joined child </a:t>
            </a:r>
            <a:r>
              <a:rPr lang="en-US" sz="1500" dirty="0"/>
              <a:t>documents match a provided query. </a:t>
            </a:r>
            <a:endParaRPr lang="en-US" sz="1500" dirty="0" smtClean="0"/>
          </a:p>
          <a:p>
            <a:r>
              <a:rPr lang="en-US" sz="1700" b="1" dirty="0" smtClean="0"/>
              <a:t>Has parent: </a:t>
            </a:r>
          </a:p>
          <a:p>
            <a:pPr lvl="1"/>
            <a:r>
              <a:rPr lang="en-US" sz="1500" dirty="0" smtClean="0"/>
              <a:t>Returns </a:t>
            </a:r>
            <a:r>
              <a:rPr lang="en-US" sz="1500" dirty="0"/>
              <a:t>child documents </a:t>
            </a:r>
            <a:r>
              <a:rPr lang="en-US" sz="1500" dirty="0" smtClean="0"/>
              <a:t>whose joined</a:t>
            </a:r>
            <a:r>
              <a:rPr lang="en-US" sz="1500" dirty="0"/>
              <a:t> parent document matches a provided query. </a:t>
            </a:r>
            <a:endParaRPr lang="en-US" sz="1500" dirty="0" smtClean="0"/>
          </a:p>
          <a:p>
            <a:r>
              <a:rPr lang="en-US" sz="1800" b="1" dirty="0" smtClean="0"/>
              <a:t>Parent ID:</a:t>
            </a:r>
          </a:p>
          <a:p>
            <a:pPr lvl="1"/>
            <a:r>
              <a:rPr lang="en-US" sz="1600" dirty="0" smtClean="0"/>
              <a:t>Returns </a:t>
            </a:r>
            <a:r>
              <a:rPr lang="en-US" sz="1600" dirty="0"/>
              <a:t>child documents </a:t>
            </a:r>
            <a:r>
              <a:rPr lang="en-US" sz="1600" dirty="0" smtClean="0"/>
              <a:t>joined</a:t>
            </a:r>
            <a:r>
              <a:rPr lang="en-US" sz="1600" dirty="0"/>
              <a:t> to a specific parent document</a:t>
            </a:r>
            <a:r>
              <a:rPr lang="en-US" sz="1600" dirty="0" smtClean="0"/>
              <a:t>.</a:t>
            </a:r>
            <a:endParaRPr lang="en-IN" sz="150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4596" y="771550"/>
            <a:ext cx="8229600" cy="387500"/>
          </a:xfrm>
        </p:spPr>
        <p:txBody>
          <a:bodyPr>
            <a:noAutofit/>
          </a:bodyPr>
          <a:lstStyle/>
          <a:p>
            <a:r>
              <a:rPr lang="en-IN" sz="2600" b="1" dirty="0" smtClean="0"/>
              <a:t>Joining queries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13157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7654"/>
            <a:ext cx="7581528" cy="3291840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A node refers to an instance of elasticsearch</a:t>
            </a:r>
          </a:p>
          <a:p>
            <a:pPr algn="just"/>
            <a:r>
              <a:rPr lang="en-IN" sz="2000" dirty="0" smtClean="0"/>
              <a:t>We can run any number of nodes in a single machine</a:t>
            </a:r>
            <a:endParaRPr lang="en-IN" sz="2000" dirty="0"/>
          </a:p>
          <a:p>
            <a:pPr algn="just"/>
            <a:r>
              <a:rPr lang="en-IN" sz="2000" dirty="0" smtClean="0"/>
              <a:t>A cluster is a collection of related nodes and each cluster is independent of each other</a:t>
            </a:r>
          </a:p>
          <a:p>
            <a:pPr algn="just"/>
            <a:r>
              <a:rPr lang="en-IN" sz="2000" dirty="0" smtClean="0"/>
              <a:t>Each unit of data we store is called documents which are JSON objects</a:t>
            </a:r>
          </a:p>
          <a:p>
            <a:pPr algn="just"/>
            <a:r>
              <a:rPr lang="en-IN" sz="2000" dirty="0" smtClean="0"/>
              <a:t>Every document in elasticsearch is stored in index and grouped together with indices.</a:t>
            </a:r>
          </a:p>
          <a:p>
            <a:pPr algn="just"/>
            <a:endParaRPr lang="en-I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627534"/>
            <a:ext cx="2700134" cy="151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4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7926"/>
            <a:ext cx="8229600" cy="387500"/>
          </a:xfrm>
        </p:spPr>
        <p:txBody>
          <a:bodyPr>
            <a:noAutofit/>
          </a:bodyPr>
          <a:lstStyle/>
          <a:p>
            <a:r>
              <a:rPr lang="en-IN" sz="2600" b="1" dirty="0" smtClean="0"/>
              <a:t>SHARDING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03598"/>
            <a:ext cx="7776864" cy="1512168"/>
          </a:xfrm>
        </p:spPr>
        <p:txBody>
          <a:bodyPr>
            <a:normAutofit/>
          </a:bodyPr>
          <a:lstStyle/>
          <a:p>
            <a:pPr algn="just"/>
            <a:r>
              <a:rPr lang="en-IN" sz="1900" dirty="0" err="1" smtClean="0"/>
              <a:t>Sharding</a:t>
            </a:r>
            <a:r>
              <a:rPr lang="en-IN" sz="1900" dirty="0" smtClean="0"/>
              <a:t> is a way to divide indices into smaller pieces each referred as shard and it’s main purpose is to horizontally scale the data volume</a:t>
            </a:r>
          </a:p>
          <a:p>
            <a:pPr algn="just"/>
            <a:r>
              <a:rPr lang="en-IN" sz="1900" dirty="0" smtClean="0"/>
              <a:t>Contains one shard by default and can be increased using Split API and reduced using Shrink API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9944" y="707926"/>
            <a:ext cx="8229600" cy="387500"/>
          </a:xfrm>
          <a:prstGeom prst="rect">
            <a:avLst/>
          </a:prstGeom>
        </p:spPr>
        <p:txBody>
          <a:bodyPr vert="horz" lIns="0" rIns="0" bIns="0" anchor="b">
            <a:normAutofit fontScale="5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2715316"/>
            <a:ext cx="8229600" cy="387500"/>
          </a:xfrm>
          <a:prstGeom prst="rect">
            <a:avLst/>
          </a:prstGeom>
        </p:spPr>
        <p:txBody>
          <a:bodyPr vert="horz" lIns="0" rIns="0" bIns="0" anchor="b">
            <a:normAutofit fontScale="5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/>
              <a:t>REPLICATION</a:t>
            </a:r>
            <a:endParaRPr lang="en-IN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5928" y="3219822"/>
            <a:ext cx="7776864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9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3528" y="3147814"/>
            <a:ext cx="7776864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900" dirty="0" smtClean="0"/>
              <a:t>Elasticsearch support replication of shards</a:t>
            </a:r>
          </a:p>
          <a:p>
            <a:pPr algn="just"/>
            <a:r>
              <a:rPr lang="en-IN" sz="1900" dirty="0" smtClean="0"/>
              <a:t>Primary shard and replica shard are called replication group</a:t>
            </a:r>
          </a:p>
          <a:p>
            <a:pPr algn="just"/>
            <a:r>
              <a:rPr lang="en-IN" sz="1900" dirty="0" smtClean="0"/>
              <a:t>Replication configured at the index level</a:t>
            </a:r>
          </a:p>
          <a:p>
            <a:pPr algn="just"/>
            <a:r>
              <a:rPr lang="en-IN" sz="1900" dirty="0" smtClean="0"/>
              <a:t>Replica shards are never in the same node</a:t>
            </a:r>
          </a:p>
        </p:txBody>
      </p:sp>
    </p:spTree>
    <p:extLst>
      <p:ext uri="{BB962C8B-B14F-4D97-AF65-F5344CB8AC3E}">
        <p14:creationId xmlns:p14="http://schemas.microsoft.com/office/powerpoint/2010/main" val="239146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7926"/>
            <a:ext cx="8229600" cy="387500"/>
          </a:xfrm>
        </p:spPr>
        <p:txBody>
          <a:bodyPr>
            <a:noAutofit/>
          </a:bodyPr>
          <a:lstStyle/>
          <a:p>
            <a:r>
              <a:rPr lang="en-IN" sz="2600" b="1" dirty="0" smtClean="0"/>
              <a:t>Adding and Deleting indices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03598"/>
            <a:ext cx="7776864" cy="1512168"/>
          </a:xfrm>
        </p:spPr>
        <p:txBody>
          <a:bodyPr>
            <a:normAutofit/>
          </a:bodyPr>
          <a:lstStyle/>
          <a:p>
            <a:pPr algn="just"/>
            <a:r>
              <a:rPr lang="en-IN" sz="1900" dirty="0" smtClean="0"/>
              <a:t>PUT /my_index</a:t>
            </a:r>
          </a:p>
          <a:p>
            <a:pPr lvl="1" algn="just"/>
            <a:r>
              <a:rPr lang="en-IN" sz="1700" dirty="0" smtClean="0"/>
              <a:t>Creates a new index named my_index</a:t>
            </a:r>
            <a:endParaRPr lang="en-IN" sz="1700" dirty="0"/>
          </a:p>
          <a:p>
            <a:pPr algn="just"/>
            <a:r>
              <a:rPr lang="en-IN" sz="1900" dirty="0" smtClean="0"/>
              <a:t>DELETE /my_index</a:t>
            </a:r>
          </a:p>
          <a:p>
            <a:pPr lvl="1" algn="just"/>
            <a:r>
              <a:rPr lang="en-IN" sz="1700" dirty="0" smtClean="0"/>
              <a:t>Deletes an index named my_index</a:t>
            </a:r>
            <a:endParaRPr lang="en-IN" sz="17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9944" y="707926"/>
            <a:ext cx="8229600" cy="387500"/>
          </a:xfrm>
          <a:prstGeom prst="rect">
            <a:avLst/>
          </a:prstGeom>
        </p:spPr>
        <p:txBody>
          <a:bodyPr vert="horz" lIns="0" rIns="0" bIns="0" anchor="b">
            <a:normAutofit fontScale="5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2715316"/>
            <a:ext cx="8229600" cy="387500"/>
          </a:xfrm>
          <a:prstGeom prst="rect">
            <a:avLst/>
          </a:prstGeom>
        </p:spPr>
        <p:txBody>
          <a:bodyPr vert="horz" lIns="0" rIns="0" bIns="0" anchor="b">
            <a:normAutofit fontScale="5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/>
              <a:t>Document Insertion</a:t>
            </a:r>
            <a:endParaRPr lang="en-IN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5928" y="3219822"/>
            <a:ext cx="7776864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9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3528" y="3147814"/>
            <a:ext cx="3899086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900" dirty="0" smtClean="0"/>
              <a:t>Document without ID(random)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960"/>
          <a:stretch/>
        </p:blipFill>
        <p:spPr bwMode="auto">
          <a:xfrm>
            <a:off x="755576" y="3712351"/>
            <a:ext cx="2066925" cy="109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417330" y="3219822"/>
            <a:ext cx="3899086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900" dirty="0" smtClean="0"/>
              <a:t>Document with ID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947" y="3699098"/>
            <a:ext cx="22193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1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07926"/>
            <a:ext cx="8229600" cy="387500"/>
          </a:xfrm>
        </p:spPr>
        <p:txBody>
          <a:bodyPr>
            <a:noAutofit/>
          </a:bodyPr>
          <a:lstStyle/>
          <a:p>
            <a:r>
              <a:rPr lang="en-IN" sz="2600" b="1" dirty="0" smtClean="0"/>
              <a:t>Updating documents</a:t>
            </a:r>
            <a:endParaRPr lang="en-IN" sz="2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4747" y="707926"/>
            <a:ext cx="8229600" cy="387500"/>
          </a:xfrm>
          <a:prstGeom prst="rect">
            <a:avLst/>
          </a:prstGeom>
        </p:spPr>
        <p:txBody>
          <a:bodyPr vert="horz" lIns="0" rIns="0" bIns="0" anchor="b">
            <a:normAutofit fontScale="5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8253" y="2571750"/>
            <a:ext cx="8229600" cy="387500"/>
          </a:xfrm>
          <a:prstGeom prst="rect">
            <a:avLst/>
          </a:prstGeom>
        </p:spPr>
        <p:txBody>
          <a:bodyPr vert="horz" lIns="0" rIns="0" bIns="0" anchor="b">
            <a:normAutofit fontScale="5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/>
              <a:t>Scripted updates</a:t>
            </a:r>
            <a:endParaRPr lang="en-IN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5306" y="3003798"/>
            <a:ext cx="4124686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900" dirty="0" smtClean="0"/>
              <a:t>We an update the doc using scripts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99992" y="3003798"/>
            <a:ext cx="3899086" cy="15121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900" dirty="0" smtClean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70" y="1275606"/>
            <a:ext cx="3867690" cy="123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705362" y="1635646"/>
            <a:ext cx="4043102" cy="7560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900" dirty="0" smtClean="0"/>
              <a:t>We can update the existing fields and add more fields also.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49" y="3435846"/>
            <a:ext cx="3697843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668063" y="3483126"/>
            <a:ext cx="4176284" cy="756084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900" dirty="0" smtClean="0"/>
              <a:t>We can update the documents conditionally using scripted updates.</a:t>
            </a:r>
          </a:p>
        </p:txBody>
      </p:sp>
    </p:spTree>
    <p:extLst>
      <p:ext uri="{BB962C8B-B14F-4D97-AF65-F5344CB8AC3E}">
        <p14:creationId xmlns:p14="http://schemas.microsoft.com/office/powerpoint/2010/main" val="3934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87827" y="627534"/>
            <a:ext cx="8229600" cy="387500"/>
          </a:xfrm>
        </p:spPr>
        <p:txBody>
          <a:bodyPr>
            <a:noAutofit/>
          </a:bodyPr>
          <a:lstStyle/>
          <a:p>
            <a:r>
              <a:rPr lang="en-IN" sz="2600" b="1" dirty="0" smtClean="0"/>
              <a:t>Deleting documents</a:t>
            </a:r>
            <a:endParaRPr lang="en-IN" sz="26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536" y="1075940"/>
            <a:ext cx="7776864" cy="720080"/>
          </a:xfrm>
        </p:spPr>
        <p:txBody>
          <a:bodyPr>
            <a:normAutofit/>
          </a:bodyPr>
          <a:lstStyle/>
          <a:p>
            <a:pPr algn="just"/>
            <a:r>
              <a:rPr lang="en-IN" sz="1900" dirty="0" smtClean="0"/>
              <a:t>DELETE /my_index/_doc/100</a:t>
            </a:r>
          </a:p>
          <a:p>
            <a:pPr lvl="1" algn="just"/>
            <a:r>
              <a:rPr lang="en-IN" sz="1700" dirty="0" smtClean="0"/>
              <a:t>Deletes the document with id 100</a:t>
            </a:r>
            <a:endParaRPr lang="en-IN" sz="17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1851670"/>
            <a:ext cx="8229600" cy="3875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00" b="1" dirty="0" smtClean="0"/>
              <a:t>Bulk Requests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2355726"/>
            <a:ext cx="7776864" cy="1080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900" dirty="0" smtClean="0"/>
              <a:t>Used to delete, update, create all at once.</a:t>
            </a:r>
          </a:p>
          <a:p>
            <a:pPr lvl="1" algn="just"/>
            <a:r>
              <a:rPr lang="en-IN" sz="1700" dirty="0" smtClean="0"/>
              <a:t>Bulk API is used for bulk requests</a:t>
            </a:r>
          </a:p>
          <a:p>
            <a:pPr lvl="1" algn="just"/>
            <a:r>
              <a:rPr lang="en-IN" sz="1700" dirty="0" smtClean="0"/>
              <a:t>POST /_bulk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67544" y="3408386"/>
            <a:ext cx="8229600" cy="3875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00" b="1" dirty="0" smtClean="0"/>
              <a:t>Routing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5536" y="3867894"/>
            <a:ext cx="7776864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900" dirty="0" smtClean="0"/>
              <a:t>Routing is process of resolving a shard number for a document</a:t>
            </a:r>
          </a:p>
        </p:txBody>
      </p:sp>
    </p:spTree>
    <p:extLst>
      <p:ext uri="{BB962C8B-B14F-4D97-AF65-F5344CB8AC3E}">
        <p14:creationId xmlns:p14="http://schemas.microsoft.com/office/powerpoint/2010/main" val="6058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555526"/>
            <a:ext cx="8229600" cy="387500"/>
          </a:xfrm>
        </p:spPr>
        <p:txBody>
          <a:bodyPr>
            <a:noAutofit/>
          </a:bodyPr>
          <a:lstStyle/>
          <a:p>
            <a:r>
              <a:rPr lang="en-IN" sz="2600" b="1" dirty="0" err="1" smtClean="0"/>
              <a:t>Analyze</a:t>
            </a:r>
            <a:r>
              <a:rPr lang="en-IN" sz="2600" b="1" dirty="0" smtClean="0"/>
              <a:t> API</a:t>
            </a:r>
            <a:endParaRPr lang="en-IN" sz="2600"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3528" y="915566"/>
            <a:ext cx="8928992" cy="45365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700" dirty="0"/>
              <a:t>The Analyze API</a:t>
            </a:r>
            <a:r>
              <a:rPr lang="en-US" sz="1700" b="1" dirty="0"/>
              <a:t> </a:t>
            </a:r>
            <a:r>
              <a:rPr lang="en-US" sz="1700" dirty="0"/>
              <a:t>shows how an analyzer breaks text into </a:t>
            </a:r>
            <a:r>
              <a:rPr lang="en-US" sz="1700" dirty="0" smtClean="0"/>
              <a:t>tokens.</a:t>
            </a:r>
          </a:p>
          <a:p>
            <a:pPr algn="just">
              <a:lnSpc>
                <a:spcPct val="150000"/>
              </a:lnSpc>
            </a:pPr>
            <a:r>
              <a:rPr lang="en-US" sz="1700" dirty="0" smtClean="0"/>
              <a:t>Values for a text filed are analyzed and the results are stored with in an inverted index.</a:t>
            </a:r>
          </a:p>
          <a:p>
            <a:pPr algn="just">
              <a:lnSpc>
                <a:spcPct val="150000"/>
              </a:lnSpc>
            </a:pPr>
            <a:r>
              <a:rPr lang="en-IN" sz="1700" dirty="0" smtClean="0"/>
              <a:t>Each filed has dedicated inverted index.</a:t>
            </a:r>
          </a:p>
          <a:p>
            <a:pPr algn="just">
              <a:lnSpc>
                <a:spcPct val="150000"/>
              </a:lnSpc>
            </a:pPr>
            <a:r>
              <a:rPr lang="en-IN" sz="1700" dirty="0" smtClean="0"/>
              <a:t>Terms are alphabetically sorted for performance reasons.</a:t>
            </a:r>
          </a:p>
          <a:p>
            <a:pPr algn="just">
              <a:lnSpc>
                <a:spcPct val="150000"/>
              </a:lnSpc>
            </a:pPr>
            <a:r>
              <a:rPr lang="en-IN" sz="1700" dirty="0" smtClean="0"/>
              <a:t>Created and maintained by Apache </a:t>
            </a:r>
            <a:r>
              <a:rPr lang="en-IN" sz="1700" dirty="0" err="1" smtClean="0"/>
              <a:t>Lucene</a:t>
            </a:r>
            <a:r>
              <a:rPr lang="en-IN" sz="1700" dirty="0" smtClean="0"/>
              <a:t>, not elastic search.</a:t>
            </a:r>
          </a:p>
          <a:p>
            <a:pPr algn="just">
              <a:lnSpc>
                <a:spcPct val="150000"/>
              </a:lnSpc>
            </a:pPr>
            <a:r>
              <a:rPr lang="en-IN" sz="1700" dirty="0" smtClean="0"/>
              <a:t>Inverted index enable fast searches.</a:t>
            </a:r>
          </a:p>
          <a:p>
            <a:pPr algn="just">
              <a:lnSpc>
                <a:spcPct val="150000"/>
              </a:lnSpc>
            </a:pPr>
            <a:r>
              <a:rPr lang="en-IN" sz="1700" dirty="0" smtClean="0"/>
              <a:t>Elastic searches uses other Data Structures as well </a:t>
            </a:r>
          </a:p>
          <a:p>
            <a:pPr lvl="1" algn="just">
              <a:lnSpc>
                <a:spcPct val="150000"/>
              </a:lnSpc>
            </a:pPr>
            <a:r>
              <a:rPr lang="en-IN" sz="1700" dirty="0" smtClean="0"/>
              <a:t>BKD trees for numerical values</a:t>
            </a:r>
          </a:p>
          <a:p>
            <a:pPr lvl="1" algn="just">
              <a:lnSpc>
                <a:spcPct val="150000"/>
              </a:lnSpc>
            </a:pPr>
            <a:r>
              <a:rPr lang="en-IN" sz="1700" dirty="0" smtClean="0"/>
              <a:t>Dates and geospatial data</a:t>
            </a:r>
            <a:endParaRPr lang="en-IN" sz="1700" dirty="0"/>
          </a:p>
          <a:p>
            <a:pPr lvl="1" algn="just">
              <a:lnSpc>
                <a:spcPct val="150000"/>
              </a:lnSpc>
            </a:pPr>
            <a:endParaRPr lang="en-IN" sz="1700" dirty="0" smtClean="0"/>
          </a:p>
        </p:txBody>
      </p:sp>
    </p:spTree>
    <p:extLst>
      <p:ext uri="{BB962C8B-B14F-4D97-AF65-F5344CB8AC3E}">
        <p14:creationId xmlns:p14="http://schemas.microsoft.com/office/powerpoint/2010/main" val="14489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3472</TotalTime>
  <Words>1956</Words>
  <Application>Microsoft Office PowerPoint</Application>
  <PresentationFormat>On-screen Show (16:9)</PresentationFormat>
  <Paragraphs>432</Paragraphs>
  <Slides>32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Elasticsearch</vt:lpstr>
      <vt:lpstr>What is Elasticsearch ?</vt:lpstr>
      <vt:lpstr>Elasticstack</vt:lpstr>
      <vt:lpstr>Architecture</vt:lpstr>
      <vt:lpstr>SHARDING</vt:lpstr>
      <vt:lpstr>Adding and Deleting indices</vt:lpstr>
      <vt:lpstr>Updating documents</vt:lpstr>
      <vt:lpstr>Deleting documents</vt:lpstr>
      <vt:lpstr>Analyze API</vt:lpstr>
      <vt:lpstr>Mapping</vt:lpstr>
      <vt:lpstr>Data types</vt:lpstr>
      <vt:lpstr>PowerPoint Presentation</vt:lpstr>
      <vt:lpstr>Adding Explicit Mapping</vt:lpstr>
      <vt:lpstr>Mapping parameters</vt:lpstr>
      <vt:lpstr>PowerPoint Presentation</vt:lpstr>
      <vt:lpstr>Reindex API</vt:lpstr>
      <vt:lpstr>PowerPoint Presentation</vt:lpstr>
      <vt:lpstr>Index Templates</vt:lpstr>
      <vt:lpstr>Dynamic mapping</vt:lpstr>
      <vt:lpstr>Combination explicit and dynamic mapping</vt:lpstr>
      <vt:lpstr>Stemming and stop words</vt:lpstr>
      <vt:lpstr>PowerPoint Presentation</vt:lpstr>
      <vt:lpstr>Search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Joining queries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</dc:title>
  <dc:creator>Admin</dc:creator>
  <cp:lastModifiedBy>Admin</cp:lastModifiedBy>
  <cp:revision>115</cp:revision>
  <dcterms:created xsi:type="dcterms:W3CDTF">2022-07-24T14:15:24Z</dcterms:created>
  <dcterms:modified xsi:type="dcterms:W3CDTF">2022-08-19T17:48:44Z</dcterms:modified>
</cp:coreProperties>
</file>