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62" r:id="rId3"/>
    <p:sldId id="278" r:id="rId4"/>
    <p:sldId id="280" r:id="rId5"/>
    <p:sldId id="324" r:id="rId6"/>
    <p:sldId id="330" r:id="rId7"/>
    <p:sldId id="331" r:id="rId8"/>
    <p:sldId id="332" r:id="rId9"/>
    <p:sldId id="328" r:id="rId10"/>
    <p:sldId id="327" r:id="rId11"/>
    <p:sldId id="316" r:id="rId12"/>
    <p:sldId id="333" r:id="rId13"/>
    <p:sldId id="334" r:id="rId14"/>
    <p:sldId id="322" r:id="rId15"/>
    <p:sldId id="318" r:id="rId16"/>
    <p:sldId id="319" r:id="rId17"/>
    <p:sldId id="320" r:id="rId18"/>
    <p:sldId id="321" r:id="rId19"/>
  </p:sldIdLst>
  <p:sldSz cx="9144000" cy="5143500" type="screen16x9"/>
  <p:notesSz cx="6858000" cy="9144000"/>
  <p:embeddedFontLst>
    <p:embeddedFont>
      <p:font typeface="Yanone Kaffeesatz" charset="0"/>
      <p:regular r:id="rId21"/>
      <p:bold r:id="rId22"/>
    </p:embeddedFont>
    <p:embeddedFont>
      <p:font typeface="Actor" charset="0"/>
      <p:regular r:id="rId23"/>
    </p:embeddedFont>
    <p:embeddedFont>
      <p:font typeface="DM Serif Display" charset="0"/>
      <p:regular r:id="rId24"/>
      <p:italic r:id="rId25"/>
    </p:embeddedFont>
    <p:embeddedFont>
      <p:font typeface="Josefin Slab" charset="0"/>
      <p:regular r:id="rId26"/>
      <p:bold r:id="rId27"/>
      <p:italic r:id="rId28"/>
      <p:boldItalic r:id="rId29"/>
    </p:embeddedFont>
    <p:embeddedFont>
      <p:font typeface="Francois One"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3479B5B-B635-4C04-A631-EE2EDDEA51FA}">
  <a:tblStyle styleId="{A3479B5B-B635-4C04-A631-EE2EDDEA5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86457" autoAdjust="0"/>
  </p:normalViewPr>
  <p:slideViewPr>
    <p:cSldViewPr>
      <p:cViewPr>
        <p:scale>
          <a:sx n="110" d="100"/>
          <a:sy n="110" d="100"/>
        </p:scale>
        <p:origin x="-514" y="-86"/>
      </p:cViewPr>
      <p:guideLst>
        <p:guide orient="horz" pos="1620"/>
        <p:guide pos="2880"/>
      </p:guideLst>
    </p:cSldViewPr>
  </p:slideViewPr>
  <p:outlineViewPr>
    <p:cViewPr>
      <p:scale>
        <a:sx n="33" d="100"/>
        <a:sy n="33" d="100"/>
      </p:scale>
      <p:origin x="0" y="27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2585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df4f94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edf4f948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c4eba5a64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c4eba5a6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c4eba5a6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cc4eba5a6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885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181769" y="320811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066326" y="4029351"/>
            <a:ext cx="1737424" cy="1737425"/>
            <a:chOff x="5279626" y="2678000"/>
            <a:chExt cx="1737424" cy="1737425"/>
          </a:xfrm>
        </p:grpSpPr>
        <p:sp>
          <p:nvSpPr>
            <p:cNvPr id="11" name="Google Shape;11;p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2700000">
            <a:off x="6372949" y="3873354"/>
            <a:ext cx="2041134" cy="20411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579193" y="-662094"/>
            <a:ext cx="1464135" cy="14641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65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3225" y="3050072"/>
            <a:ext cx="2597700" cy="52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p:nvPr/>
        </p:nvSpPr>
        <p:spPr>
          <a:xfrm rot="2700000">
            <a:off x="8685216" y="3985098"/>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7562063" y="-451813"/>
            <a:ext cx="1737424" cy="1737425"/>
            <a:chOff x="5279626" y="2678000"/>
            <a:chExt cx="1737424" cy="1737425"/>
          </a:xfrm>
        </p:grpSpPr>
        <p:sp>
          <p:nvSpPr>
            <p:cNvPr id="34" name="Google Shape;34;p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2700000">
            <a:off x="7941088" y="377159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subTitle" idx="1"/>
          </p:nvPr>
        </p:nvSpPr>
        <p:spPr>
          <a:xfrm>
            <a:off x="713250" y="1216000"/>
            <a:ext cx="7717500" cy="33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 name="Google Shape;38;p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241470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2700000">
            <a:off x="1876663" y="-636521"/>
            <a:ext cx="1228669"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7"/>
          <p:cNvGrpSpPr/>
          <p:nvPr/>
        </p:nvGrpSpPr>
        <p:grpSpPr>
          <a:xfrm>
            <a:off x="-844949" y="1578562"/>
            <a:ext cx="1737424" cy="1737425"/>
            <a:chOff x="5279626" y="2678000"/>
            <a:chExt cx="1737424" cy="1737425"/>
          </a:xfrm>
        </p:grpSpPr>
        <p:sp>
          <p:nvSpPr>
            <p:cNvPr id="60" name="Google Shape;60;p7"/>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rot="2700000">
            <a:off x="1506365" y="1329450"/>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2700000">
            <a:off x="3419196" y="2514271"/>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4572000" y="1540962"/>
            <a:ext cx="3858900" cy="2776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a:endParaRPr/>
          </a:p>
        </p:txBody>
      </p:sp>
      <p:sp>
        <p:nvSpPr>
          <p:cNvPr id="65" name="Google Shape;65;p7"/>
          <p:cNvSpPr txBox="1">
            <a:spLocks noGrp="1"/>
          </p:cNvSpPr>
          <p:nvPr>
            <p:ph type="title"/>
          </p:nvPr>
        </p:nvSpPr>
        <p:spPr>
          <a:xfrm>
            <a:off x="4572000" y="811062"/>
            <a:ext cx="3858900" cy="592800"/>
          </a:xfrm>
          <a:prstGeom prst="rect">
            <a:avLst/>
          </a:prstGeom>
          <a:noFill/>
        </p:spPr>
        <p:txBody>
          <a:bodyPr spcFirstLastPara="1" wrap="square" lIns="91425" tIns="91425" rIns="91425" bIns="91425" anchor="ctr" anchorCtr="0">
            <a:noAutofit/>
          </a:bodyPr>
          <a:lstStyle>
            <a:lvl1pPr lvl="0" algn="l" rtl="0">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77"/>
        <p:cNvGrpSpPr/>
        <p:nvPr/>
      </p:nvGrpSpPr>
      <p:grpSpPr>
        <a:xfrm>
          <a:off x="0" y="0"/>
          <a:ext cx="0" cy="0"/>
          <a:chOff x="0" y="0"/>
          <a:chExt cx="0" cy="0"/>
        </a:xfrm>
      </p:grpSpPr>
      <p:sp>
        <p:nvSpPr>
          <p:cNvPr id="178" name="Google Shape;178;p20"/>
          <p:cNvSpPr/>
          <p:nvPr/>
        </p:nvSpPr>
        <p:spPr>
          <a:xfrm rot="-2700000" flipH="1">
            <a:off x="7269707" y="-785088"/>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8301188" y="1364544"/>
            <a:ext cx="1737424" cy="1737425"/>
            <a:chOff x="5279626" y="2678000"/>
            <a:chExt cx="1737424" cy="1737425"/>
          </a:xfrm>
        </p:grpSpPr>
        <p:sp>
          <p:nvSpPr>
            <p:cNvPr id="180" name="Google Shape;180;p20"/>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p:nvPr/>
        </p:nvSpPr>
        <p:spPr>
          <a:xfrm rot="-2700000" flipH="1">
            <a:off x="7574507" y="4301262"/>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2700000" flipH="1">
            <a:off x="-836574" y="2950051"/>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2700000" flipH="1">
            <a:off x="7503079" y="40033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847108"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 name="Google Shape;186;p20"/>
          <p:cNvSpPr txBox="1">
            <a:spLocks noGrp="1"/>
          </p:cNvSpPr>
          <p:nvPr>
            <p:ph type="subTitle" idx="2"/>
          </p:nvPr>
        </p:nvSpPr>
        <p:spPr>
          <a:xfrm>
            <a:off x="3531600"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7" name="Google Shape;187;p20"/>
          <p:cNvSpPr txBox="1">
            <a:spLocks noGrp="1"/>
          </p:cNvSpPr>
          <p:nvPr>
            <p:ph type="subTitle" idx="3"/>
          </p:nvPr>
        </p:nvSpPr>
        <p:spPr>
          <a:xfrm>
            <a:off x="6216091"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8" name="Google Shape;188;p20"/>
          <p:cNvSpPr txBox="1">
            <a:spLocks noGrp="1"/>
          </p:cNvSpPr>
          <p:nvPr>
            <p:ph type="subTitle" idx="4"/>
          </p:nvPr>
        </p:nvSpPr>
        <p:spPr>
          <a:xfrm>
            <a:off x="846875"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9" name="Google Shape;189;p20"/>
          <p:cNvSpPr txBox="1">
            <a:spLocks noGrp="1"/>
          </p:cNvSpPr>
          <p:nvPr>
            <p:ph type="subTitle" idx="5"/>
          </p:nvPr>
        </p:nvSpPr>
        <p:spPr>
          <a:xfrm>
            <a:off x="3531754"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0"/>
          <p:cNvSpPr txBox="1">
            <a:spLocks noGrp="1"/>
          </p:cNvSpPr>
          <p:nvPr>
            <p:ph type="subTitle" idx="6"/>
          </p:nvPr>
        </p:nvSpPr>
        <p:spPr>
          <a:xfrm>
            <a:off x="6216633"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1" name="Google Shape;191;p20"/>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206"/>
        <p:cNvGrpSpPr/>
        <p:nvPr/>
      </p:nvGrpSpPr>
      <p:grpSpPr>
        <a:xfrm>
          <a:off x="0" y="0"/>
          <a:ext cx="0" cy="0"/>
          <a:chOff x="0" y="0"/>
          <a:chExt cx="0" cy="0"/>
        </a:xfrm>
      </p:grpSpPr>
      <p:sp>
        <p:nvSpPr>
          <p:cNvPr id="207" name="Google Shape;207;p22"/>
          <p:cNvSpPr/>
          <p:nvPr/>
        </p:nvSpPr>
        <p:spPr>
          <a:xfrm rot="2700000">
            <a:off x="6468450" y="-202715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2"/>
          <p:cNvGrpSpPr/>
          <p:nvPr/>
        </p:nvGrpSpPr>
        <p:grpSpPr>
          <a:xfrm>
            <a:off x="8023863" y="4137754"/>
            <a:ext cx="1737424" cy="1737425"/>
            <a:chOff x="5279626" y="2678000"/>
            <a:chExt cx="1737424" cy="1737425"/>
          </a:xfrm>
        </p:grpSpPr>
        <p:sp>
          <p:nvSpPr>
            <p:cNvPr id="209" name="Google Shape;209;p2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subTitle" idx="1"/>
          </p:nvPr>
        </p:nvSpPr>
        <p:spPr>
          <a:xfrm>
            <a:off x="709087" y="3098077"/>
            <a:ext cx="24696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2" name="Google Shape;212;p22"/>
          <p:cNvSpPr txBox="1">
            <a:spLocks noGrp="1"/>
          </p:cNvSpPr>
          <p:nvPr>
            <p:ph type="subTitle" idx="2"/>
          </p:nvPr>
        </p:nvSpPr>
        <p:spPr>
          <a:xfrm>
            <a:off x="5958755" y="1536275"/>
            <a:ext cx="24720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3" name="Google Shape;213;p22"/>
          <p:cNvSpPr txBox="1">
            <a:spLocks noGrp="1"/>
          </p:cNvSpPr>
          <p:nvPr>
            <p:ph type="subTitle" idx="3"/>
          </p:nvPr>
        </p:nvSpPr>
        <p:spPr>
          <a:xfrm>
            <a:off x="713250" y="1536275"/>
            <a:ext cx="24687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4" name="Google Shape;214;p22"/>
          <p:cNvSpPr txBox="1">
            <a:spLocks noGrp="1"/>
          </p:cNvSpPr>
          <p:nvPr>
            <p:ph type="subTitle" idx="4"/>
          </p:nvPr>
        </p:nvSpPr>
        <p:spPr>
          <a:xfrm>
            <a:off x="713250" y="1973151"/>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5" name="Google Shape;215;p22"/>
          <p:cNvSpPr txBox="1">
            <a:spLocks noGrp="1"/>
          </p:cNvSpPr>
          <p:nvPr>
            <p:ph type="subTitle" idx="5"/>
          </p:nvPr>
        </p:nvSpPr>
        <p:spPr>
          <a:xfrm>
            <a:off x="5958741" y="1973176"/>
            <a:ext cx="24720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6" name="Google Shape;216;p22"/>
          <p:cNvSpPr txBox="1">
            <a:spLocks noGrp="1"/>
          </p:cNvSpPr>
          <p:nvPr>
            <p:ph type="subTitle" idx="6"/>
          </p:nvPr>
        </p:nvSpPr>
        <p:spPr>
          <a:xfrm>
            <a:off x="709087" y="3535006"/>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7" name="Google Shape;217;p22"/>
          <p:cNvSpPr txBox="1">
            <a:spLocks noGrp="1"/>
          </p:cNvSpPr>
          <p:nvPr>
            <p:ph type="subTitle" idx="7"/>
          </p:nvPr>
        </p:nvSpPr>
        <p:spPr>
          <a:xfrm>
            <a:off x="5965318" y="3098089"/>
            <a:ext cx="24696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8" name="Google Shape;218;p22"/>
          <p:cNvSpPr txBox="1">
            <a:spLocks noGrp="1"/>
          </p:cNvSpPr>
          <p:nvPr>
            <p:ph type="subTitle" idx="8"/>
          </p:nvPr>
        </p:nvSpPr>
        <p:spPr>
          <a:xfrm>
            <a:off x="5965275" y="3535013"/>
            <a:ext cx="24693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9" name="Google Shape;219;p22"/>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39"/>
        <p:cNvGrpSpPr/>
        <p:nvPr/>
      </p:nvGrpSpPr>
      <p:grpSpPr>
        <a:xfrm>
          <a:off x="0" y="0"/>
          <a:ext cx="0" cy="0"/>
          <a:chOff x="0" y="0"/>
          <a:chExt cx="0" cy="0"/>
        </a:xfrm>
      </p:grpSpPr>
      <p:grpSp>
        <p:nvGrpSpPr>
          <p:cNvPr id="240" name="Google Shape;240;p24"/>
          <p:cNvGrpSpPr/>
          <p:nvPr/>
        </p:nvGrpSpPr>
        <p:grpSpPr>
          <a:xfrm>
            <a:off x="7121751" y="-526275"/>
            <a:ext cx="1737424" cy="1737425"/>
            <a:chOff x="5279626" y="2678000"/>
            <a:chExt cx="1737424" cy="1737425"/>
          </a:xfrm>
        </p:grpSpPr>
        <p:sp>
          <p:nvSpPr>
            <p:cNvPr id="241" name="Google Shape;241;p2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4"/>
          <p:cNvSpPr/>
          <p:nvPr/>
        </p:nvSpPr>
        <p:spPr>
          <a:xfrm rot="2700000">
            <a:off x="5140223" y="-171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rot="2700000">
            <a:off x="8544832" y="14541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1521943" y="4295734"/>
            <a:ext cx="1737424" cy="1737425"/>
            <a:chOff x="5279626" y="2678000"/>
            <a:chExt cx="1737424" cy="1737425"/>
          </a:xfrm>
        </p:grpSpPr>
        <p:sp>
          <p:nvSpPr>
            <p:cNvPr id="246" name="Google Shape;246;p24"/>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p:nvPr/>
        </p:nvSpPr>
        <p:spPr>
          <a:xfrm rot="-2700000" flipH="1">
            <a:off x="-1371006" y="401813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2700000" flipH="1">
            <a:off x="428520" y="2576425"/>
            <a:ext cx="123885" cy="28476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txBox="1">
            <a:spLocks noGrp="1"/>
          </p:cNvSpPr>
          <p:nvPr>
            <p:ph type="subTitle" idx="1"/>
          </p:nvPr>
        </p:nvSpPr>
        <p:spPr>
          <a:xfrm>
            <a:off x="917700"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1" name="Google Shape;251;p24"/>
          <p:cNvSpPr txBox="1">
            <a:spLocks noGrp="1"/>
          </p:cNvSpPr>
          <p:nvPr>
            <p:ph type="subTitle" idx="2"/>
          </p:nvPr>
        </p:nvSpPr>
        <p:spPr>
          <a:xfrm>
            <a:off x="918225"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2" name="Google Shape;252;p24"/>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3" name="Google Shape;253;p24"/>
          <p:cNvSpPr txBox="1">
            <a:spLocks noGrp="1"/>
          </p:cNvSpPr>
          <p:nvPr>
            <p:ph type="subTitle" idx="4"/>
          </p:nvPr>
        </p:nvSpPr>
        <p:spPr>
          <a:xfrm>
            <a:off x="350883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4" name="Google Shape;254;p24"/>
          <p:cNvSpPr txBox="1">
            <a:spLocks noGrp="1"/>
          </p:cNvSpPr>
          <p:nvPr>
            <p:ph type="subTitle" idx="5"/>
          </p:nvPr>
        </p:nvSpPr>
        <p:spPr>
          <a:xfrm>
            <a:off x="610157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5" name="Google Shape;255;p24"/>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6" name="Google Shape;256;p24"/>
          <p:cNvSpPr txBox="1">
            <a:spLocks noGrp="1"/>
          </p:cNvSpPr>
          <p:nvPr>
            <p:ph type="subTitle" idx="7"/>
          </p:nvPr>
        </p:nvSpPr>
        <p:spPr>
          <a:xfrm>
            <a:off x="91759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24"/>
          <p:cNvSpPr txBox="1">
            <a:spLocks noGrp="1"/>
          </p:cNvSpPr>
          <p:nvPr>
            <p:ph type="subTitle" idx="8"/>
          </p:nvPr>
        </p:nvSpPr>
        <p:spPr>
          <a:xfrm>
            <a:off x="916087"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9"/>
          </p:nvPr>
        </p:nvSpPr>
        <p:spPr>
          <a:xfrm>
            <a:off x="610094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24"/>
          <p:cNvSpPr txBox="1">
            <a:spLocks noGrp="1"/>
          </p:cNvSpPr>
          <p:nvPr>
            <p:ph type="subTitle" idx="13"/>
          </p:nvPr>
        </p:nvSpPr>
        <p:spPr>
          <a:xfrm>
            <a:off x="3508746"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14"/>
          </p:nvPr>
        </p:nvSpPr>
        <p:spPr>
          <a:xfrm>
            <a:off x="6099424"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24"/>
          <p:cNvSpPr txBox="1">
            <a:spLocks noGrp="1"/>
          </p:cNvSpPr>
          <p:nvPr>
            <p:ph type="subTitle" idx="15"/>
          </p:nvPr>
        </p:nvSpPr>
        <p:spPr>
          <a:xfrm>
            <a:off x="3509513"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8">
    <p:spTree>
      <p:nvGrpSpPr>
        <p:cNvPr id="1" name="Shape 263"/>
        <p:cNvGrpSpPr/>
        <p:nvPr/>
      </p:nvGrpSpPr>
      <p:grpSpPr>
        <a:xfrm>
          <a:off x="0" y="0"/>
          <a:ext cx="0" cy="0"/>
          <a:chOff x="0" y="0"/>
          <a:chExt cx="0" cy="0"/>
        </a:xfrm>
      </p:grpSpPr>
      <p:sp>
        <p:nvSpPr>
          <p:cNvPr id="264" name="Google Shape;264;p25"/>
          <p:cNvSpPr/>
          <p:nvPr/>
        </p:nvSpPr>
        <p:spPr>
          <a:xfrm rot="2700000">
            <a:off x="7311827" y="-4050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2700000">
            <a:off x="8993882" y="128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2700000">
            <a:off x="89288" y="4183442"/>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2700000">
            <a:off x="-1801760" y="298831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subTitle" idx="1"/>
          </p:nvPr>
        </p:nvSpPr>
        <p:spPr>
          <a:xfrm>
            <a:off x="2465250"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9" name="Google Shape;269;p25"/>
          <p:cNvSpPr txBox="1">
            <a:spLocks noGrp="1"/>
          </p:cNvSpPr>
          <p:nvPr>
            <p:ph type="title" hasCustomPrompt="1"/>
          </p:nvPr>
        </p:nvSpPr>
        <p:spPr>
          <a:xfrm>
            <a:off x="1143461"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0" name="Google Shape;270;p25"/>
          <p:cNvSpPr txBox="1">
            <a:spLocks noGrp="1"/>
          </p:cNvSpPr>
          <p:nvPr>
            <p:ph type="subTitle" idx="2"/>
          </p:nvPr>
        </p:nvSpPr>
        <p:spPr>
          <a:xfrm>
            <a:off x="2465250"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1" name="Google Shape;271;p25"/>
          <p:cNvSpPr txBox="1">
            <a:spLocks noGrp="1"/>
          </p:cNvSpPr>
          <p:nvPr>
            <p:ph type="subTitle" idx="3"/>
          </p:nvPr>
        </p:nvSpPr>
        <p:spPr>
          <a:xfrm>
            <a:off x="2465250"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2" name="Google Shape;272;p25"/>
          <p:cNvSpPr txBox="1">
            <a:spLocks noGrp="1"/>
          </p:cNvSpPr>
          <p:nvPr>
            <p:ph type="title" idx="4" hasCustomPrompt="1"/>
          </p:nvPr>
        </p:nvSpPr>
        <p:spPr>
          <a:xfrm>
            <a:off x="1144514"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25"/>
          <p:cNvSpPr txBox="1">
            <a:spLocks noGrp="1"/>
          </p:cNvSpPr>
          <p:nvPr>
            <p:ph type="subTitle" idx="5"/>
          </p:nvPr>
        </p:nvSpPr>
        <p:spPr>
          <a:xfrm>
            <a:off x="2465250"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4" name="Google Shape;274;p25"/>
          <p:cNvSpPr txBox="1">
            <a:spLocks noGrp="1"/>
          </p:cNvSpPr>
          <p:nvPr>
            <p:ph type="subTitle" idx="6"/>
          </p:nvPr>
        </p:nvSpPr>
        <p:spPr>
          <a:xfrm>
            <a:off x="5919557"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5" name="Google Shape;275;p25"/>
          <p:cNvSpPr txBox="1">
            <a:spLocks noGrp="1"/>
          </p:cNvSpPr>
          <p:nvPr>
            <p:ph type="title" idx="7" hasCustomPrompt="1"/>
          </p:nvPr>
        </p:nvSpPr>
        <p:spPr>
          <a:xfrm>
            <a:off x="4894286"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6" name="Google Shape;276;p25"/>
          <p:cNvSpPr txBox="1">
            <a:spLocks noGrp="1"/>
          </p:cNvSpPr>
          <p:nvPr>
            <p:ph type="subTitle" idx="8"/>
          </p:nvPr>
        </p:nvSpPr>
        <p:spPr>
          <a:xfrm>
            <a:off x="5919557"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7" name="Google Shape;277;p25"/>
          <p:cNvSpPr txBox="1">
            <a:spLocks noGrp="1"/>
          </p:cNvSpPr>
          <p:nvPr>
            <p:ph type="subTitle" idx="9"/>
          </p:nvPr>
        </p:nvSpPr>
        <p:spPr>
          <a:xfrm>
            <a:off x="5919557"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25"/>
          <p:cNvSpPr txBox="1">
            <a:spLocks noGrp="1"/>
          </p:cNvSpPr>
          <p:nvPr>
            <p:ph type="title" idx="13" hasCustomPrompt="1"/>
          </p:nvPr>
        </p:nvSpPr>
        <p:spPr>
          <a:xfrm>
            <a:off x="4895327"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25"/>
          <p:cNvSpPr txBox="1">
            <a:spLocks noGrp="1"/>
          </p:cNvSpPr>
          <p:nvPr>
            <p:ph type="subTitle" idx="14"/>
          </p:nvPr>
        </p:nvSpPr>
        <p:spPr>
          <a:xfrm>
            <a:off x="5919557"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0" name="Google Shape;280;p25"/>
          <p:cNvSpPr txBox="1">
            <a:spLocks noGrp="1"/>
          </p:cNvSpPr>
          <p:nvPr>
            <p:ph type="title" idx="15"/>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7">
    <p:spTree>
      <p:nvGrpSpPr>
        <p:cNvPr id="1" name="Shape 358"/>
        <p:cNvGrpSpPr/>
        <p:nvPr/>
      </p:nvGrpSpPr>
      <p:grpSpPr>
        <a:xfrm>
          <a:off x="0" y="0"/>
          <a:ext cx="0" cy="0"/>
          <a:chOff x="0" y="0"/>
          <a:chExt cx="0" cy="0"/>
        </a:xfrm>
      </p:grpSpPr>
      <p:grpSp>
        <p:nvGrpSpPr>
          <p:cNvPr id="359" name="Google Shape;359;p33"/>
          <p:cNvGrpSpPr/>
          <p:nvPr/>
        </p:nvGrpSpPr>
        <p:grpSpPr>
          <a:xfrm>
            <a:off x="-395614" y="2831794"/>
            <a:ext cx="3224485" cy="3224314"/>
            <a:chOff x="5279626" y="2678000"/>
            <a:chExt cx="1737424" cy="1737425"/>
          </a:xfrm>
        </p:grpSpPr>
        <p:sp>
          <p:nvSpPr>
            <p:cNvPr id="360" name="Google Shape;360;p33"/>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2700000">
            <a:off x="-1612210" y="1628731"/>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rot="2700000">
            <a:off x="-639060" y="-790006"/>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rot="2700000">
            <a:off x="1251988" y="435830"/>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rot="2700000">
            <a:off x="1260210" y="1091361"/>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8">
    <p:spTree>
      <p:nvGrpSpPr>
        <p:cNvPr id="1" name="Shape 366"/>
        <p:cNvGrpSpPr/>
        <p:nvPr/>
      </p:nvGrpSpPr>
      <p:grpSpPr>
        <a:xfrm>
          <a:off x="0" y="0"/>
          <a:ext cx="0" cy="0"/>
          <a:chOff x="0" y="0"/>
          <a:chExt cx="0" cy="0"/>
        </a:xfrm>
      </p:grpSpPr>
      <p:sp>
        <p:nvSpPr>
          <p:cNvPr id="367" name="Google Shape;367;p34"/>
          <p:cNvSpPr/>
          <p:nvPr/>
        </p:nvSpPr>
        <p:spPr>
          <a:xfrm rot="2700000">
            <a:off x="3432002" y="359256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4"/>
          <p:cNvGrpSpPr/>
          <p:nvPr/>
        </p:nvGrpSpPr>
        <p:grpSpPr>
          <a:xfrm>
            <a:off x="5660874" y="3166981"/>
            <a:ext cx="1737424" cy="1737425"/>
            <a:chOff x="5279626" y="2678000"/>
            <a:chExt cx="1737424" cy="1737425"/>
          </a:xfrm>
        </p:grpSpPr>
        <p:sp>
          <p:nvSpPr>
            <p:cNvPr id="369" name="Google Shape;369;p3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4"/>
          <p:cNvSpPr/>
          <p:nvPr/>
        </p:nvSpPr>
        <p:spPr>
          <a:xfrm rot="2700000">
            <a:off x="3489338" y="2902055"/>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2700000">
            <a:off x="1796616" y="4606823"/>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2700000">
            <a:off x="-426773" y="50373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2700000">
            <a:off x="7111804" y="3848297"/>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2700000">
            <a:off x="307277" y="238079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9">
    <p:spTree>
      <p:nvGrpSpPr>
        <p:cNvPr id="1" name="Shape 376"/>
        <p:cNvGrpSpPr/>
        <p:nvPr/>
      </p:nvGrpSpPr>
      <p:grpSpPr>
        <a:xfrm>
          <a:off x="0" y="0"/>
          <a:ext cx="0" cy="0"/>
          <a:chOff x="0" y="0"/>
          <a:chExt cx="0" cy="0"/>
        </a:xfrm>
      </p:grpSpPr>
      <p:sp>
        <p:nvSpPr>
          <p:cNvPr id="377" name="Google Shape;377;p35"/>
          <p:cNvSpPr/>
          <p:nvPr/>
        </p:nvSpPr>
        <p:spPr>
          <a:xfrm rot="2700000">
            <a:off x="5598714" y="1958255"/>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rot="2700000">
            <a:off x="6153216" y="-19320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5"/>
          <p:cNvGrpSpPr/>
          <p:nvPr/>
        </p:nvGrpSpPr>
        <p:grpSpPr>
          <a:xfrm>
            <a:off x="4928687" y="3926086"/>
            <a:ext cx="1737424" cy="1737425"/>
            <a:chOff x="5279626" y="2678000"/>
            <a:chExt cx="1737424" cy="1737425"/>
          </a:xfrm>
        </p:grpSpPr>
        <p:sp>
          <p:nvSpPr>
            <p:cNvPr id="380" name="Google Shape;380;p35"/>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2700000">
            <a:off x="7311517" y="366144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2700000">
            <a:off x="5806642" y="1048337"/>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rot="2700000">
            <a:off x="4220120" y="3227304"/>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marL="914400" lvl="1"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marL="1371600" lvl="2"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marL="1828800" lvl="3"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marL="2286000" lvl="4"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marL="2743200" lvl="5"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marL="3200400" lvl="6"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marL="3657600" lvl="7"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marL="4114800" lvl="8"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6" r:id="rId3"/>
    <p:sldLayoutId id="2147483668" r:id="rId4"/>
    <p:sldLayoutId id="2147483670" r:id="rId5"/>
    <p:sldLayoutId id="2147483671" r:id="rId6"/>
    <p:sldLayoutId id="2147483679" r:id="rId7"/>
    <p:sldLayoutId id="2147483680" r:id="rId8"/>
    <p:sldLayoutId id="2147483681"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dirty="0"/>
              <a:t>Internship Report</a:t>
            </a:r>
            <a:endParaRPr dirty="0"/>
          </a:p>
        </p:txBody>
      </p:sp>
      <p:sp>
        <p:nvSpPr>
          <p:cNvPr id="395" name="Google Shape;395;p38"/>
          <p:cNvSpPr/>
          <p:nvPr/>
        </p:nvSpPr>
        <p:spPr>
          <a:xfrm rot="5400000">
            <a:off x="1681925" y="198494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38"/>
          <p:cNvPicPr preferRelativeResize="0"/>
          <p:nvPr/>
        </p:nvPicPr>
        <p:blipFill rotWithShape="1">
          <a:blip r:embed="rId3">
            <a:alphaModFix/>
          </a:blip>
          <a:srcRect l="16415" r="16415"/>
          <a:stretch/>
        </p:blipFill>
        <p:spPr>
          <a:xfrm>
            <a:off x="4396166" y="1925440"/>
            <a:ext cx="2922287" cy="2899831"/>
          </a:xfrm>
          <a:prstGeom prst="flowChartDecision">
            <a:avLst/>
          </a:prstGeom>
          <a:noFill/>
          <a:ln>
            <a:noFill/>
          </a:ln>
        </p:spPr>
      </p:pic>
      <p:sp>
        <p:nvSpPr>
          <p:cNvPr id="6" name="Google Shape;630;p60"/>
          <p:cNvSpPr txBox="1">
            <a:spLocks noGrp="1"/>
          </p:cNvSpPr>
          <p:nvPr>
            <p:ph type="subTitle" idx="1"/>
          </p:nvPr>
        </p:nvSpPr>
        <p:spPr>
          <a:xfrm>
            <a:off x="712788" y="3049588"/>
            <a:ext cx="3499172" cy="525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SzPct val="125000"/>
            </a:pPr>
            <a:r>
              <a:rPr lang="en-IN" sz="1800" dirty="0" smtClean="0">
                <a:solidFill>
                  <a:schemeClr val="tx1"/>
                </a:solidFill>
                <a:latin typeface="Times New Roman" pitchFamily="18" charset="0"/>
              </a:rPr>
              <a:t>P . Mehar </a:t>
            </a:r>
            <a:r>
              <a:rPr lang="en-IN" sz="1800" dirty="0">
                <a:solidFill>
                  <a:schemeClr val="tx1"/>
                </a:solidFill>
                <a:latin typeface="Times New Roman" pitchFamily="18" charset="0"/>
              </a:rPr>
              <a:t>S</a:t>
            </a:r>
            <a:r>
              <a:rPr lang="en-IN" sz="1800" dirty="0" smtClean="0">
                <a:solidFill>
                  <a:schemeClr val="tx1"/>
                </a:solidFill>
                <a:latin typeface="Times New Roman" pitchFamily="18" charset="0"/>
              </a:rPr>
              <a:t>rinivas Chowdari</a:t>
            </a:r>
          </a:p>
          <a:p>
            <a:pPr>
              <a:buClr>
                <a:schemeClr val="tx1"/>
              </a:buClr>
              <a:buSzPct val="125000"/>
            </a:pPr>
            <a:r>
              <a:rPr lang="en-IN" sz="1800" dirty="0">
                <a:solidFill>
                  <a:schemeClr val="tx1"/>
                </a:solidFill>
                <a:latin typeface="Times New Roman" pitchFamily="18" charset="0"/>
              </a:rPr>
              <a:t>	</a:t>
            </a:r>
            <a:r>
              <a:rPr lang="en-IN" sz="1800" dirty="0" smtClean="0">
                <a:solidFill>
                  <a:schemeClr val="tx1"/>
                </a:solidFill>
                <a:latin typeface="Times New Roman" pitchFamily="18" charset="0"/>
              </a:rPr>
              <a:t>		- Intern at ADP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000" dirty="0" smtClean="0"/>
              <a:t>Requirement Explanation</a:t>
            </a:r>
            <a:endParaRPr lang="en-IN" sz="3000" dirty="0"/>
          </a:p>
        </p:txBody>
      </p:sp>
      <p:sp>
        <p:nvSpPr>
          <p:cNvPr id="4" name="Google Shape;585;p57"/>
          <p:cNvSpPr/>
          <p:nvPr/>
        </p:nvSpPr>
        <p:spPr>
          <a:xfrm rot="2700000">
            <a:off x="1245397" y="2203756"/>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p>
        </p:txBody>
      </p:sp>
      <p:sp>
        <p:nvSpPr>
          <p:cNvPr id="5" name="Google Shape;585;p57"/>
          <p:cNvSpPr/>
          <p:nvPr/>
        </p:nvSpPr>
        <p:spPr>
          <a:xfrm rot="2700000">
            <a:off x="4077228" y="220322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6" name="Google Shape;585;p57"/>
          <p:cNvSpPr/>
          <p:nvPr/>
        </p:nvSpPr>
        <p:spPr>
          <a:xfrm rot="2700000">
            <a:off x="7078045" y="2203223"/>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7" name="Google Shape;583;p57"/>
          <p:cNvSpPr/>
          <p:nvPr/>
        </p:nvSpPr>
        <p:spPr>
          <a:xfrm rot="2700000">
            <a:off x="2735461" y="3411881"/>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8" name="Google Shape;583;p57"/>
          <p:cNvSpPr/>
          <p:nvPr/>
        </p:nvSpPr>
        <p:spPr>
          <a:xfrm rot="2700000">
            <a:off x="5386573" y="3389803"/>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9" name="Google Shape;783;p70"/>
          <p:cNvSpPr/>
          <p:nvPr/>
        </p:nvSpPr>
        <p:spPr>
          <a:xfrm rot="5400000">
            <a:off x="1807978" y="172214"/>
            <a:ext cx="43200" cy="20039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cxnSp>
        <p:nvCxnSpPr>
          <p:cNvPr id="24" name="Google Shape;872;p78"/>
          <p:cNvCxnSpPr/>
          <p:nvPr/>
        </p:nvCxnSpPr>
        <p:spPr>
          <a:xfrm rot="10800000">
            <a:off x="1558718" y="2937562"/>
            <a:ext cx="1046963" cy="787639"/>
          </a:xfrm>
          <a:prstGeom prst="bentConnector3">
            <a:avLst>
              <a:gd name="adj1" fmla="val 99365"/>
            </a:avLst>
          </a:prstGeom>
          <a:noFill/>
          <a:ln w="28575" cap="flat" cmpd="sng">
            <a:solidFill>
              <a:schemeClr val="lt2"/>
            </a:solidFill>
            <a:prstDash val="solid"/>
            <a:round/>
            <a:headEnd type="none" w="med" len="med"/>
            <a:tailEnd type="none" w="med" len="med"/>
          </a:ln>
        </p:spPr>
      </p:cxnSp>
      <p:cxnSp>
        <p:nvCxnSpPr>
          <p:cNvPr id="35" name="Google Shape;872;p78"/>
          <p:cNvCxnSpPr/>
          <p:nvPr/>
        </p:nvCxnSpPr>
        <p:spPr>
          <a:xfrm rot="10800000" flipV="1">
            <a:off x="3050181" y="2517076"/>
            <a:ext cx="1020022" cy="765024"/>
          </a:xfrm>
          <a:prstGeom prst="bentConnector3">
            <a:avLst>
              <a:gd name="adj1" fmla="val 100256"/>
            </a:avLst>
          </a:prstGeom>
          <a:noFill/>
          <a:ln w="28575" cap="flat" cmpd="sng">
            <a:solidFill>
              <a:schemeClr val="lt2"/>
            </a:solidFill>
            <a:prstDash val="solid"/>
            <a:round/>
            <a:headEnd type="none" w="med" len="med"/>
            <a:tailEnd type="none" w="med" len="med"/>
          </a:ln>
        </p:spPr>
      </p:cxnSp>
      <p:cxnSp>
        <p:nvCxnSpPr>
          <p:cNvPr id="40" name="Google Shape;872;p78"/>
          <p:cNvCxnSpPr/>
          <p:nvPr/>
        </p:nvCxnSpPr>
        <p:spPr>
          <a:xfrm>
            <a:off x="4644008" y="2517076"/>
            <a:ext cx="1055884" cy="742946"/>
          </a:xfrm>
          <a:prstGeom prst="bentConnector3">
            <a:avLst>
              <a:gd name="adj1" fmla="val 99576"/>
            </a:avLst>
          </a:prstGeom>
          <a:noFill/>
          <a:ln w="28575" cap="flat" cmpd="sng">
            <a:solidFill>
              <a:schemeClr val="lt2"/>
            </a:solidFill>
            <a:prstDash val="solid"/>
            <a:round/>
            <a:headEnd type="none" w="med" len="med"/>
            <a:tailEnd type="none" w="med" len="med"/>
          </a:ln>
        </p:spPr>
      </p:cxnSp>
      <p:cxnSp>
        <p:nvCxnSpPr>
          <p:cNvPr id="54" name="Google Shape;872;p78"/>
          <p:cNvCxnSpPr/>
          <p:nvPr/>
        </p:nvCxnSpPr>
        <p:spPr>
          <a:xfrm rot="10800000" flipV="1">
            <a:off x="6142992" y="2959642"/>
            <a:ext cx="1248372" cy="743480"/>
          </a:xfrm>
          <a:prstGeom prst="bentConnector3">
            <a:avLst>
              <a:gd name="adj1" fmla="val -955"/>
            </a:avLst>
          </a:prstGeom>
          <a:noFill/>
          <a:ln w="28575" cap="flat" cmpd="sng">
            <a:solidFill>
              <a:schemeClr val="lt2"/>
            </a:solidFill>
            <a:prstDash val="solid"/>
            <a:round/>
            <a:headEnd type="none" w="med" len="med"/>
            <a:tailEnd type="none" w="med" len="med"/>
          </a:ln>
        </p:spPr>
      </p:cxnSp>
      <p:sp>
        <p:nvSpPr>
          <p:cNvPr id="61" name="Google Shape;630;p60"/>
          <p:cNvSpPr txBox="1">
            <a:spLocks/>
          </p:cNvSpPr>
          <p:nvPr/>
        </p:nvSpPr>
        <p:spPr>
          <a:xfrm>
            <a:off x="1416900" y="2238214"/>
            <a:ext cx="255780"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smtClean="0">
                <a:solidFill>
                  <a:schemeClr val="tx1"/>
                </a:solidFill>
                <a:latin typeface="Times New Roman" pitchFamily="18" charset="0"/>
              </a:rPr>
              <a:t>I</a:t>
            </a:r>
            <a:endParaRPr lang="en-IN" sz="2200" dirty="0" smtClean="0">
              <a:solidFill>
                <a:schemeClr val="tx1"/>
              </a:solidFill>
              <a:latin typeface="Times New Roman" pitchFamily="18" charset="0"/>
            </a:endParaRPr>
          </a:p>
        </p:txBody>
      </p:sp>
      <p:sp>
        <p:nvSpPr>
          <p:cNvPr id="62" name="Google Shape;630;p60"/>
          <p:cNvSpPr txBox="1">
            <a:spLocks/>
          </p:cNvSpPr>
          <p:nvPr/>
        </p:nvSpPr>
        <p:spPr>
          <a:xfrm>
            <a:off x="2850434" y="3447342"/>
            <a:ext cx="543359"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smtClean="0">
                <a:solidFill>
                  <a:schemeClr val="tx1"/>
                </a:solidFill>
                <a:latin typeface="Times New Roman" pitchFamily="18" charset="0"/>
              </a:rPr>
              <a:t>II</a:t>
            </a:r>
            <a:endParaRPr lang="en-IN" sz="2200" dirty="0" smtClean="0">
              <a:solidFill>
                <a:schemeClr val="tx1"/>
              </a:solidFill>
              <a:latin typeface="Times New Roman" pitchFamily="18" charset="0"/>
            </a:endParaRPr>
          </a:p>
        </p:txBody>
      </p:sp>
      <p:sp>
        <p:nvSpPr>
          <p:cNvPr id="63" name="Google Shape;630;p60"/>
          <p:cNvSpPr txBox="1">
            <a:spLocks/>
          </p:cNvSpPr>
          <p:nvPr/>
        </p:nvSpPr>
        <p:spPr>
          <a:xfrm>
            <a:off x="4141185" y="2245141"/>
            <a:ext cx="571545"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smtClean="0">
                <a:solidFill>
                  <a:schemeClr val="tx1"/>
                </a:solidFill>
                <a:latin typeface="Times New Roman" pitchFamily="18" charset="0"/>
              </a:rPr>
              <a:t>III</a:t>
            </a:r>
            <a:endParaRPr lang="en-IN" sz="2200" dirty="0" smtClean="0">
              <a:solidFill>
                <a:schemeClr val="tx1"/>
              </a:solidFill>
              <a:latin typeface="Times New Roman" pitchFamily="18" charset="0"/>
            </a:endParaRPr>
          </a:p>
        </p:txBody>
      </p:sp>
      <p:sp>
        <p:nvSpPr>
          <p:cNvPr id="64" name="Google Shape;630;p60"/>
          <p:cNvSpPr txBox="1">
            <a:spLocks/>
          </p:cNvSpPr>
          <p:nvPr/>
        </p:nvSpPr>
        <p:spPr>
          <a:xfrm>
            <a:off x="5488426" y="3435846"/>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smtClean="0">
                <a:solidFill>
                  <a:schemeClr val="tx1"/>
                </a:solidFill>
                <a:latin typeface="Times New Roman" pitchFamily="18" charset="0"/>
              </a:rPr>
              <a:t>IV</a:t>
            </a:r>
            <a:endParaRPr lang="en-IN" sz="2200" dirty="0" smtClean="0">
              <a:solidFill>
                <a:schemeClr val="tx1"/>
              </a:solidFill>
              <a:latin typeface="Times New Roman" pitchFamily="18" charset="0"/>
            </a:endParaRPr>
          </a:p>
        </p:txBody>
      </p:sp>
      <p:sp>
        <p:nvSpPr>
          <p:cNvPr id="65" name="Google Shape;630;p60"/>
          <p:cNvSpPr txBox="1">
            <a:spLocks/>
          </p:cNvSpPr>
          <p:nvPr/>
        </p:nvSpPr>
        <p:spPr>
          <a:xfrm>
            <a:off x="579231" y="1307513"/>
            <a:ext cx="2376265" cy="766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smtClean="0">
                <a:solidFill>
                  <a:schemeClr val="tx1"/>
                </a:solidFill>
                <a:latin typeface="Times New Roman" pitchFamily="18" charset="0"/>
              </a:rPr>
              <a:t>Linear </a:t>
            </a:r>
            <a:r>
              <a:rPr lang="en-IN" sz="2000" dirty="0" smtClean="0">
                <a:solidFill>
                  <a:schemeClr val="tx1"/>
                </a:solidFill>
                <a:latin typeface="Times New Roman" pitchFamily="18" charset="0"/>
              </a:rPr>
              <a:t>data with student and subjects</a:t>
            </a:r>
            <a:endParaRPr lang="en-IN" sz="2000" dirty="0" smtClean="0">
              <a:solidFill>
                <a:schemeClr val="tx1"/>
              </a:solidFill>
              <a:latin typeface="Times New Roman" pitchFamily="18" charset="0"/>
            </a:endParaRPr>
          </a:p>
        </p:txBody>
      </p:sp>
      <p:sp>
        <p:nvSpPr>
          <p:cNvPr id="66" name="Google Shape;630;p60"/>
          <p:cNvSpPr txBox="1">
            <a:spLocks/>
          </p:cNvSpPr>
          <p:nvPr/>
        </p:nvSpPr>
        <p:spPr>
          <a:xfrm>
            <a:off x="1326917" y="4139596"/>
            <a:ext cx="3205072" cy="720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smtClean="0">
                <a:solidFill>
                  <a:schemeClr val="tx1"/>
                </a:solidFill>
                <a:latin typeface="Times New Roman" pitchFamily="18" charset="0"/>
              </a:rPr>
              <a:t>Linear data with </a:t>
            </a:r>
            <a:r>
              <a:rPr lang="en-IN" sz="2000" dirty="0" smtClean="0">
                <a:solidFill>
                  <a:schemeClr val="tx1"/>
                </a:solidFill>
                <a:latin typeface="Times New Roman" pitchFamily="18" charset="0"/>
              </a:rPr>
              <a:t>different number of subjects</a:t>
            </a:r>
            <a:endParaRPr lang="en-IN" sz="2000" dirty="0" smtClean="0">
              <a:solidFill>
                <a:schemeClr val="tx1"/>
              </a:solidFill>
              <a:latin typeface="Times New Roman" pitchFamily="18" charset="0"/>
            </a:endParaRPr>
          </a:p>
        </p:txBody>
      </p:sp>
      <p:sp>
        <p:nvSpPr>
          <p:cNvPr id="68" name="Google Shape;630;p60"/>
          <p:cNvSpPr txBox="1">
            <a:spLocks/>
          </p:cNvSpPr>
          <p:nvPr/>
        </p:nvSpPr>
        <p:spPr>
          <a:xfrm>
            <a:off x="2929453" y="1306979"/>
            <a:ext cx="3036242" cy="766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smtClean="0">
                <a:solidFill>
                  <a:schemeClr val="tx1"/>
                </a:solidFill>
                <a:latin typeface="Times New Roman" pitchFamily="18" charset="0"/>
              </a:rPr>
              <a:t>2D </a:t>
            </a:r>
            <a:r>
              <a:rPr lang="en-IN" sz="2000" dirty="0" smtClean="0">
                <a:solidFill>
                  <a:schemeClr val="tx1"/>
                </a:solidFill>
                <a:latin typeface="Times New Roman" pitchFamily="18" charset="0"/>
              </a:rPr>
              <a:t>data with students, semesters and subjects</a:t>
            </a:r>
            <a:endParaRPr lang="en-IN" sz="2000" dirty="0" smtClean="0">
              <a:solidFill>
                <a:schemeClr val="tx1"/>
              </a:solidFill>
              <a:latin typeface="Times New Roman" pitchFamily="18" charset="0"/>
            </a:endParaRPr>
          </a:p>
        </p:txBody>
      </p:sp>
      <p:sp>
        <p:nvSpPr>
          <p:cNvPr id="69" name="Google Shape;630;p60"/>
          <p:cNvSpPr txBox="1">
            <a:spLocks/>
          </p:cNvSpPr>
          <p:nvPr/>
        </p:nvSpPr>
        <p:spPr>
          <a:xfrm>
            <a:off x="4265459" y="4146222"/>
            <a:ext cx="3143309" cy="7134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smtClean="0">
                <a:solidFill>
                  <a:schemeClr val="tx1"/>
                </a:solidFill>
                <a:latin typeface="Times New Roman" pitchFamily="18" charset="0"/>
              </a:rPr>
              <a:t>2D data with </a:t>
            </a:r>
            <a:r>
              <a:rPr lang="en-IN" sz="2000" dirty="0" smtClean="0">
                <a:solidFill>
                  <a:schemeClr val="tx1"/>
                </a:solidFill>
                <a:latin typeface="Times New Roman" pitchFamily="18" charset="0"/>
              </a:rPr>
              <a:t>unknown number of semesters</a:t>
            </a:r>
            <a:endParaRPr lang="en-IN" sz="2000" dirty="0" smtClean="0">
              <a:solidFill>
                <a:schemeClr val="tx1"/>
              </a:solidFill>
              <a:latin typeface="Times New Roman" pitchFamily="18" charset="0"/>
            </a:endParaRPr>
          </a:p>
        </p:txBody>
      </p:sp>
      <p:sp>
        <p:nvSpPr>
          <p:cNvPr id="70" name="Google Shape;630;p60"/>
          <p:cNvSpPr txBox="1">
            <a:spLocks/>
          </p:cNvSpPr>
          <p:nvPr/>
        </p:nvSpPr>
        <p:spPr>
          <a:xfrm>
            <a:off x="6352322" y="1353361"/>
            <a:ext cx="2112892" cy="648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smtClean="0">
                <a:solidFill>
                  <a:schemeClr val="tx1"/>
                </a:solidFill>
                <a:latin typeface="Times New Roman" pitchFamily="18" charset="0"/>
              </a:rPr>
              <a:t>Connecting it to the requirement</a:t>
            </a:r>
          </a:p>
        </p:txBody>
      </p:sp>
      <p:sp>
        <p:nvSpPr>
          <p:cNvPr id="81" name="Google Shape;630;p60"/>
          <p:cNvSpPr txBox="1">
            <a:spLocks/>
          </p:cNvSpPr>
          <p:nvPr/>
        </p:nvSpPr>
        <p:spPr>
          <a:xfrm>
            <a:off x="7197418" y="2263840"/>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smtClean="0">
                <a:solidFill>
                  <a:schemeClr val="tx1"/>
                </a:solidFill>
                <a:latin typeface="Times New Roman" pitchFamily="18" charset="0"/>
              </a:rPr>
              <a:t>V</a:t>
            </a:r>
            <a:endParaRPr lang="en-IN" sz="2200" dirty="0" smtClean="0">
              <a:solidFill>
                <a:schemeClr val="tx1"/>
              </a:solidFill>
              <a:latin typeface="Times New Roman" pitchFamily="18" charset="0"/>
            </a:endParaRPr>
          </a:p>
        </p:txBody>
      </p:sp>
    </p:spTree>
    <p:extLst>
      <p:ext uri="{BB962C8B-B14F-4D97-AF65-F5344CB8AC3E}">
        <p14:creationId xmlns:p14="http://schemas.microsoft.com/office/powerpoint/2010/main" val="2571684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3"/>
          </p:nvPr>
        </p:nvSpPr>
        <p:spPr>
          <a:xfrm>
            <a:off x="827584" y="1347614"/>
            <a:ext cx="2448272" cy="539400"/>
          </a:xfrm>
        </p:spPr>
        <p:txBody>
          <a:bodyPr/>
          <a:lstStyle/>
          <a:p>
            <a:r>
              <a:rPr lang="en-IN" dirty="0" smtClean="0"/>
              <a:t>Requirement 1</a:t>
            </a:r>
            <a:endParaRPr lang="en-IN" dirty="0"/>
          </a:p>
        </p:txBody>
      </p:sp>
      <p:sp>
        <p:nvSpPr>
          <p:cNvPr id="20" name="Google Shape;630;p60"/>
          <p:cNvSpPr txBox="1">
            <a:spLocks/>
          </p:cNvSpPr>
          <p:nvPr/>
        </p:nvSpPr>
        <p:spPr>
          <a:xfrm>
            <a:off x="611560" y="1887014"/>
            <a:ext cx="3600400" cy="900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800" dirty="0" smtClean="0">
                <a:solidFill>
                  <a:schemeClr val="tx1"/>
                </a:solidFill>
                <a:latin typeface="Times New Roman" pitchFamily="18" charset="0"/>
              </a:rPr>
              <a:t>Need to get agencies having all of it’s ids passed under all the forms.</a:t>
            </a:r>
          </a:p>
        </p:txBody>
      </p:sp>
      <p:sp>
        <p:nvSpPr>
          <p:cNvPr id="23" name="Subtitle 5"/>
          <p:cNvSpPr>
            <a:spLocks noGrp="1"/>
          </p:cNvSpPr>
          <p:nvPr>
            <p:ph type="subTitle" idx="3"/>
          </p:nvPr>
        </p:nvSpPr>
        <p:spPr>
          <a:xfrm>
            <a:off x="5076056" y="1348323"/>
            <a:ext cx="2592288" cy="539400"/>
          </a:xfrm>
        </p:spPr>
        <p:txBody>
          <a:bodyPr/>
          <a:lstStyle/>
          <a:p>
            <a:r>
              <a:rPr lang="en-IN" dirty="0" smtClean="0"/>
              <a:t>Requirement 2</a:t>
            </a:r>
            <a:endParaRPr lang="en-IN" dirty="0"/>
          </a:p>
        </p:txBody>
      </p:sp>
      <p:sp>
        <p:nvSpPr>
          <p:cNvPr id="24" name="Google Shape;630;p60"/>
          <p:cNvSpPr txBox="1">
            <a:spLocks/>
          </p:cNvSpPr>
          <p:nvPr/>
        </p:nvSpPr>
        <p:spPr>
          <a:xfrm>
            <a:off x="5000780" y="1852379"/>
            <a:ext cx="3171620" cy="11437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800" dirty="0" smtClean="0">
                <a:solidFill>
                  <a:schemeClr val="tx1"/>
                </a:solidFill>
                <a:latin typeface="Times New Roman" pitchFamily="18" charset="0"/>
              </a:rPr>
              <a:t>Need to get forms having all of it’s ids passed</a:t>
            </a:r>
          </a:p>
        </p:txBody>
      </p:sp>
      <p:sp>
        <p:nvSpPr>
          <p:cNvPr id="25" name="Subtitle 5"/>
          <p:cNvSpPr>
            <a:spLocks noGrp="1"/>
          </p:cNvSpPr>
          <p:nvPr>
            <p:ph type="subTitle" idx="3"/>
          </p:nvPr>
        </p:nvSpPr>
        <p:spPr>
          <a:xfrm>
            <a:off x="3135108" y="2752430"/>
            <a:ext cx="2592288" cy="539400"/>
          </a:xfrm>
        </p:spPr>
        <p:txBody>
          <a:bodyPr/>
          <a:lstStyle/>
          <a:p>
            <a:r>
              <a:rPr lang="en-IN" dirty="0" smtClean="0"/>
              <a:t>Requirement 3</a:t>
            </a:r>
            <a:endParaRPr lang="en-IN" dirty="0"/>
          </a:p>
        </p:txBody>
      </p:sp>
      <p:sp>
        <p:nvSpPr>
          <p:cNvPr id="26" name="Google Shape;630;p60"/>
          <p:cNvSpPr txBox="1">
            <a:spLocks/>
          </p:cNvSpPr>
          <p:nvPr/>
        </p:nvSpPr>
        <p:spPr>
          <a:xfrm>
            <a:off x="2915816" y="3300214"/>
            <a:ext cx="3171620" cy="927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800" dirty="0" smtClean="0">
                <a:solidFill>
                  <a:schemeClr val="tx1"/>
                </a:solidFill>
                <a:latin typeface="Times New Roman" pitchFamily="18" charset="0"/>
              </a:rPr>
              <a:t>Get all the failed ids irrespective of the form and agency</a:t>
            </a:r>
          </a:p>
        </p:txBody>
      </p:sp>
      <p:sp>
        <p:nvSpPr>
          <p:cNvPr id="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Given Requirements</a:t>
            </a:r>
            <a:endParaRPr dirty="0"/>
          </a:p>
        </p:txBody>
      </p:sp>
      <p:sp>
        <p:nvSpPr>
          <p:cNvPr id="10" name="Google Shape;645;p60"/>
          <p:cNvSpPr/>
          <p:nvPr/>
        </p:nvSpPr>
        <p:spPr>
          <a:xfrm rot="5400000">
            <a:off x="1724276"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91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 dirty="0" smtClean="0"/>
              <a:t>Requirement Querying</a:t>
            </a:r>
            <a:endParaRPr dirty="0"/>
          </a:p>
        </p:txBody>
      </p:sp>
      <p:sp>
        <p:nvSpPr>
          <p:cNvPr id="25"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0;p60"/>
          <p:cNvSpPr txBox="1">
            <a:spLocks/>
          </p:cNvSpPr>
          <p:nvPr/>
        </p:nvSpPr>
        <p:spPr>
          <a:xfrm>
            <a:off x="935832" y="1563638"/>
            <a:ext cx="6372472" cy="30963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SzPct val="125000"/>
              <a:buFont typeface="+mj-lt"/>
              <a:buAutoNum type="arabicPeriod"/>
            </a:pPr>
            <a:r>
              <a:rPr lang="en-IN" sz="1800" dirty="0">
                <a:solidFill>
                  <a:schemeClr val="tx1"/>
                </a:solidFill>
                <a:latin typeface="Times New Roman" pitchFamily="18" charset="0"/>
              </a:rPr>
              <a:t>Here used a “nested” mapping to store </a:t>
            </a:r>
            <a:r>
              <a:rPr lang="en-IN" sz="1800" dirty="0" smtClean="0">
                <a:solidFill>
                  <a:schemeClr val="tx1"/>
                </a:solidFill>
                <a:latin typeface="Times New Roman" pitchFamily="18" charset="0"/>
              </a:rPr>
              <a:t>id </a:t>
            </a:r>
            <a:r>
              <a:rPr lang="en-IN" sz="1800" dirty="0">
                <a:solidFill>
                  <a:schemeClr val="tx1"/>
                </a:solidFill>
                <a:latin typeface="Times New Roman" pitchFamily="18" charset="0"/>
              </a:rPr>
              <a:t>and </a:t>
            </a:r>
            <a:r>
              <a:rPr lang="en-IN" sz="1800" dirty="0" smtClean="0">
                <a:solidFill>
                  <a:schemeClr val="tx1"/>
                </a:solidFill>
                <a:latin typeface="Times New Roman" pitchFamily="18" charset="0"/>
              </a:rPr>
              <a:t>form level details</a:t>
            </a:r>
            <a:r>
              <a:rPr lang="en-IN" sz="1800" dirty="0">
                <a:solidFill>
                  <a:schemeClr val="tx1"/>
                </a:solidFill>
                <a:latin typeface="Times New Roman" pitchFamily="18" charset="0"/>
              </a:rPr>
              <a:t>, used bool query to </a:t>
            </a:r>
            <a:r>
              <a:rPr lang="en-IN" sz="1800" dirty="0" smtClean="0">
                <a:solidFill>
                  <a:schemeClr val="tx1"/>
                </a:solidFill>
                <a:latin typeface="Times New Roman" pitchFamily="18" charset="0"/>
              </a:rPr>
              <a:t>check no error ids </a:t>
            </a:r>
            <a:r>
              <a:rPr lang="en-IN" sz="1800" dirty="0">
                <a:solidFill>
                  <a:schemeClr val="tx1"/>
                </a:solidFill>
                <a:latin typeface="Times New Roman" pitchFamily="18" charset="0"/>
              </a:rPr>
              <a:t>and an outer bool query </a:t>
            </a:r>
            <a:r>
              <a:rPr lang="en-IN" sz="1800" dirty="0" smtClean="0">
                <a:solidFill>
                  <a:schemeClr val="tx1"/>
                </a:solidFill>
                <a:latin typeface="Times New Roman" pitchFamily="18" charset="0"/>
              </a:rPr>
              <a:t>to check all the forms are error free and </a:t>
            </a:r>
            <a:r>
              <a:rPr lang="en-IN" sz="1800" dirty="0">
                <a:solidFill>
                  <a:schemeClr val="tx1"/>
                </a:solidFill>
                <a:latin typeface="Times New Roman" pitchFamily="18" charset="0"/>
              </a:rPr>
              <a:t>a final bool query to display </a:t>
            </a:r>
            <a:r>
              <a:rPr lang="en-IN" sz="1800" dirty="0" smtClean="0">
                <a:solidFill>
                  <a:schemeClr val="tx1"/>
                </a:solidFill>
                <a:latin typeface="Times New Roman" pitchFamily="18" charset="0"/>
              </a:rPr>
              <a:t>only the agencies with no errors.</a:t>
            </a:r>
            <a:endParaRPr lang="en-IN" sz="1800" dirty="0">
              <a:solidFill>
                <a:schemeClr val="tx1"/>
              </a:solidFill>
              <a:latin typeface="Times New Roman" pitchFamily="18" charset="0"/>
            </a:endParaRPr>
          </a:p>
          <a:p>
            <a:pPr marL="342900" indent="-342900">
              <a:buClr>
                <a:schemeClr val="tx1"/>
              </a:buClr>
              <a:buSzPct val="125000"/>
              <a:buFont typeface="+mj-lt"/>
              <a:buAutoNum type="arabicPeriod"/>
            </a:pPr>
            <a:r>
              <a:rPr lang="en-IN" sz="1800" dirty="0" smtClean="0">
                <a:solidFill>
                  <a:schemeClr val="tx1"/>
                </a:solidFill>
                <a:latin typeface="Times New Roman" pitchFamily="18" charset="0"/>
              </a:rPr>
              <a:t>Used inner hits in form level nested query and retrieved passed forms from the above query output, inner hits is used display content matched with the bool query in nested query.</a:t>
            </a:r>
          </a:p>
          <a:p>
            <a:pPr marL="342900" indent="-342900">
              <a:buClr>
                <a:schemeClr val="tx1"/>
              </a:buClr>
              <a:buSzPct val="125000"/>
              <a:buFont typeface="+mj-lt"/>
              <a:buAutoNum type="arabicPeriod"/>
            </a:pPr>
            <a:r>
              <a:rPr lang="en-IN" sz="1800" dirty="0" smtClean="0">
                <a:solidFill>
                  <a:schemeClr val="tx1"/>
                </a:solidFill>
                <a:latin typeface="Times New Roman" pitchFamily="18" charset="0"/>
              </a:rPr>
              <a:t>Used inner hits in id level nested query and retrieved the failed id details.</a:t>
            </a:r>
          </a:p>
        </p:txBody>
      </p:sp>
    </p:spTree>
    <p:extLst>
      <p:ext uri="{BB962C8B-B14F-4D97-AF65-F5344CB8AC3E}">
        <p14:creationId xmlns:p14="http://schemas.microsoft.com/office/powerpoint/2010/main" val="301626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IN" dirty="0" smtClean="0"/>
              <a:t>Miscellaneous</a:t>
            </a:r>
            <a:endParaRPr dirty="0"/>
          </a:p>
        </p:txBody>
      </p:sp>
      <p:sp>
        <p:nvSpPr>
          <p:cNvPr id="20"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0;p60"/>
          <p:cNvSpPr txBox="1">
            <a:spLocks/>
          </p:cNvSpPr>
          <p:nvPr/>
        </p:nvSpPr>
        <p:spPr>
          <a:xfrm>
            <a:off x="935832" y="1707654"/>
            <a:ext cx="6228456" cy="2232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SzPct val="125000"/>
              <a:buFont typeface="Arial" pitchFamily="34" charset="0"/>
              <a:buChar char="•"/>
            </a:pPr>
            <a:r>
              <a:rPr lang="en-IN" sz="1800" dirty="0" smtClean="0">
                <a:solidFill>
                  <a:schemeClr val="tx1"/>
                </a:solidFill>
                <a:latin typeface="Times New Roman" pitchFamily="18" charset="0"/>
              </a:rPr>
              <a:t>Worked on Python pandas to reduce the data while loading into the data frames.</a:t>
            </a:r>
          </a:p>
          <a:p>
            <a:pPr marL="342900" indent="-342900">
              <a:buClr>
                <a:schemeClr val="tx1"/>
              </a:buClr>
              <a:buSzPct val="125000"/>
              <a:buFont typeface="Arial" pitchFamily="34" charset="0"/>
              <a:buChar char="•"/>
            </a:pPr>
            <a:r>
              <a:rPr lang="en-IN" sz="1800" dirty="0" smtClean="0">
                <a:solidFill>
                  <a:schemeClr val="tx1"/>
                </a:solidFill>
                <a:latin typeface="Times New Roman" pitchFamily="18" charset="0"/>
              </a:rPr>
              <a:t>Created an AWS lambda function to convert CSV file into JSON file while uploaded into a S3 bucket.</a:t>
            </a:r>
          </a:p>
          <a:p>
            <a:pPr marL="342900" indent="-342900">
              <a:buClr>
                <a:schemeClr val="tx1"/>
              </a:buClr>
              <a:buSzPct val="125000"/>
              <a:buFont typeface="Arial" pitchFamily="34" charset="0"/>
              <a:buChar char="•"/>
            </a:pPr>
            <a:r>
              <a:rPr lang="en-IN" sz="1800" dirty="0" smtClean="0">
                <a:solidFill>
                  <a:schemeClr val="tx1"/>
                </a:solidFill>
                <a:latin typeface="Times New Roman" pitchFamily="18" charset="0"/>
              </a:rPr>
              <a:t>Learnt AWS cloud services S3, SQS, SES and database like Dynamo DB and OpenSearch.</a:t>
            </a:r>
          </a:p>
          <a:p>
            <a:pPr marL="342900" indent="-342900">
              <a:buClr>
                <a:schemeClr val="tx1"/>
              </a:buClr>
              <a:buSzPct val="125000"/>
              <a:buFont typeface="Arial" pitchFamily="34" charset="0"/>
              <a:buChar char="•"/>
            </a:pPr>
            <a:r>
              <a:rPr lang="en-IN" sz="1800" dirty="0" smtClean="0">
                <a:solidFill>
                  <a:schemeClr val="tx1"/>
                </a:solidFill>
                <a:latin typeface="Times New Roman" pitchFamily="18" charset="0"/>
              </a:rPr>
              <a:t>Token Validation for Aurora DB connection</a:t>
            </a:r>
          </a:p>
        </p:txBody>
      </p:sp>
    </p:spTree>
    <p:extLst>
      <p:ext uri="{BB962C8B-B14F-4D97-AF65-F5344CB8AC3E}">
        <p14:creationId xmlns:p14="http://schemas.microsoft.com/office/powerpoint/2010/main" val="226320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19872" y="303498"/>
            <a:ext cx="4427984" cy="1512168"/>
          </a:xfrm>
        </p:spPr>
        <p:txBody>
          <a:bodyPr/>
          <a:lstStyle/>
          <a:p>
            <a:r>
              <a:rPr lang="en-IN" sz="4500" b="1" dirty="0" smtClean="0"/>
              <a:t>Any Queries ?</a:t>
            </a:r>
            <a:endParaRPr lang="en-IN" sz="4500" b="1"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07654"/>
            <a:ext cx="3240360" cy="3240360"/>
          </a:xfrm>
          <a:prstGeom prst="rect">
            <a:avLst/>
          </a:prstGeom>
        </p:spPr>
      </p:pic>
    </p:spTree>
    <p:extLst>
      <p:ext uri="{BB962C8B-B14F-4D97-AF65-F5344CB8AC3E}">
        <p14:creationId xmlns:p14="http://schemas.microsoft.com/office/powerpoint/2010/main" val="3705618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tretch>
            <a:fillRect/>
          </a:stretch>
        </p:blipFill>
        <p:spPr>
          <a:xfrm>
            <a:off x="3995936" y="1707654"/>
            <a:ext cx="4983138" cy="1811652"/>
          </a:xfrm>
          <a:prstGeom prst="rect">
            <a:avLst/>
          </a:prstGeom>
        </p:spPr>
      </p:pic>
    </p:spTree>
    <p:extLst>
      <p:ext uri="{BB962C8B-B14F-4D97-AF65-F5344CB8AC3E}">
        <p14:creationId xmlns:p14="http://schemas.microsoft.com/office/powerpoint/2010/main" val="2929604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idx="15"/>
          </p:nvPr>
        </p:nvSpPr>
        <p:spPr/>
        <p:txBody>
          <a:bodyPr/>
          <a:lstStyle/>
          <a:p>
            <a:r>
              <a:rPr lang="en-IN" dirty="0" smtClean="0"/>
              <a:t>Data mapping</a:t>
            </a:r>
            <a:endParaRPr lang="en-IN" dirty="0"/>
          </a:p>
        </p:txBody>
      </p:sp>
      <p:sp>
        <p:nvSpPr>
          <p:cNvPr id="41" name="Google Shape;630;p60"/>
          <p:cNvSpPr txBox="1">
            <a:spLocks/>
          </p:cNvSpPr>
          <p:nvPr/>
        </p:nvSpPr>
        <p:spPr>
          <a:xfrm>
            <a:off x="968332" y="1419622"/>
            <a:ext cx="3171620" cy="29523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Selected a suitable mapping with nested structures.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Level 1 with “agency_name” and array of “forms”.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Level 2 with “form_name” and array of “ids” in array of forms.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Level 3 with “id” and “no_error” in array of ids.</a:t>
            </a:r>
          </a:p>
        </p:txBody>
      </p:sp>
      <p:sp>
        <p:nvSpPr>
          <p:cNvPr id="4"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90000"/>
                    </a14:imgEffect>
                  </a14:imgLayer>
                </a14:imgProps>
              </a:ext>
              <a:ext uri="{28A0092B-C50C-407E-A947-70E740481C1C}">
                <a14:useLocalDpi xmlns:a14="http://schemas.microsoft.com/office/drawing/2010/main" val="0"/>
              </a:ext>
            </a:extLst>
          </a:blip>
          <a:srcRect/>
          <a:stretch>
            <a:fillRect/>
          </a:stretch>
        </p:blipFill>
        <p:spPr bwMode="auto">
          <a:xfrm>
            <a:off x="4355976" y="1370691"/>
            <a:ext cx="2737734" cy="276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41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IN" dirty="0" smtClean="0"/>
              <a:t>Data Insertion</a:t>
            </a:r>
            <a:endParaRPr lang="en-IN" dirty="0"/>
          </a:p>
        </p:txBody>
      </p:sp>
      <p:sp>
        <p:nvSpPr>
          <p:cNvPr id="37" name="Google Shape;630;p60"/>
          <p:cNvSpPr txBox="1">
            <a:spLocks/>
          </p:cNvSpPr>
          <p:nvPr/>
        </p:nvSpPr>
        <p:spPr>
          <a:xfrm>
            <a:off x="899592" y="1275606"/>
            <a:ext cx="317162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The data I will be having with columns</a:t>
            </a:r>
          </a:p>
          <a:p>
            <a:pPr lvl="5">
              <a:buClr>
                <a:schemeClr val="tx1"/>
              </a:buClr>
              <a:buSzPct val="125000"/>
            </a:pPr>
            <a:r>
              <a:rPr lang="en-IN" sz="1800" dirty="0">
                <a:solidFill>
                  <a:schemeClr val="tx1"/>
                </a:solidFill>
                <a:latin typeface="Times New Roman" pitchFamily="18" charset="0"/>
              </a:rPr>
              <a:t>	agency_name</a:t>
            </a:r>
          </a:p>
          <a:p>
            <a:pPr lvl="4">
              <a:buClr>
                <a:schemeClr val="tx1"/>
              </a:buClr>
              <a:buSzPct val="125000"/>
            </a:pPr>
            <a:r>
              <a:rPr lang="en-IN" sz="1800" dirty="0">
                <a:solidFill>
                  <a:schemeClr val="tx1"/>
                </a:solidFill>
                <a:latin typeface="Times New Roman" pitchFamily="18" charset="0"/>
              </a:rPr>
              <a:t>	form_name</a:t>
            </a:r>
          </a:p>
          <a:p>
            <a:pPr lvl="4">
              <a:buClr>
                <a:schemeClr val="tx1"/>
              </a:buClr>
              <a:buSzPct val="125000"/>
            </a:pPr>
            <a:r>
              <a:rPr lang="en-IN" sz="1800" dirty="0">
                <a:solidFill>
                  <a:schemeClr val="tx1"/>
                </a:solidFill>
                <a:latin typeface="Times New Roman" pitchFamily="18" charset="0"/>
              </a:rPr>
              <a:t>	ids_with_errors</a:t>
            </a:r>
          </a:p>
          <a:p>
            <a:pPr lvl="4">
              <a:buClr>
                <a:schemeClr val="tx1"/>
              </a:buClr>
              <a:buSzPct val="125000"/>
            </a:pPr>
            <a:r>
              <a:rPr lang="en-IN" sz="1800" dirty="0">
                <a:solidFill>
                  <a:schemeClr val="tx1"/>
                </a:solidFill>
                <a:latin typeface="Times New Roman" pitchFamily="18" charset="0"/>
              </a:rPr>
              <a:t>	ids_without_errors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Firstly checking for the agency_name in the index.</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If agency_name is present in the index it will be retrieved and modified and inserted in the total document again using same document id. </a:t>
            </a:r>
          </a:p>
        </p:txBody>
      </p:sp>
      <p:sp>
        <p:nvSpPr>
          <p:cNvPr id="38"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0;p60"/>
          <p:cNvSpPr txBox="1">
            <a:spLocks/>
          </p:cNvSpPr>
          <p:nvPr/>
        </p:nvSpPr>
        <p:spPr>
          <a:xfrm>
            <a:off x="4496724" y="1309828"/>
            <a:ext cx="3171620" cy="29523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endParaRPr lang="en-IN" sz="1800" dirty="0" smtClean="0">
              <a:solidFill>
                <a:schemeClr val="tx1"/>
              </a:solidFill>
              <a:latin typeface="Times New Roman" pitchFamily="18" charset="0"/>
            </a:endParaRPr>
          </a:p>
        </p:txBody>
      </p:sp>
      <p:sp>
        <p:nvSpPr>
          <p:cNvPr id="6" name="Google Shape;630;p60"/>
          <p:cNvSpPr txBox="1">
            <a:spLocks/>
          </p:cNvSpPr>
          <p:nvPr/>
        </p:nvSpPr>
        <p:spPr>
          <a:xfrm>
            <a:off x="4856764" y="1290720"/>
            <a:ext cx="3243628"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If the agency_name is not present then the new document is created.</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If the agency_name is present and the form_name is not present in array of forms then it is added to the array and the document is inserted with the same document id</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Similarly all the data will be inserted in the index</a:t>
            </a:r>
          </a:p>
          <a:p>
            <a:pPr marL="285750" indent="-285750">
              <a:buClr>
                <a:schemeClr val="tx1"/>
              </a:buClr>
              <a:buSzPct val="125000"/>
              <a:buFont typeface="Arial" pitchFamily="34" charset="0"/>
              <a:buChar char="•"/>
            </a:pPr>
            <a:endParaRPr lang="en-IN" sz="1800" dirty="0" smtClean="0">
              <a:solidFill>
                <a:schemeClr val="tx1"/>
              </a:solidFill>
              <a:latin typeface="Times New Roman" pitchFamily="18" charset="0"/>
            </a:endParaRPr>
          </a:p>
        </p:txBody>
      </p:sp>
    </p:spTree>
    <p:extLst>
      <p:ext uri="{BB962C8B-B14F-4D97-AF65-F5344CB8AC3E}">
        <p14:creationId xmlns:p14="http://schemas.microsoft.com/office/powerpoint/2010/main" val="1789160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smtClean="0"/>
              <a:t>Querying</a:t>
            </a:r>
            <a:endParaRPr lang="en-IN" dirty="0"/>
          </a:p>
        </p:txBody>
      </p:sp>
      <p:sp>
        <p:nvSpPr>
          <p:cNvPr id="25" name="Google Shape;630;p60"/>
          <p:cNvSpPr txBox="1">
            <a:spLocks/>
          </p:cNvSpPr>
          <p:nvPr/>
        </p:nvSpPr>
        <p:spPr>
          <a:xfrm>
            <a:off x="899592" y="1203598"/>
            <a:ext cx="360040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The query is to retrieve agency_name in which there are no id_with_errors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I used nested query inside a bool query</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First checked that there is no id_with_errors in ids and then checked for no forms with failed checks in ids and finally for no form_name failure in forms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Similarly other two queries are also done</a:t>
            </a:r>
          </a:p>
          <a:p>
            <a:pPr marL="285750" indent="-285750">
              <a:buClr>
                <a:schemeClr val="tx1"/>
              </a:buClr>
              <a:buSzPct val="125000"/>
              <a:buFont typeface="Arial" pitchFamily="34" charset="0"/>
              <a:buChar char="•"/>
            </a:pPr>
            <a:endParaRPr lang="en-IN" sz="1800" dirty="0" smtClean="0">
              <a:solidFill>
                <a:schemeClr val="tx1"/>
              </a:solidFill>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888432" cy="40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43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4558082" y="771550"/>
            <a:ext cx="3858900" cy="5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Contents</a:t>
            </a:r>
            <a:endParaRPr dirty="0"/>
          </a:p>
        </p:txBody>
      </p:sp>
      <p:sp>
        <p:nvSpPr>
          <p:cNvPr id="455" name="Google Shape;455;p44"/>
          <p:cNvSpPr/>
          <p:nvPr/>
        </p:nvSpPr>
        <p:spPr>
          <a:xfrm rot="5400000">
            <a:off x="5540700" y="443116"/>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0;p60"/>
          <p:cNvSpPr txBox="1">
            <a:spLocks/>
          </p:cNvSpPr>
          <p:nvPr/>
        </p:nvSpPr>
        <p:spPr>
          <a:xfrm>
            <a:off x="4678129" y="1851670"/>
            <a:ext cx="3594141" cy="25922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Internship</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Area of study</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Elastic search</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Sample Example &amp; Requirement</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Contribution to the project</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Utilization in project</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Other requirements</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Learning outcome</a:t>
            </a:r>
          </a:p>
          <a:p>
            <a:pPr marL="285750" indent="-285750">
              <a:buClr>
                <a:schemeClr val="tx1"/>
              </a:buClr>
              <a:buSzPct val="125000"/>
              <a:buFont typeface="Arial" pitchFamily="34" charset="0"/>
              <a:buChar char="•"/>
            </a:pPr>
            <a:r>
              <a:rPr lang="en-IN" sz="1800" dirty="0" smtClean="0">
                <a:solidFill>
                  <a:schemeClr val="tx1"/>
                </a:solidFill>
                <a:latin typeface="Times New Roman" pitchFamily="18" charset="0"/>
              </a:rPr>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0"/>
          <p:cNvSpPr/>
          <p:nvPr/>
        </p:nvSpPr>
        <p:spPr>
          <a:xfrm rot="2700000">
            <a:off x="3477645"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0"/>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Internship</a:t>
            </a:r>
            <a:endParaRPr dirty="0"/>
          </a:p>
        </p:txBody>
      </p:sp>
      <p:sp>
        <p:nvSpPr>
          <p:cNvPr id="629" name="Google Shape;629;p60"/>
          <p:cNvSpPr txBox="1">
            <a:spLocks noGrp="1"/>
          </p:cNvSpPr>
          <p:nvPr>
            <p:ph type="subTitle" idx="1"/>
          </p:nvPr>
        </p:nvSpPr>
        <p:spPr>
          <a:xfrm>
            <a:off x="755576" y="2427734"/>
            <a:ext cx="20808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a:t>
            </a:r>
            <a:endParaRPr dirty="0"/>
          </a:p>
        </p:txBody>
      </p:sp>
      <p:sp>
        <p:nvSpPr>
          <p:cNvPr id="630" name="Google Shape;630;p60"/>
          <p:cNvSpPr txBox="1">
            <a:spLocks noGrp="1"/>
          </p:cNvSpPr>
          <p:nvPr>
            <p:ph type="subTitle" idx="2"/>
          </p:nvPr>
        </p:nvSpPr>
        <p:spPr>
          <a:xfrm>
            <a:off x="2843808" y="2423895"/>
            <a:ext cx="226464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Requirement</a:t>
            </a:r>
            <a:endParaRPr dirty="0"/>
          </a:p>
        </p:txBody>
      </p:sp>
      <p:sp>
        <p:nvSpPr>
          <p:cNvPr id="631" name="Google Shape;631;p60"/>
          <p:cNvSpPr txBox="1">
            <a:spLocks noGrp="1"/>
          </p:cNvSpPr>
          <p:nvPr>
            <p:ph type="subTitle" idx="3"/>
          </p:nvPr>
        </p:nvSpPr>
        <p:spPr>
          <a:xfrm>
            <a:off x="5508104" y="2444590"/>
            <a:ext cx="3024336"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Technical Stack</a:t>
            </a:r>
            <a:endParaRPr dirty="0"/>
          </a:p>
        </p:txBody>
      </p:sp>
      <p:sp>
        <p:nvSpPr>
          <p:cNvPr id="632" name="Google Shape;632;p60"/>
          <p:cNvSpPr txBox="1">
            <a:spLocks noGrp="1"/>
          </p:cNvSpPr>
          <p:nvPr>
            <p:ph type="subTitle" idx="4"/>
          </p:nvPr>
        </p:nvSpPr>
        <p:spPr>
          <a:xfrm>
            <a:off x="611560" y="3003798"/>
            <a:ext cx="1502144" cy="7200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Times New Roman" pitchFamily="18" charset="0"/>
              </a:rPr>
              <a:t>N8 output tax compare</a:t>
            </a:r>
            <a:endParaRPr dirty="0">
              <a:latin typeface="Times New Roman" pitchFamily="18" charset="0"/>
            </a:endParaRPr>
          </a:p>
        </p:txBody>
      </p:sp>
      <p:sp>
        <p:nvSpPr>
          <p:cNvPr id="633" name="Google Shape;633;p60"/>
          <p:cNvSpPr txBox="1">
            <a:spLocks noGrp="1"/>
          </p:cNvSpPr>
          <p:nvPr>
            <p:ph type="subTitle" idx="5"/>
          </p:nvPr>
        </p:nvSpPr>
        <p:spPr>
          <a:xfrm>
            <a:off x="2811670" y="3075806"/>
            <a:ext cx="2080500" cy="6480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Times New Roman" pitchFamily="18" charset="0"/>
              </a:rPr>
              <a:t>Insert and Query the data in elastic search</a:t>
            </a:r>
            <a:endParaRPr dirty="0">
              <a:latin typeface="Times New Roman" pitchFamily="18" charset="0"/>
            </a:endParaRPr>
          </a:p>
        </p:txBody>
      </p:sp>
      <p:sp>
        <p:nvSpPr>
          <p:cNvPr id="634" name="Google Shape;634;p60"/>
          <p:cNvSpPr txBox="1">
            <a:spLocks noGrp="1"/>
          </p:cNvSpPr>
          <p:nvPr>
            <p:ph type="subTitle" idx="6"/>
          </p:nvPr>
        </p:nvSpPr>
        <p:spPr>
          <a:xfrm>
            <a:off x="5436096" y="3075806"/>
            <a:ext cx="2808312" cy="931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itchFamily="34" charset="0"/>
              <a:buChar char="•"/>
            </a:pPr>
            <a:r>
              <a:rPr lang="en-IN" dirty="0" smtClean="0">
                <a:latin typeface="Times New Roman" pitchFamily="18" charset="0"/>
              </a:rPr>
              <a:t>Elastic </a:t>
            </a:r>
            <a:r>
              <a:rPr lang="en-IN" dirty="0" smtClean="0">
                <a:latin typeface="Times New Roman" pitchFamily="18" charset="0"/>
              </a:rPr>
              <a:t>Search(ELK)</a:t>
            </a:r>
            <a:endParaRPr lang="en-IN" dirty="0" smtClean="0">
              <a:latin typeface="Times New Roman" pitchFamily="18" charset="0"/>
            </a:endParaRPr>
          </a:p>
          <a:p>
            <a:pPr marL="285750" lvl="0" indent="-285750" algn="l" rtl="0">
              <a:spcBef>
                <a:spcPts val="0"/>
              </a:spcBef>
              <a:spcAft>
                <a:spcPts val="0"/>
              </a:spcAft>
              <a:buFont typeface="Arial" pitchFamily="34" charset="0"/>
              <a:buChar char="•"/>
            </a:pPr>
            <a:r>
              <a:rPr lang="en-IN" dirty="0" smtClean="0">
                <a:latin typeface="Times New Roman" pitchFamily="18" charset="0"/>
              </a:rPr>
              <a:t>Cloud </a:t>
            </a:r>
            <a:r>
              <a:rPr lang="en-IN" dirty="0" smtClean="0">
                <a:latin typeface="Times New Roman" pitchFamily="18" charset="0"/>
              </a:rPr>
              <a:t>computing(AWS)</a:t>
            </a:r>
            <a:endParaRPr lang="en-IN" dirty="0" smtClean="0">
              <a:latin typeface="Times New Roman" pitchFamily="18" charset="0"/>
            </a:endParaRPr>
          </a:p>
          <a:p>
            <a:pPr marL="285750" lvl="0" indent="-285750" algn="l" rtl="0">
              <a:spcBef>
                <a:spcPts val="0"/>
              </a:spcBef>
              <a:spcAft>
                <a:spcPts val="0"/>
              </a:spcAft>
              <a:buFont typeface="Arial" pitchFamily="34" charset="0"/>
              <a:buChar char="•"/>
            </a:pPr>
            <a:r>
              <a:rPr lang="en-IN" dirty="0" smtClean="0">
                <a:latin typeface="Times New Roman" pitchFamily="18" charset="0"/>
              </a:rPr>
              <a:t>Python (pandas,boto3)</a:t>
            </a:r>
            <a:endParaRPr dirty="0">
              <a:latin typeface="Times New Roman" pitchFamily="18" charset="0"/>
            </a:endParaRPr>
          </a:p>
        </p:txBody>
      </p:sp>
      <p:sp>
        <p:nvSpPr>
          <p:cNvPr id="635" name="Google Shape;635;p60"/>
          <p:cNvSpPr/>
          <p:nvPr/>
        </p:nvSpPr>
        <p:spPr>
          <a:xfrm rot="2700000">
            <a:off x="5781901" y="1527299"/>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0"/>
          <p:cNvSpPr/>
          <p:nvPr/>
        </p:nvSpPr>
        <p:spPr>
          <a:xfrm rot="2700000">
            <a:off x="976656"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60"/>
          <p:cNvGrpSpPr/>
          <p:nvPr/>
        </p:nvGrpSpPr>
        <p:grpSpPr>
          <a:xfrm>
            <a:off x="1100400" y="1635646"/>
            <a:ext cx="379147" cy="375495"/>
            <a:chOff x="3860250" y="1427025"/>
            <a:chExt cx="487900" cy="483200"/>
          </a:xfrm>
        </p:grpSpPr>
        <p:sp>
          <p:nvSpPr>
            <p:cNvPr id="638" name="Google Shape;638;p6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 name="Google Shape;639;p6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 name="Google Shape;640;p6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1" name="Google Shape;641;p60"/>
          <p:cNvSpPr/>
          <p:nvPr/>
        </p:nvSpPr>
        <p:spPr>
          <a:xfrm>
            <a:off x="3607094" y="1619910"/>
            <a:ext cx="379147" cy="37545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 name="Google Shape;645;p60"/>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0187;p116"/>
          <p:cNvGrpSpPr/>
          <p:nvPr/>
        </p:nvGrpSpPr>
        <p:grpSpPr>
          <a:xfrm>
            <a:off x="5940152" y="1663782"/>
            <a:ext cx="352230" cy="348542"/>
            <a:chOff x="1049375" y="2318350"/>
            <a:chExt cx="298525" cy="295400"/>
          </a:xfrm>
        </p:grpSpPr>
        <p:sp>
          <p:nvSpPr>
            <p:cNvPr id="31" name="Google Shape;10188;p116"/>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89;p116"/>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90;p116"/>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91;p116"/>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2"/>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Area </a:t>
            </a:r>
            <a:r>
              <a:rPr lang="en" dirty="0"/>
              <a:t>of </a:t>
            </a:r>
            <a:r>
              <a:rPr lang="en" dirty="0" smtClean="0"/>
              <a:t>study</a:t>
            </a:r>
            <a:endParaRPr dirty="0"/>
          </a:p>
        </p:txBody>
      </p:sp>
      <p:sp>
        <p:nvSpPr>
          <p:cNvPr id="660" name="Google Shape;660;p62"/>
          <p:cNvSpPr txBox="1">
            <a:spLocks noGrp="1"/>
          </p:cNvSpPr>
          <p:nvPr>
            <p:ph type="subTitle" idx="7"/>
          </p:nvPr>
        </p:nvSpPr>
        <p:spPr>
          <a:xfrm>
            <a:off x="899592" y="1923678"/>
            <a:ext cx="21264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Times New Roman" pitchFamily="18" charset="0"/>
              </a:rPr>
              <a:t>Implementing it in local and storing 2D data into it</a:t>
            </a:r>
            <a:endParaRPr dirty="0">
              <a:latin typeface="Times New Roman" pitchFamily="18" charset="0"/>
            </a:endParaRPr>
          </a:p>
        </p:txBody>
      </p:sp>
      <p:sp>
        <p:nvSpPr>
          <p:cNvPr id="661" name="Google Shape;661;p62"/>
          <p:cNvSpPr txBox="1">
            <a:spLocks noGrp="1"/>
          </p:cNvSpPr>
          <p:nvPr>
            <p:ph type="subTitle" idx="8"/>
          </p:nvPr>
        </p:nvSpPr>
        <p:spPr>
          <a:xfrm>
            <a:off x="713250" y="3435846"/>
            <a:ext cx="21264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Times New Roman" pitchFamily="18" charset="0"/>
              </a:rPr>
              <a:t>Understand </a:t>
            </a:r>
            <a:r>
              <a:rPr lang="en" dirty="0" smtClean="0">
                <a:latin typeface="Times New Roman" pitchFamily="18" charset="0"/>
              </a:rPr>
              <a:t>DB like</a:t>
            </a:r>
          </a:p>
          <a:p>
            <a:pPr marL="0" lvl="0" indent="0" algn="ctr" rtl="0">
              <a:spcBef>
                <a:spcPts val="0"/>
              </a:spcBef>
              <a:spcAft>
                <a:spcPts val="0"/>
              </a:spcAft>
              <a:buNone/>
            </a:pPr>
            <a:r>
              <a:rPr lang="en" dirty="0" smtClean="0">
                <a:latin typeface="Times New Roman" pitchFamily="18" charset="0"/>
              </a:rPr>
              <a:t>OpenSearch</a:t>
            </a:r>
            <a:r>
              <a:rPr lang="en" dirty="0" smtClean="0">
                <a:latin typeface="Times New Roman" pitchFamily="18" charset="0"/>
              </a:rPr>
              <a:t> </a:t>
            </a:r>
            <a:r>
              <a:rPr lang="en" dirty="0" smtClean="0">
                <a:latin typeface="Times New Roman" pitchFamily="18" charset="0"/>
              </a:rPr>
              <a:t>DynamoDB and Aurora DB</a:t>
            </a:r>
            <a:endParaRPr dirty="0">
              <a:latin typeface="Times New Roman" pitchFamily="18" charset="0"/>
            </a:endParaRPr>
          </a:p>
        </p:txBody>
      </p:sp>
      <p:sp>
        <p:nvSpPr>
          <p:cNvPr id="662" name="Google Shape;662;p62"/>
          <p:cNvSpPr txBox="1">
            <a:spLocks noGrp="1"/>
          </p:cNvSpPr>
          <p:nvPr>
            <p:ph type="subTitle" idx="9"/>
          </p:nvPr>
        </p:nvSpPr>
        <p:spPr>
          <a:xfrm>
            <a:off x="5940152" y="1923678"/>
            <a:ext cx="21264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Times New Roman" pitchFamily="18" charset="0"/>
              </a:rPr>
              <a:t>Frameworks and packages like boto3,pandas etc..</a:t>
            </a:r>
            <a:endParaRPr dirty="0">
              <a:latin typeface="Times New Roman" pitchFamily="18" charset="0"/>
            </a:endParaRPr>
          </a:p>
        </p:txBody>
      </p:sp>
      <p:sp>
        <p:nvSpPr>
          <p:cNvPr id="663" name="Google Shape;663;p62"/>
          <p:cNvSpPr txBox="1">
            <a:spLocks noGrp="1"/>
          </p:cNvSpPr>
          <p:nvPr>
            <p:ph type="subTitle" idx="13"/>
          </p:nvPr>
        </p:nvSpPr>
        <p:spPr>
          <a:xfrm>
            <a:off x="3508746" y="3435910"/>
            <a:ext cx="21264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rPr>
              <a:t>Understand </a:t>
            </a:r>
            <a:r>
              <a:rPr lang="en" dirty="0" smtClean="0">
                <a:latin typeface="Times New Roman" pitchFamily="18" charset="0"/>
              </a:rPr>
              <a:t>and implement pytests</a:t>
            </a:r>
            <a:endParaRPr dirty="0">
              <a:latin typeface="Times New Roman" pitchFamily="18" charset="0"/>
            </a:endParaRPr>
          </a:p>
        </p:txBody>
      </p:sp>
      <p:sp>
        <p:nvSpPr>
          <p:cNvPr id="664" name="Google Shape;664;p62"/>
          <p:cNvSpPr txBox="1">
            <a:spLocks noGrp="1"/>
          </p:cNvSpPr>
          <p:nvPr>
            <p:ph type="subTitle" idx="14"/>
          </p:nvPr>
        </p:nvSpPr>
        <p:spPr>
          <a:xfrm>
            <a:off x="6099424" y="3435910"/>
            <a:ext cx="272104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rPr>
              <a:t>JIRA (Story management),</a:t>
            </a:r>
          </a:p>
          <a:p>
            <a:pPr marL="0" lvl="0" indent="0" algn="l" rtl="0">
              <a:spcBef>
                <a:spcPts val="0"/>
              </a:spcBef>
              <a:spcAft>
                <a:spcPts val="0"/>
              </a:spcAft>
              <a:buNone/>
            </a:pPr>
            <a:r>
              <a:rPr lang="en-IN" dirty="0" smtClean="0">
                <a:latin typeface="Times New Roman" pitchFamily="18" charset="0"/>
              </a:rPr>
              <a:t>GIT (code versioning)</a:t>
            </a:r>
            <a:endParaRPr dirty="0">
              <a:latin typeface="Times New Roman" pitchFamily="18" charset="0"/>
            </a:endParaRPr>
          </a:p>
        </p:txBody>
      </p:sp>
      <p:sp>
        <p:nvSpPr>
          <p:cNvPr id="665" name="Google Shape;665;p62"/>
          <p:cNvSpPr txBox="1">
            <a:spLocks noGrp="1"/>
          </p:cNvSpPr>
          <p:nvPr>
            <p:ph type="subTitle" idx="15"/>
          </p:nvPr>
        </p:nvSpPr>
        <p:spPr>
          <a:xfrm>
            <a:off x="3419872" y="1995686"/>
            <a:ext cx="230425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Times New Roman" pitchFamily="18" charset="0"/>
              </a:rPr>
              <a:t>AWS serverless services like Lambda,S3,SQS,SES</a:t>
            </a:r>
            <a:endParaRPr dirty="0">
              <a:latin typeface="Times New Roman" pitchFamily="18" charset="0"/>
            </a:endParaRPr>
          </a:p>
        </p:txBody>
      </p:sp>
      <p:sp>
        <p:nvSpPr>
          <p:cNvPr id="666" name="Google Shape;666;p62"/>
          <p:cNvSpPr txBox="1">
            <a:spLocks noGrp="1"/>
          </p:cNvSpPr>
          <p:nvPr>
            <p:ph type="subTitle" idx="1"/>
          </p:nvPr>
        </p:nvSpPr>
        <p:spPr>
          <a:xfrm>
            <a:off x="917700" y="1552973"/>
            <a:ext cx="221414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DM Serif Display" charset="0"/>
              </a:rPr>
              <a:t>Elastic search</a:t>
            </a:r>
            <a:endParaRPr dirty="0">
              <a:latin typeface="DM Serif Display" charset="0"/>
            </a:endParaRPr>
          </a:p>
        </p:txBody>
      </p:sp>
      <p:sp>
        <p:nvSpPr>
          <p:cNvPr id="667" name="Google Shape;667;p62"/>
          <p:cNvSpPr txBox="1">
            <a:spLocks noGrp="1"/>
          </p:cNvSpPr>
          <p:nvPr>
            <p:ph type="subTitle" idx="2"/>
          </p:nvPr>
        </p:nvSpPr>
        <p:spPr>
          <a:xfrm>
            <a:off x="918225"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DM Serif Display" charset="0"/>
              </a:rPr>
              <a:t>Database</a:t>
            </a:r>
            <a:endParaRPr dirty="0">
              <a:latin typeface="DM Serif Display" charset="0"/>
            </a:endParaRPr>
          </a:p>
        </p:txBody>
      </p:sp>
      <p:sp>
        <p:nvSpPr>
          <p:cNvPr id="668" name="Google Shape;668;p62"/>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DM Serif Display" charset="0"/>
              </a:rPr>
              <a:t>Python</a:t>
            </a:r>
            <a:endParaRPr dirty="0">
              <a:latin typeface="DM Serif Display" charset="0"/>
            </a:endParaRPr>
          </a:p>
        </p:txBody>
      </p:sp>
      <p:sp>
        <p:nvSpPr>
          <p:cNvPr id="669" name="Google Shape;669;p62"/>
          <p:cNvSpPr txBox="1">
            <a:spLocks noGrp="1"/>
          </p:cNvSpPr>
          <p:nvPr>
            <p:ph type="subTitle" idx="4"/>
          </p:nvPr>
        </p:nvSpPr>
        <p:spPr>
          <a:xfrm>
            <a:off x="350883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DM Serif Display" charset="0"/>
              </a:rPr>
              <a:t>Testing</a:t>
            </a:r>
            <a:endParaRPr dirty="0">
              <a:latin typeface="DM Serif Display" charset="0"/>
            </a:endParaRPr>
          </a:p>
        </p:txBody>
      </p:sp>
      <p:sp>
        <p:nvSpPr>
          <p:cNvPr id="670" name="Google Shape;670;p62"/>
          <p:cNvSpPr txBox="1">
            <a:spLocks noGrp="1"/>
          </p:cNvSpPr>
          <p:nvPr>
            <p:ph type="subTitle" idx="5"/>
          </p:nvPr>
        </p:nvSpPr>
        <p:spPr>
          <a:xfrm>
            <a:off x="610157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latin typeface="DM Serif Display" charset="0"/>
              </a:rPr>
              <a:t>T</a:t>
            </a:r>
            <a:r>
              <a:rPr lang="en" dirty="0" smtClean="0">
                <a:latin typeface="DM Serif Display" charset="0"/>
              </a:rPr>
              <a:t>ools</a:t>
            </a:r>
            <a:endParaRPr dirty="0">
              <a:latin typeface="DM Serif Display" charset="0"/>
            </a:endParaRPr>
          </a:p>
        </p:txBody>
      </p:sp>
      <p:sp>
        <p:nvSpPr>
          <p:cNvPr id="671" name="Google Shape;671;p62"/>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latin typeface="DM Serif Display" charset="0"/>
              </a:rPr>
              <a:t>Aws cloud</a:t>
            </a:r>
            <a:endParaRPr dirty="0">
              <a:latin typeface="DM Serif Display" charset="0"/>
            </a:endParaRPr>
          </a:p>
        </p:txBody>
      </p:sp>
      <p:sp>
        <p:nvSpPr>
          <p:cNvPr id="672" name="Google Shape;672;p62"/>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Requirement</a:t>
            </a:r>
            <a:endParaRPr dirty="0"/>
          </a:p>
        </p:txBody>
      </p:sp>
      <p:sp>
        <p:nvSpPr>
          <p:cNvPr id="25"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0;p60"/>
          <p:cNvSpPr txBox="1">
            <a:spLocks/>
          </p:cNvSpPr>
          <p:nvPr/>
        </p:nvSpPr>
        <p:spPr>
          <a:xfrm>
            <a:off x="971600" y="1635646"/>
            <a:ext cx="6552728" cy="33123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buClr>
                <a:schemeClr val="tx1"/>
              </a:buClr>
              <a:buSzPct val="125000"/>
              <a:buFont typeface="Arial" pitchFamily="34" charset="0"/>
              <a:buChar char="•"/>
            </a:pPr>
            <a:r>
              <a:rPr lang="en-IN" sz="2000" b="1" dirty="0" smtClean="0">
                <a:solidFill>
                  <a:schemeClr val="tx1"/>
                </a:solidFill>
                <a:latin typeface="Times New Roman" pitchFamily="18" charset="0"/>
              </a:rPr>
              <a:t>Learning:</a:t>
            </a:r>
            <a:endParaRPr lang="en-IN" sz="2000" b="1" dirty="0" smtClean="0">
              <a:solidFill>
                <a:schemeClr val="tx1"/>
              </a:solidFill>
              <a:latin typeface="Times New Roman" pitchFamily="18" charset="0"/>
            </a:endParaRPr>
          </a:p>
          <a:p>
            <a:pPr>
              <a:buClr>
                <a:schemeClr val="tx1"/>
              </a:buClr>
              <a:buSzPct val="125000"/>
            </a:pPr>
            <a:r>
              <a:rPr lang="en-IN" sz="1800" dirty="0" smtClean="0">
                <a:solidFill>
                  <a:schemeClr val="tx1"/>
                </a:solidFill>
                <a:latin typeface="Times New Roman" pitchFamily="18" charset="0"/>
              </a:rPr>
              <a:t>	Learnt concepts of elastic search, mapping, insertion and 	querying data.</a:t>
            </a:r>
            <a:endParaRPr lang="en-IN" sz="1800" dirty="0" smtClean="0">
              <a:solidFill>
                <a:schemeClr val="tx1"/>
              </a:solidFill>
              <a:latin typeface="Times New Roman" pitchFamily="18" charset="0"/>
            </a:endParaRPr>
          </a:p>
          <a:p>
            <a:pPr marL="285750" indent="-285750">
              <a:buClr>
                <a:schemeClr val="tx1"/>
              </a:buClr>
              <a:buSzPct val="125000"/>
              <a:buFont typeface="Arial" pitchFamily="34" charset="0"/>
              <a:buChar char="•"/>
            </a:pPr>
            <a:r>
              <a:rPr lang="en-IN" sz="1800" b="1" dirty="0" smtClean="0">
                <a:solidFill>
                  <a:schemeClr val="tx1"/>
                </a:solidFill>
                <a:latin typeface="Times New Roman" pitchFamily="18" charset="0"/>
              </a:rPr>
              <a:t>Data:</a:t>
            </a:r>
          </a:p>
          <a:p>
            <a:pPr lvl="1">
              <a:buClr>
                <a:schemeClr val="tx1"/>
              </a:buClr>
              <a:buSzPct val="125000"/>
            </a:pPr>
            <a:r>
              <a:rPr lang="en-IN" sz="1800" b="1" dirty="0" smtClean="0">
                <a:solidFill>
                  <a:schemeClr val="tx1"/>
                </a:solidFill>
                <a:latin typeface="Times New Roman" pitchFamily="18" charset="0"/>
              </a:rPr>
              <a:t>	</a:t>
            </a:r>
            <a:r>
              <a:rPr lang="en-IN" sz="1800" dirty="0" smtClean="0">
                <a:solidFill>
                  <a:schemeClr val="tx1"/>
                </a:solidFill>
                <a:latin typeface="Times New Roman" pitchFamily="18" charset="0"/>
              </a:rPr>
              <a:t>Requirement is explained with the student example, given 	student name and subject details(pass/fail).</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smtClean="0">
                <a:solidFill>
                  <a:schemeClr val="tx1"/>
                </a:solidFill>
                <a:latin typeface="Times New Roman" pitchFamily="18" charset="0"/>
              </a:rPr>
              <a:t>Show all the students with every subject passed</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Approach:</a:t>
            </a:r>
            <a:endParaRPr lang="en-IN" sz="1800" b="1" dirty="0" smtClean="0">
              <a:solidFill>
                <a:schemeClr val="tx1"/>
              </a:solidFill>
              <a:latin typeface="Times New Roman" pitchFamily="18" charset="0"/>
            </a:endParaRPr>
          </a:p>
          <a:p>
            <a:pPr>
              <a:buClr>
                <a:schemeClr val="tx1"/>
              </a:buClr>
              <a:buSzPct val="125000"/>
            </a:pPr>
            <a:r>
              <a:rPr lang="en-IN" sz="1800" dirty="0" smtClean="0">
                <a:solidFill>
                  <a:schemeClr val="tx1"/>
                </a:solidFill>
                <a:latin typeface="Times New Roman" pitchFamily="18" charset="0"/>
              </a:rPr>
              <a:t>	Using </a:t>
            </a:r>
            <a:r>
              <a:rPr lang="en-IN" sz="1800" dirty="0" smtClean="0">
                <a:solidFill>
                  <a:schemeClr val="tx1"/>
                </a:solidFill>
                <a:latin typeface="Times New Roman" pitchFamily="18" charset="0"/>
              </a:rPr>
              <a:t>bool query checked each subject pass /fail status and </a:t>
            </a:r>
            <a:r>
              <a:rPr lang="en-IN" sz="1800" dirty="0" smtClean="0">
                <a:solidFill>
                  <a:schemeClr val="tx1"/>
                </a:solidFill>
                <a:latin typeface="Times New Roman" pitchFamily="18" charset="0"/>
              </a:rPr>
              <a:t>	returned </a:t>
            </a:r>
            <a:r>
              <a:rPr lang="en-IN" sz="1800" dirty="0" smtClean="0">
                <a:solidFill>
                  <a:schemeClr val="tx1"/>
                </a:solidFill>
                <a:latin typeface="Times New Roman" pitchFamily="18" charset="0"/>
              </a:rPr>
              <a:t>the pass students.</a:t>
            </a:r>
          </a:p>
        </p:txBody>
      </p:sp>
      <p:sp>
        <p:nvSpPr>
          <p:cNvPr id="7"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DM Serif Display" charset="0"/>
              </a:rPr>
              <a:t>Phase I</a:t>
            </a:r>
            <a:endParaRPr dirty="0">
              <a:latin typeface="DM Serif Display" charset="0"/>
            </a:endParaRPr>
          </a:p>
        </p:txBody>
      </p:sp>
    </p:spTree>
    <p:extLst>
      <p:ext uri="{BB962C8B-B14F-4D97-AF65-F5344CB8AC3E}">
        <p14:creationId xmlns:p14="http://schemas.microsoft.com/office/powerpoint/2010/main" val="211879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Requirement</a:t>
            </a:r>
            <a:endParaRPr dirty="0"/>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60"/>
          <p:cNvSpPr txBox="1">
            <a:spLocks/>
          </p:cNvSpPr>
          <p:nvPr/>
        </p:nvSpPr>
        <p:spPr>
          <a:xfrm>
            <a:off x="971600" y="1635646"/>
            <a:ext cx="6552728"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b="1" dirty="0" smtClean="0">
                <a:solidFill>
                  <a:schemeClr val="tx1"/>
                </a:solidFill>
                <a:latin typeface="Times New Roman" pitchFamily="18" charset="0"/>
              </a:rPr>
              <a:t>Data:</a:t>
            </a:r>
          </a:p>
          <a:p>
            <a:pPr lvl="1">
              <a:buClr>
                <a:schemeClr val="tx1"/>
              </a:buClr>
              <a:buSzPct val="125000"/>
            </a:pPr>
            <a:r>
              <a:rPr lang="en-IN" sz="1800" b="1" dirty="0" smtClean="0">
                <a:solidFill>
                  <a:schemeClr val="tx1"/>
                </a:solidFill>
                <a:latin typeface="Times New Roman" pitchFamily="18" charset="0"/>
              </a:rPr>
              <a:t>	</a:t>
            </a:r>
            <a:r>
              <a:rPr lang="en-IN" sz="1800" dirty="0">
                <a:solidFill>
                  <a:schemeClr val="tx1"/>
                </a:solidFill>
                <a:latin typeface="Times New Roman" pitchFamily="18" charset="0"/>
              </a:rPr>
              <a:t>Added complexity to </a:t>
            </a:r>
            <a:r>
              <a:rPr lang="en-IN" sz="1800" dirty="0" smtClean="0">
                <a:solidFill>
                  <a:schemeClr val="tx1"/>
                </a:solidFill>
                <a:latin typeface="Times New Roman" pitchFamily="18" charset="0"/>
              </a:rPr>
              <a:t>Phase I, subjects </a:t>
            </a:r>
            <a:r>
              <a:rPr lang="en-IN" sz="1800" dirty="0">
                <a:solidFill>
                  <a:schemeClr val="tx1"/>
                </a:solidFill>
                <a:latin typeface="Times New Roman" pitchFamily="18" charset="0"/>
              </a:rPr>
              <a:t>and number of </a:t>
            </a:r>
            <a:r>
              <a:rPr lang="en-IN" sz="1800" dirty="0" smtClean="0">
                <a:solidFill>
                  <a:schemeClr val="tx1"/>
                </a:solidFill>
                <a:latin typeface="Times New Roman" pitchFamily="18" charset="0"/>
              </a:rPr>
              <a:t>	subjects </a:t>
            </a:r>
            <a:r>
              <a:rPr lang="en-IN" sz="1800" dirty="0">
                <a:solidFill>
                  <a:schemeClr val="tx1"/>
                </a:solidFill>
                <a:latin typeface="Times New Roman" pitchFamily="18" charset="0"/>
              </a:rPr>
              <a:t>are different for each student.</a:t>
            </a:r>
            <a:endParaRPr lang="en-IN" sz="1800" dirty="0" smtClean="0">
              <a:solidFill>
                <a:schemeClr val="tx1"/>
              </a:solidFill>
              <a:latin typeface="Times New Roman" pitchFamily="18" charset="0"/>
            </a:endParaRP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smtClean="0">
                <a:solidFill>
                  <a:schemeClr val="tx1"/>
                </a:solidFill>
                <a:latin typeface="Times New Roman" pitchFamily="18" charset="0"/>
              </a:rPr>
              <a:t>Show all the students with every subject passed, Here 	manual querying is not possible by checking every subject 	with its name.</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Approach:</a:t>
            </a:r>
            <a:endParaRPr lang="en-IN" sz="1800" b="1" dirty="0" smtClean="0">
              <a:solidFill>
                <a:schemeClr val="tx1"/>
              </a:solidFill>
              <a:latin typeface="Times New Roman" pitchFamily="18" charset="0"/>
            </a:endParaRPr>
          </a:p>
          <a:p>
            <a:pPr>
              <a:buClr>
                <a:schemeClr val="tx1"/>
              </a:buClr>
              <a:buSzPct val="125000"/>
            </a:pPr>
            <a:r>
              <a:rPr lang="en-IN" sz="1800" dirty="0">
                <a:solidFill>
                  <a:schemeClr val="tx1"/>
                </a:solidFill>
                <a:latin typeface="Times New Roman" pitchFamily="18" charset="0"/>
              </a:rPr>
              <a:t>	</a:t>
            </a:r>
            <a:r>
              <a:rPr lang="en-IN" sz="1800" dirty="0" smtClean="0">
                <a:solidFill>
                  <a:schemeClr val="tx1"/>
                </a:solidFill>
                <a:latin typeface="Times New Roman" pitchFamily="18" charset="0"/>
              </a:rPr>
              <a:t>Here used a </a:t>
            </a:r>
            <a:r>
              <a:rPr lang="en-IN" sz="1800" dirty="0">
                <a:solidFill>
                  <a:schemeClr val="tx1"/>
                </a:solidFill>
                <a:latin typeface="Times New Roman" pitchFamily="18" charset="0"/>
              </a:rPr>
              <a:t>“nested” </a:t>
            </a:r>
            <a:r>
              <a:rPr lang="en-IN" sz="1800" dirty="0" smtClean="0">
                <a:solidFill>
                  <a:schemeClr val="tx1"/>
                </a:solidFill>
                <a:latin typeface="Times New Roman" pitchFamily="18" charset="0"/>
              </a:rPr>
              <a:t>structure for mapping in which we 	can store</a:t>
            </a:r>
            <a:r>
              <a:rPr lang="en-IN" sz="1800" dirty="0">
                <a:solidFill>
                  <a:schemeClr val="tx1"/>
                </a:solidFill>
                <a:latin typeface="Times New Roman" pitchFamily="18" charset="0"/>
              </a:rPr>
              <a:t> </a:t>
            </a:r>
            <a:r>
              <a:rPr lang="en-IN" sz="1800" dirty="0" smtClean="0">
                <a:solidFill>
                  <a:schemeClr val="tx1"/>
                </a:solidFill>
                <a:latin typeface="Times New Roman" pitchFamily="18" charset="0"/>
              </a:rPr>
              <a:t>array of values(subject details) and using bool 	query to show only passed students</a:t>
            </a:r>
            <a:endParaRPr lang="en-IN" sz="1800" dirty="0">
              <a:solidFill>
                <a:schemeClr val="tx1"/>
              </a:solidFill>
              <a:latin typeface="Times New Roman" pitchFamily="18" charset="0"/>
            </a:endParaRP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DM Serif Display" charset="0"/>
              </a:rPr>
              <a:t>Phase II</a:t>
            </a:r>
            <a:endParaRPr dirty="0">
              <a:latin typeface="DM Serif Display" charset="0"/>
            </a:endParaRPr>
          </a:p>
        </p:txBody>
      </p:sp>
    </p:spTree>
    <p:extLst>
      <p:ext uri="{BB962C8B-B14F-4D97-AF65-F5344CB8AC3E}">
        <p14:creationId xmlns:p14="http://schemas.microsoft.com/office/powerpoint/2010/main" val="169961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Requirement</a:t>
            </a:r>
            <a:endParaRPr dirty="0"/>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60"/>
          <p:cNvSpPr txBox="1">
            <a:spLocks/>
          </p:cNvSpPr>
          <p:nvPr/>
        </p:nvSpPr>
        <p:spPr>
          <a:xfrm>
            <a:off x="971600" y="1635646"/>
            <a:ext cx="6552728"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b="1" dirty="0" smtClean="0">
                <a:solidFill>
                  <a:schemeClr val="tx1"/>
                </a:solidFill>
                <a:latin typeface="Times New Roman" pitchFamily="18" charset="0"/>
              </a:rPr>
              <a:t>Data:</a:t>
            </a:r>
          </a:p>
          <a:p>
            <a:pPr lvl="1">
              <a:buClr>
                <a:schemeClr val="tx1"/>
              </a:buClr>
              <a:buSzPct val="125000"/>
            </a:pPr>
            <a:r>
              <a:rPr lang="en-IN" sz="1800" b="1" dirty="0" smtClean="0">
                <a:solidFill>
                  <a:schemeClr val="tx1"/>
                </a:solidFill>
                <a:latin typeface="Times New Roman" pitchFamily="18" charset="0"/>
              </a:rPr>
              <a:t>	</a:t>
            </a:r>
            <a:r>
              <a:rPr lang="en-IN" sz="1800" dirty="0">
                <a:solidFill>
                  <a:schemeClr val="tx1"/>
                </a:solidFill>
                <a:latin typeface="Times New Roman" pitchFamily="18" charset="0"/>
              </a:rPr>
              <a:t>Added </a:t>
            </a:r>
            <a:r>
              <a:rPr lang="en-IN" sz="1800" dirty="0" smtClean="0">
                <a:solidFill>
                  <a:schemeClr val="tx1"/>
                </a:solidFill>
                <a:latin typeface="Times New Roman" pitchFamily="18" charset="0"/>
              </a:rPr>
              <a:t>a field semesters under student, semesters will 	contain subjects details.</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smtClean="0">
                <a:solidFill>
                  <a:schemeClr val="tx1"/>
                </a:solidFill>
                <a:latin typeface="Times New Roman" pitchFamily="18" charset="0"/>
              </a:rPr>
              <a:t>Query for the students who passed the all semesters. </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Approach:</a:t>
            </a:r>
            <a:endParaRPr lang="en-IN" sz="1800" b="1" dirty="0" smtClean="0">
              <a:solidFill>
                <a:schemeClr val="tx1"/>
              </a:solidFill>
              <a:latin typeface="Times New Roman" pitchFamily="18" charset="0"/>
            </a:endParaRPr>
          </a:p>
          <a:p>
            <a:pPr>
              <a:buClr>
                <a:schemeClr val="tx1"/>
              </a:buClr>
              <a:buSzPct val="125000"/>
            </a:pPr>
            <a:r>
              <a:rPr lang="en-IN" sz="1800" dirty="0">
                <a:solidFill>
                  <a:schemeClr val="tx1"/>
                </a:solidFill>
                <a:latin typeface="Times New Roman" pitchFamily="18" charset="0"/>
              </a:rPr>
              <a:t>	</a:t>
            </a:r>
            <a:r>
              <a:rPr lang="en-IN" sz="1800" dirty="0" smtClean="0">
                <a:solidFill>
                  <a:schemeClr val="tx1"/>
                </a:solidFill>
                <a:latin typeface="Times New Roman" pitchFamily="18" charset="0"/>
              </a:rPr>
              <a:t>Here used a </a:t>
            </a:r>
            <a:r>
              <a:rPr lang="en-IN" sz="1800" dirty="0">
                <a:solidFill>
                  <a:schemeClr val="tx1"/>
                </a:solidFill>
                <a:latin typeface="Times New Roman" pitchFamily="18" charset="0"/>
              </a:rPr>
              <a:t>“nested</a:t>
            </a:r>
            <a:r>
              <a:rPr lang="en-IN" sz="1800" dirty="0" smtClean="0">
                <a:solidFill>
                  <a:schemeClr val="tx1"/>
                </a:solidFill>
                <a:latin typeface="Times New Roman" pitchFamily="18" charset="0"/>
              </a:rPr>
              <a:t>” mapping to store subject level details 	and used bool query to check passed subjects and an outer 	bool query for every semester pass checking.</a:t>
            </a:r>
            <a:endParaRPr lang="en-IN" sz="1800" dirty="0">
              <a:solidFill>
                <a:schemeClr val="tx1"/>
              </a:solidFill>
              <a:latin typeface="Times New Roman" pitchFamily="18" charset="0"/>
            </a:endParaRP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DM Serif Display" charset="0"/>
              </a:rPr>
              <a:t>Phase III</a:t>
            </a:r>
            <a:endParaRPr dirty="0">
              <a:latin typeface="DM Serif Display" charset="0"/>
            </a:endParaRPr>
          </a:p>
        </p:txBody>
      </p:sp>
    </p:spTree>
    <p:extLst>
      <p:ext uri="{BB962C8B-B14F-4D97-AF65-F5344CB8AC3E}">
        <p14:creationId xmlns:p14="http://schemas.microsoft.com/office/powerpoint/2010/main" val="210111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Requirement</a:t>
            </a:r>
            <a:endParaRPr dirty="0"/>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60"/>
          <p:cNvSpPr txBox="1">
            <a:spLocks/>
          </p:cNvSpPr>
          <p:nvPr/>
        </p:nvSpPr>
        <p:spPr>
          <a:xfrm>
            <a:off x="971600" y="1635646"/>
            <a:ext cx="6552728"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b="1" dirty="0" smtClean="0">
                <a:solidFill>
                  <a:schemeClr val="tx1"/>
                </a:solidFill>
                <a:latin typeface="Times New Roman" pitchFamily="18" charset="0"/>
              </a:rPr>
              <a:t>Data:</a:t>
            </a:r>
          </a:p>
          <a:p>
            <a:pPr lvl="1">
              <a:buClr>
                <a:schemeClr val="tx1"/>
              </a:buClr>
              <a:buSzPct val="125000"/>
            </a:pPr>
            <a:r>
              <a:rPr lang="en-IN" sz="1800" b="1" dirty="0" smtClean="0">
                <a:solidFill>
                  <a:schemeClr val="tx1"/>
                </a:solidFill>
                <a:latin typeface="Times New Roman" pitchFamily="18" charset="0"/>
              </a:rPr>
              <a:t>	</a:t>
            </a:r>
            <a:r>
              <a:rPr lang="en-IN" sz="1800" dirty="0" smtClean="0">
                <a:solidFill>
                  <a:schemeClr val="tx1"/>
                </a:solidFill>
                <a:latin typeface="Times New Roman" pitchFamily="18" charset="0"/>
              </a:rPr>
              <a:t>The may be unknown number of semesters under student.</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smtClean="0">
                <a:solidFill>
                  <a:schemeClr val="tx1"/>
                </a:solidFill>
                <a:latin typeface="Times New Roman" pitchFamily="18" charset="0"/>
              </a:rPr>
              <a:t>Query for the students who passed the all semesters. </a:t>
            </a:r>
          </a:p>
          <a:p>
            <a:pPr marL="285750" lvl="1" indent="-285750">
              <a:buClr>
                <a:schemeClr val="tx1"/>
              </a:buClr>
              <a:buSzPct val="125000"/>
              <a:buFont typeface="Arial" pitchFamily="34" charset="0"/>
              <a:buChar char="•"/>
            </a:pPr>
            <a:r>
              <a:rPr lang="en-IN" sz="1800" b="1" dirty="0" smtClean="0">
                <a:solidFill>
                  <a:schemeClr val="tx1"/>
                </a:solidFill>
                <a:latin typeface="Times New Roman" pitchFamily="18" charset="0"/>
              </a:rPr>
              <a:t>Approach:</a:t>
            </a:r>
            <a:endParaRPr lang="en-IN" sz="1800" b="1" dirty="0" smtClean="0">
              <a:solidFill>
                <a:schemeClr val="tx1"/>
              </a:solidFill>
              <a:latin typeface="Times New Roman" pitchFamily="18" charset="0"/>
            </a:endParaRPr>
          </a:p>
          <a:p>
            <a:pPr>
              <a:buClr>
                <a:schemeClr val="tx1"/>
              </a:buClr>
              <a:buSzPct val="125000"/>
            </a:pPr>
            <a:r>
              <a:rPr lang="en-IN" sz="1800" dirty="0">
                <a:solidFill>
                  <a:schemeClr val="tx1"/>
                </a:solidFill>
                <a:latin typeface="Times New Roman" pitchFamily="18" charset="0"/>
              </a:rPr>
              <a:t>	</a:t>
            </a:r>
            <a:r>
              <a:rPr lang="en-IN" sz="1800" dirty="0" smtClean="0">
                <a:solidFill>
                  <a:schemeClr val="tx1"/>
                </a:solidFill>
                <a:latin typeface="Times New Roman" pitchFamily="18" charset="0"/>
              </a:rPr>
              <a:t>Here used a </a:t>
            </a:r>
            <a:r>
              <a:rPr lang="en-IN" sz="1800" dirty="0">
                <a:solidFill>
                  <a:schemeClr val="tx1"/>
                </a:solidFill>
                <a:latin typeface="Times New Roman" pitchFamily="18" charset="0"/>
              </a:rPr>
              <a:t>“nested</a:t>
            </a:r>
            <a:r>
              <a:rPr lang="en-IN" sz="1800" dirty="0" smtClean="0">
                <a:solidFill>
                  <a:schemeClr val="tx1"/>
                </a:solidFill>
                <a:latin typeface="Times New Roman" pitchFamily="18" charset="0"/>
              </a:rPr>
              <a:t>” mapping to store subject and 	semester level details, used bool query to check passed 	ids and an outer bool query for every semester pass 	checking and a final bool query to display the passed 	students.</a:t>
            </a:r>
            <a:endParaRPr lang="en-IN" sz="1800" dirty="0">
              <a:solidFill>
                <a:schemeClr val="tx1"/>
              </a:solidFill>
              <a:latin typeface="Times New Roman" pitchFamily="18" charset="0"/>
            </a:endParaRP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DM Serif Display" charset="0"/>
              </a:rPr>
              <a:t>Phase IV</a:t>
            </a:r>
            <a:endParaRPr dirty="0">
              <a:latin typeface="DM Serif Display" charset="0"/>
            </a:endParaRPr>
          </a:p>
        </p:txBody>
      </p:sp>
    </p:spTree>
    <p:extLst>
      <p:ext uri="{BB962C8B-B14F-4D97-AF65-F5344CB8AC3E}">
        <p14:creationId xmlns:p14="http://schemas.microsoft.com/office/powerpoint/2010/main" val="138437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13250" y="539500"/>
            <a:ext cx="7387142"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smtClean="0"/>
              <a:t>Student Example to actual requirement</a:t>
            </a:r>
            <a:endParaRPr sz="3000" dirty="0"/>
          </a:p>
        </p:txBody>
      </p:sp>
      <p:sp>
        <p:nvSpPr>
          <p:cNvPr id="25" name="Google Shape;783;p70"/>
          <p:cNvSpPr/>
          <p:nvPr/>
        </p:nvSpPr>
        <p:spPr>
          <a:xfrm rot="5400000">
            <a:off x="1796284"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0;p60"/>
          <p:cNvSpPr txBox="1">
            <a:spLocks/>
          </p:cNvSpPr>
          <p:nvPr/>
        </p:nvSpPr>
        <p:spPr>
          <a:xfrm>
            <a:off x="755576" y="1851670"/>
            <a:ext cx="7272808" cy="2664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800" dirty="0" smtClean="0">
                <a:solidFill>
                  <a:schemeClr val="tx1"/>
                </a:solidFill>
                <a:latin typeface="Times New Roman" pitchFamily="18" charset="0"/>
              </a:rPr>
              <a:t>Student </a:t>
            </a:r>
            <a:r>
              <a:rPr lang="en-IN" sz="1800" dirty="0" smtClean="0">
                <a:solidFill>
                  <a:schemeClr val="tx1"/>
                </a:solidFill>
                <a:latin typeface="Times New Roman" pitchFamily="18" charset="0"/>
              </a:rPr>
              <a:t>is considered as “agency_name”</a:t>
            </a:r>
          </a:p>
          <a:p>
            <a:pPr marL="285750" lvl="1" indent="-285750">
              <a:buClr>
                <a:schemeClr val="tx1"/>
              </a:buClr>
              <a:buSzPct val="125000"/>
              <a:buFont typeface="Arial" pitchFamily="34" charset="0"/>
              <a:buChar char="•"/>
            </a:pPr>
            <a:r>
              <a:rPr lang="en-IN" sz="1800" dirty="0" smtClean="0">
                <a:solidFill>
                  <a:schemeClr val="tx1"/>
                </a:solidFill>
                <a:latin typeface="Times New Roman" pitchFamily="18" charset="0"/>
              </a:rPr>
              <a:t>Semester will be as “form_name”</a:t>
            </a:r>
          </a:p>
          <a:p>
            <a:pPr marL="285750" lvl="1" indent="-285750">
              <a:buClr>
                <a:schemeClr val="tx1"/>
              </a:buClr>
              <a:buSzPct val="125000"/>
              <a:buFont typeface="Arial" pitchFamily="34" charset="0"/>
              <a:buChar char="•"/>
            </a:pPr>
            <a:r>
              <a:rPr lang="en-IN" sz="1800" dirty="0" smtClean="0">
                <a:solidFill>
                  <a:schemeClr val="tx1"/>
                </a:solidFill>
                <a:latin typeface="Times New Roman" pitchFamily="18" charset="0"/>
              </a:rPr>
              <a:t>Here there will be unknown number of forms in one agency.</a:t>
            </a:r>
          </a:p>
          <a:p>
            <a:pPr marL="285750" lvl="1" indent="-285750">
              <a:buClr>
                <a:schemeClr val="tx1"/>
              </a:buClr>
              <a:buSzPct val="125000"/>
              <a:buFont typeface="Arial" pitchFamily="34" charset="0"/>
              <a:buChar char="•"/>
            </a:pPr>
            <a:r>
              <a:rPr lang="en-IN" sz="1800" dirty="0" smtClean="0">
                <a:solidFill>
                  <a:schemeClr val="tx1"/>
                </a:solidFill>
                <a:latin typeface="Times New Roman" pitchFamily="18" charset="0"/>
              </a:rPr>
              <a:t>Hence will use a nested structure to store each form and its inner data.</a:t>
            </a:r>
          </a:p>
          <a:p>
            <a:pPr marL="285750" lvl="1" indent="-285750">
              <a:buClr>
                <a:schemeClr val="tx1"/>
              </a:buClr>
              <a:buSzPct val="125000"/>
              <a:buFont typeface="Arial" pitchFamily="34" charset="0"/>
              <a:buChar char="•"/>
            </a:pPr>
            <a:r>
              <a:rPr lang="en-IN" sz="1800" dirty="0" smtClean="0">
                <a:solidFill>
                  <a:schemeClr val="tx1"/>
                </a:solidFill>
                <a:latin typeface="Times New Roman" pitchFamily="18" charset="0"/>
              </a:rPr>
              <a:t>There will be unknown number of ids in each form same as subjects </a:t>
            </a:r>
            <a:r>
              <a:rPr lang="en-IN" sz="1800" dirty="0">
                <a:solidFill>
                  <a:schemeClr val="tx1"/>
                </a:solidFill>
                <a:latin typeface="Times New Roman" pitchFamily="18" charset="0"/>
              </a:rPr>
              <a:t>in one </a:t>
            </a:r>
            <a:r>
              <a:rPr lang="en-IN" sz="1800" dirty="0" smtClean="0">
                <a:solidFill>
                  <a:schemeClr val="tx1"/>
                </a:solidFill>
                <a:latin typeface="Times New Roman" pitchFamily="18" charset="0"/>
              </a:rPr>
              <a:t>semester.</a:t>
            </a:r>
          </a:p>
          <a:p>
            <a:pPr marL="285750" lvl="1" indent="-285750">
              <a:buClr>
                <a:schemeClr val="tx1"/>
              </a:buClr>
              <a:buSzPct val="125000"/>
              <a:buFont typeface="Arial" pitchFamily="34" charset="0"/>
              <a:buChar char="•"/>
            </a:pPr>
            <a:r>
              <a:rPr lang="en-IN" sz="1800" dirty="0" smtClean="0">
                <a:solidFill>
                  <a:schemeClr val="tx1"/>
                </a:solidFill>
                <a:latin typeface="Times New Roman" pitchFamily="18" charset="0"/>
              </a:rPr>
              <a:t>To store these ids we will use an another nested structure inside each form it contains “id” as subject and “no_error” as pass (Boolean)</a:t>
            </a:r>
          </a:p>
        </p:txBody>
      </p:sp>
      <p:sp>
        <p:nvSpPr>
          <p:cNvPr id="5" name="Google Shape;666;p62"/>
          <p:cNvSpPr txBox="1">
            <a:spLocks noGrp="1"/>
          </p:cNvSpPr>
          <p:nvPr>
            <p:ph type="subTitle" idx="1"/>
          </p:nvPr>
        </p:nvSpPr>
        <p:spPr>
          <a:xfrm>
            <a:off x="2788643" y="1242427"/>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DM Serif Display" charset="0"/>
              </a:rPr>
              <a:t>Phase V</a:t>
            </a:r>
            <a:endParaRPr dirty="0">
              <a:latin typeface="DM Serif Display" charset="0"/>
            </a:endParaRPr>
          </a:p>
        </p:txBody>
      </p:sp>
    </p:spTree>
    <p:extLst>
      <p:ext uri="{BB962C8B-B14F-4D97-AF65-F5344CB8AC3E}">
        <p14:creationId xmlns:p14="http://schemas.microsoft.com/office/powerpoint/2010/main" val="3242014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ship Report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4972</TotalTime>
  <Words>648</Words>
  <Application>Microsoft Office PowerPoint</Application>
  <PresentationFormat>On-screen Show (16:9)</PresentationFormat>
  <Paragraphs>128</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Times New Roman</vt:lpstr>
      <vt:lpstr>Yanone Kaffeesatz</vt:lpstr>
      <vt:lpstr>Actor</vt:lpstr>
      <vt:lpstr>DM Serif Display</vt:lpstr>
      <vt:lpstr>Caveat</vt:lpstr>
      <vt:lpstr>Josefin Slab</vt:lpstr>
      <vt:lpstr>Anaheim</vt:lpstr>
      <vt:lpstr>Francois One</vt:lpstr>
      <vt:lpstr>Internship Report by Slidesgo</vt:lpstr>
      <vt:lpstr>Internship Report</vt:lpstr>
      <vt:lpstr>Contents</vt:lpstr>
      <vt:lpstr>Internship</vt:lpstr>
      <vt:lpstr>Area of study</vt:lpstr>
      <vt:lpstr>Requirement</vt:lpstr>
      <vt:lpstr>Requirement</vt:lpstr>
      <vt:lpstr>Requirement</vt:lpstr>
      <vt:lpstr>Requirement</vt:lpstr>
      <vt:lpstr>Student Example to actual requirement</vt:lpstr>
      <vt:lpstr>Requirement Explanation</vt:lpstr>
      <vt:lpstr>Given Requirements</vt:lpstr>
      <vt:lpstr>Requirement Querying</vt:lpstr>
      <vt:lpstr>Miscellaneous</vt:lpstr>
      <vt:lpstr>Any Queries ?</vt:lpstr>
      <vt:lpstr>PowerPoint Presentation</vt:lpstr>
      <vt:lpstr>Data mapping</vt:lpstr>
      <vt:lpstr>Data Insertion</vt:lpstr>
      <vt:lpstr>Querying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Mehar</dc:creator>
  <cp:lastModifiedBy>Admin</cp:lastModifiedBy>
  <cp:revision>125</cp:revision>
  <dcterms:modified xsi:type="dcterms:W3CDTF">2022-10-25T10:15:28Z</dcterms:modified>
</cp:coreProperties>
</file>