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79" r:id="rId4"/>
  </p:sldMasterIdLst>
  <p:notesMasterIdLst>
    <p:notesMasterId r:id="rId18"/>
  </p:notesMasterIdLst>
  <p:handoutMasterIdLst>
    <p:handoutMasterId r:id="rId19"/>
  </p:handoutMasterIdLst>
  <p:sldIdLst>
    <p:sldId id="295" r:id="rId5"/>
    <p:sldId id="283" r:id="rId6"/>
    <p:sldId id="284" r:id="rId7"/>
    <p:sldId id="285" r:id="rId8"/>
    <p:sldId id="286" r:id="rId9"/>
    <p:sldId id="287" r:id="rId10"/>
    <p:sldId id="288" r:id="rId11"/>
    <p:sldId id="289" r:id="rId12"/>
    <p:sldId id="290" r:id="rId13"/>
    <p:sldId id="291" r:id="rId14"/>
    <p:sldId id="292" r:id="rId15"/>
    <p:sldId id="293" r:id="rId16"/>
    <p:sldId id="29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95"/>
            <p14:sldId id="283"/>
            <p14:sldId id="284"/>
            <p14:sldId id="285"/>
            <p14:sldId id="286"/>
            <p14:sldId id="287"/>
            <p14:sldId id="288"/>
            <p14:sldId id="289"/>
            <p14:sldId id="290"/>
            <p14:sldId id="291"/>
            <p14:sldId id="292"/>
            <p14:sldId id="293"/>
            <p14:sldId id="294"/>
          </p14:sldIdLst>
        </p14:section>
        <p14:section name="Design, Morph, Annotate, Work Together, Tell Me" id="{B9B51309-D148-4332-87C2-07BE32FBCA3B}">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4726"/>
    <a:srgbClr val="404040"/>
    <a:srgbClr val="FF9B45"/>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1" autoAdjust="0"/>
  </p:normalViewPr>
  <p:slideViewPr>
    <p:cSldViewPr snapToGrid="0">
      <p:cViewPr varScale="1">
        <p:scale>
          <a:sx n="78" d="100"/>
          <a:sy n="78" d="100"/>
        </p:scale>
        <p:origin x="180" y="6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4-06-17T22:28:00.696"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6/18/2024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832458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920499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20275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604266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8399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992457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11614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51813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44879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237438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EEBAAA-29B5-4AF5-BC5F-7E580C29002D}" type="datetimeFigureOut">
              <a:rPr lang="en-US" smtClean="0"/>
              <a:pPr/>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876880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EEBAAA-29B5-4AF5-BC5F-7E580C29002D}" type="datetimeFigureOut">
              <a:rPr lang="en-US" smtClean="0"/>
              <a:pPr/>
              <a:t>6/18/2024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43420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pPr/>
              <a:t>6/18/2024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64349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pPr/>
              <a:t>6/18/2024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67709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pPr/>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429828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pPr/>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287431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EEBAAA-29B5-4AF5-BC5F-7E580C29002D}" type="datetimeFigureOut">
              <a:rPr lang="en-US" smtClean="0"/>
              <a:pPr/>
              <a:t>6/18/2024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860EDB8-5305-433F-BE41-D7A86D811DB3}" type="slidenum">
              <a:rPr lang="en-US" smtClean="0"/>
              <a:pPr/>
              <a:t>‹#›</a:t>
            </a:fld>
            <a:endParaRPr lang="en-US" dirty="0"/>
          </a:p>
        </p:txBody>
      </p:sp>
      <p:sp>
        <p:nvSpPr>
          <p:cNvPr id="18" name="Rectangle 17">
            <a:extLst>
              <a:ext uri="{FF2B5EF4-FFF2-40B4-BE49-F238E27FC236}">
                <a16:creationId xmlns:a16="http://schemas.microsoft.com/office/drawing/2014/main" id="{2798A4A8-C9E1-4EA7-960F-AC7D5B03B3C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9" name="Straight Connector 18">
            <a:extLst>
              <a:ext uri="{FF2B5EF4-FFF2-40B4-BE49-F238E27FC236}">
                <a16:creationId xmlns:a16="http://schemas.microsoft.com/office/drawing/2014/main" id="{D6ACF36E-B42B-4482-9261-536EE07634CC}"/>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299987"/>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2B63F-D99B-48B6-9B85-07EDAC8DD12F}"/>
              </a:ext>
            </a:extLst>
          </p:cNvPr>
          <p:cNvSpPr>
            <a:spLocks noGrp="1"/>
          </p:cNvSpPr>
          <p:nvPr>
            <p:ph type="ctrTitle"/>
          </p:nvPr>
        </p:nvSpPr>
        <p:spPr>
          <a:xfrm>
            <a:off x="886967" y="1006645"/>
            <a:ext cx="8324145" cy="1646302"/>
          </a:xfrm>
        </p:spPr>
        <p:txBody>
          <a:bodyPr/>
          <a:lstStyle/>
          <a:p>
            <a:pPr algn="ctr"/>
            <a:r>
              <a:rPr lang="en-IN" i="1" dirty="0">
                <a:solidFill>
                  <a:srgbClr val="FF0000"/>
                </a:solidFill>
                <a:latin typeface="Arial Black" panose="020B0A04020102020204" pitchFamily="34" charset="0"/>
              </a:rPr>
              <a:t>PATI MEHARLAKSHMI </a:t>
            </a:r>
          </a:p>
        </p:txBody>
      </p:sp>
      <p:sp>
        <p:nvSpPr>
          <p:cNvPr id="3" name="Subtitle 2">
            <a:extLst>
              <a:ext uri="{FF2B5EF4-FFF2-40B4-BE49-F238E27FC236}">
                <a16:creationId xmlns:a16="http://schemas.microsoft.com/office/drawing/2014/main" id="{9E30542A-2C3E-4B7D-A643-4A190A9D073D}"/>
              </a:ext>
            </a:extLst>
          </p:cNvPr>
          <p:cNvSpPr>
            <a:spLocks noGrp="1"/>
          </p:cNvSpPr>
          <p:nvPr>
            <p:ph type="subTitle" idx="1"/>
          </p:nvPr>
        </p:nvSpPr>
        <p:spPr>
          <a:xfrm>
            <a:off x="557784" y="4196291"/>
            <a:ext cx="7766936" cy="1096899"/>
          </a:xfrm>
        </p:spPr>
        <p:txBody>
          <a:bodyPr>
            <a:normAutofit/>
          </a:bodyPr>
          <a:lstStyle/>
          <a:p>
            <a:r>
              <a:rPr lang="en-IN" sz="5400" b="1" i="1" dirty="0">
                <a:latin typeface="Arial Black" panose="020B0A04020102020204" pitchFamily="34" charset="0"/>
              </a:rPr>
              <a:t>FINAL PROJECT</a:t>
            </a:r>
          </a:p>
        </p:txBody>
      </p:sp>
      <p:sp>
        <p:nvSpPr>
          <p:cNvPr id="4" name="Star: 5 Points 3">
            <a:extLst>
              <a:ext uri="{FF2B5EF4-FFF2-40B4-BE49-F238E27FC236}">
                <a16:creationId xmlns:a16="http://schemas.microsoft.com/office/drawing/2014/main" id="{29F29B3E-0738-41B4-B227-DFDEE68FCB08}"/>
              </a:ext>
            </a:extLst>
          </p:cNvPr>
          <p:cNvSpPr/>
          <p:nvPr/>
        </p:nvSpPr>
        <p:spPr>
          <a:xfrm>
            <a:off x="1216152" y="2987674"/>
            <a:ext cx="914400" cy="914400"/>
          </a:xfrm>
          <a:prstGeom prst="star5">
            <a:avLst>
              <a:gd name="adj" fmla="val 25430"/>
              <a:gd name="hf" fmla="val 105146"/>
              <a:gd name="vf" fmla="val 110557"/>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Isosceles Triangle 4">
            <a:extLst>
              <a:ext uri="{FF2B5EF4-FFF2-40B4-BE49-F238E27FC236}">
                <a16:creationId xmlns:a16="http://schemas.microsoft.com/office/drawing/2014/main" id="{B97A0D30-A814-46A0-9B58-9C1C4821E738}"/>
              </a:ext>
            </a:extLst>
          </p:cNvPr>
          <p:cNvSpPr/>
          <p:nvPr/>
        </p:nvSpPr>
        <p:spPr>
          <a:xfrm>
            <a:off x="2792600" y="5961888"/>
            <a:ext cx="658368" cy="659214"/>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5D1D3326-EBC0-4A50-BAA6-4826973F08D8}"/>
              </a:ext>
            </a:extLst>
          </p:cNvPr>
          <p:cNvSpPr/>
          <p:nvPr/>
        </p:nvSpPr>
        <p:spPr>
          <a:xfrm>
            <a:off x="5038344" y="3161410"/>
            <a:ext cx="786384" cy="74066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ar: 5 Points 6">
            <a:extLst>
              <a:ext uri="{FF2B5EF4-FFF2-40B4-BE49-F238E27FC236}">
                <a16:creationId xmlns:a16="http://schemas.microsoft.com/office/drawing/2014/main" id="{0A9544C7-7087-4956-AD3C-EAFE75DAC67F}"/>
              </a:ext>
            </a:extLst>
          </p:cNvPr>
          <p:cNvSpPr/>
          <p:nvPr/>
        </p:nvSpPr>
        <p:spPr>
          <a:xfrm>
            <a:off x="7086600" y="5530552"/>
            <a:ext cx="777240" cy="1069848"/>
          </a:xfrm>
          <a:prstGeom prst="star5">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45C69BBF-FF61-4B18-8E8A-2CB872E1CA89}"/>
              </a:ext>
            </a:extLst>
          </p:cNvPr>
          <p:cNvSpPr/>
          <p:nvPr/>
        </p:nvSpPr>
        <p:spPr>
          <a:xfrm>
            <a:off x="8668512" y="219456"/>
            <a:ext cx="429768" cy="32004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A8F8704C-734C-4D0C-B68D-5EBBDD9A77C7}"/>
              </a:ext>
            </a:extLst>
          </p:cNvPr>
          <p:cNvSpPr/>
          <p:nvPr/>
        </p:nvSpPr>
        <p:spPr>
          <a:xfrm>
            <a:off x="886968" y="686605"/>
            <a:ext cx="658368" cy="32004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66957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B2443-647A-4F36-8B1C-C020B8001BEA}"/>
              </a:ext>
            </a:extLst>
          </p:cNvPr>
          <p:cNvSpPr>
            <a:spLocks noGrp="1"/>
          </p:cNvSpPr>
          <p:nvPr>
            <p:ph type="ctrTitle"/>
          </p:nvPr>
        </p:nvSpPr>
        <p:spPr>
          <a:xfrm>
            <a:off x="1342475" y="475150"/>
            <a:ext cx="7766936" cy="1646302"/>
          </a:xfrm>
        </p:spPr>
        <p:txBody>
          <a:bodyPr/>
          <a:lstStyle/>
          <a:p>
            <a:pPr algn="ctr"/>
            <a:r>
              <a:rPr lang="en-IN" i="1" dirty="0">
                <a:solidFill>
                  <a:srgbClr val="00B0F0"/>
                </a:solidFill>
                <a:latin typeface="Arial Black" panose="020B0A04020102020204" pitchFamily="34" charset="0"/>
              </a:rPr>
              <a:t>WOW IN  THIS SOLUTIONS</a:t>
            </a:r>
          </a:p>
        </p:txBody>
      </p:sp>
      <p:sp>
        <p:nvSpPr>
          <p:cNvPr id="3" name="Subtitle 2">
            <a:extLst>
              <a:ext uri="{FF2B5EF4-FFF2-40B4-BE49-F238E27FC236}">
                <a16:creationId xmlns:a16="http://schemas.microsoft.com/office/drawing/2014/main" id="{73698F13-F8D0-4E9C-9866-8DAED1B35D7B}"/>
              </a:ext>
            </a:extLst>
          </p:cNvPr>
          <p:cNvSpPr>
            <a:spLocks noGrp="1"/>
          </p:cNvSpPr>
          <p:nvPr>
            <p:ph type="subTitle" idx="1"/>
          </p:nvPr>
        </p:nvSpPr>
        <p:spPr>
          <a:xfrm>
            <a:off x="1854539" y="3090672"/>
            <a:ext cx="6804829" cy="3108960"/>
          </a:xfrm>
        </p:spPr>
        <p:txBody>
          <a:bodyPr>
            <a:normAutofit/>
          </a:bodyPr>
          <a:lstStyle/>
          <a:p>
            <a:pPr marL="285750" indent="-285750" algn="ctr">
              <a:buFont typeface="Wingdings" panose="05000000000000000000" pitchFamily="2" charset="2"/>
              <a:buChar char="q"/>
            </a:pPr>
            <a:r>
              <a:rPr lang="en-US" sz="2400" dirty="0">
                <a:solidFill>
                  <a:schemeClr val="accent5">
                    <a:lumMod val="75000"/>
                  </a:schemeClr>
                </a:solidFill>
              </a:rPr>
              <a:t>Wow AI is your ultimate AI training partner, offering a comprehensive platform for end-to-end AI development. Our platform includes diverse foundation models in NLP, computer vision, and audio, all free to use. We also provide AI data products such as a huge pool of OTS datasets, custom data collection, data labeling services and crowdsourcing services</a:t>
            </a:r>
            <a:r>
              <a:rPr lang="en-US" dirty="0">
                <a:solidFill>
                  <a:schemeClr val="accent5">
                    <a:lumMod val="75000"/>
                  </a:schemeClr>
                </a:solidFill>
              </a:rPr>
              <a:t>.</a:t>
            </a:r>
            <a:endParaRPr lang="en-IN" dirty="0">
              <a:solidFill>
                <a:schemeClr val="accent5">
                  <a:lumMod val="75000"/>
                </a:schemeClr>
              </a:solidFill>
            </a:endParaRPr>
          </a:p>
        </p:txBody>
      </p:sp>
    </p:spTree>
    <p:extLst>
      <p:ext uri="{BB962C8B-B14F-4D97-AF65-F5344CB8AC3E}">
        <p14:creationId xmlns:p14="http://schemas.microsoft.com/office/powerpoint/2010/main" val="773076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104572-6060-4B13-BA53-5E3D54156F14}"/>
              </a:ext>
            </a:extLst>
          </p:cNvPr>
          <p:cNvSpPr>
            <a:spLocks noGrp="1"/>
          </p:cNvSpPr>
          <p:nvPr>
            <p:ph type="subTitle" idx="1"/>
          </p:nvPr>
        </p:nvSpPr>
        <p:spPr>
          <a:xfrm>
            <a:off x="537803" y="3026665"/>
            <a:ext cx="3330109" cy="2121068"/>
          </a:xfrm>
        </p:spPr>
        <p:txBody>
          <a:bodyPr>
            <a:noAutofit/>
          </a:bodyPr>
          <a:lstStyle/>
          <a:p>
            <a:pPr marL="342900" indent="-342900">
              <a:buFont typeface="Wingdings" panose="05000000000000000000" pitchFamily="2" charset="2"/>
              <a:buChar char="q"/>
            </a:pPr>
            <a:r>
              <a:rPr lang="en-IN" sz="2000" i="1" dirty="0">
                <a:solidFill>
                  <a:srgbClr val="0070C0"/>
                </a:solidFill>
              </a:rPr>
              <a:t>AI models or artificial intelligence models are programs that detect specific patterns using a collection of data sets. It is an illustration of a system that can receive data inputs and draw conclusions or conduct actions depending on those conclusions</a:t>
            </a:r>
            <a:r>
              <a:rPr lang="en-IN" i="1" dirty="0">
                <a:solidFill>
                  <a:srgbClr val="0070C0"/>
                </a:solidFill>
              </a:rPr>
              <a:t>.</a:t>
            </a:r>
          </a:p>
          <a:p>
            <a:pPr marL="285750" indent="-285750">
              <a:buFont typeface="Wingdings" panose="05000000000000000000" pitchFamily="2" charset="2"/>
              <a:buChar char="q"/>
            </a:pPr>
            <a:br>
              <a:rPr lang="en-IN" dirty="0">
                <a:solidFill>
                  <a:srgbClr val="0070C0"/>
                </a:solidFill>
              </a:rPr>
            </a:br>
            <a:endParaRPr lang="en-IN" dirty="0">
              <a:solidFill>
                <a:srgbClr val="0070C0"/>
              </a:solidFill>
            </a:endParaRPr>
          </a:p>
        </p:txBody>
      </p:sp>
      <p:sp>
        <p:nvSpPr>
          <p:cNvPr id="5" name="Title 4">
            <a:extLst>
              <a:ext uri="{FF2B5EF4-FFF2-40B4-BE49-F238E27FC236}">
                <a16:creationId xmlns:a16="http://schemas.microsoft.com/office/drawing/2014/main" id="{C44DF834-DB74-4C3E-81B0-DB42BB9E6F65}"/>
              </a:ext>
            </a:extLst>
          </p:cNvPr>
          <p:cNvSpPr>
            <a:spLocks noGrp="1"/>
          </p:cNvSpPr>
          <p:nvPr>
            <p:ph type="ctrTitle"/>
          </p:nvPr>
        </p:nvSpPr>
        <p:spPr>
          <a:xfrm>
            <a:off x="-376597" y="-64346"/>
            <a:ext cx="7766936" cy="1646302"/>
          </a:xfrm>
        </p:spPr>
        <p:txBody>
          <a:bodyPr/>
          <a:lstStyle/>
          <a:p>
            <a:r>
              <a:rPr lang="en-IN" b="1" i="1" dirty="0">
                <a:solidFill>
                  <a:srgbClr val="FFFF00"/>
                </a:solidFill>
                <a:highlight>
                  <a:srgbClr val="FF00FF"/>
                </a:highlight>
                <a:latin typeface="Zilla Slab Medium" pitchFamily="2" charset="0"/>
                <a:ea typeface="Zilla Slab Medium" pitchFamily="2" charset="0"/>
              </a:rPr>
              <a:t>MODELLING</a:t>
            </a:r>
          </a:p>
        </p:txBody>
      </p:sp>
      <p:sp>
        <p:nvSpPr>
          <p:cNvPr id="6" name="AutoShape 6" descr="What are some very simple examples of artificial intelligence code? - Quora">
            <a:extLst>
              <a:ext uri="{FF2B5EF4-FFF2-40B4-BE49-F238E27FC236}">
                <a16:creationId xmlns:a16="http://schemas.microsoft.com/office/drawing/2014/main" id="{5C99D018-52DB-48C7-B0D3-33182AB9047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230" name="Picture 14" descr="Artificial Intelligence is Able to Code Python | NextBigFuture.com">
            <a:extLst>
              <a:ext uri="{FF2B5EF4-FFF2-40B4-BE49-F238E27FC236}">
                <a16:creationId xmlns:a16="http://schemas.microsoft.com/office/drawing/2014/main" id="{3C598149-F4D6-4A0F-84D6-6B5A4A5B59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8536" y="2651760"/>
            <a:ext cx="5230368" cy="3666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644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F99C0-9491-4723-9C74-B874119D3ADA}"/>
              </a:ext>
            </a:extLst>
          </p:cNvPr>
          <p:cNvSpPr>
            <a:spLocks noGrp="1"/>
          </p:cNvSpPr>
          <p:nvPr>
            <p:ph type="ctrTitle"/>
          </p:nvPr>
        </p:nvSpPr>
        <p:spPr>
          <a:xfrm>
            <a:off x="3511295" y="0"/>
            <a:ext cx="3319273" cy="1646302"/>
          </a:xfrm>
        </p:spPr>
        <p:txBody>
          <a:bodyPr/>
          <a:lstStyle/>
          <a:p>
            <a:r>
              <a:rPr lang="en-IN" sz="6600" u="sng" dirty="0">
                <a:solidFill>
                  <a:schemeClr val="accent4"/>
                </a:solidFill>
              </a:rPr>
              <a:t>RESULT</a:t>
            </a:r>
          </a:p>
        </p:txBody>
      </p:sp>
      <p:sp>
        <p:nvSpPr>
          <p:cNvPr id="3" name="Subtitle 2">
            <a:extLst>
              <a:ext uri="{FF2B5EF4-FFF2-40B4-BE49-F238E27FC236}">
                <a16:creationId xmlns:a16="http://schemas.microsoft.com/office/drawing/2014/main" id="{063FDDA2-4BB7-4B59-B497-87EBFCE9DDE0}"/>
              </a:ext>
            </a:extLst>
          </p:cNvPr>
          <p:cNvSpPr>
            <a:spLocks noGrp="1"/>
          </p:cNvSpPr>
          <p:nvPr>
            <p:ph type="subTitle" idx="1"/>
          </p:nvPr>
        </p:nvSpPr>
        <p:spPr>
          <a:xfrm>
            <a:off x="237743" y="3154680"/>
            <a:ext cx="6144769" cy="2295143"/>
          </a:xfrm>
        </p:spPr>
        <p:txBody>
          <a:bodyPr>
            <a:normAutofit/>
          </a:bodyPr>
          <a:lstStyle/>
          <a:p>
            <a:pPr marL="342900" indent="-342900" algn="ctr">
              <a:buFont typeface="Wingdings" panose="05000000000000000000" pitchFamily="2" charset="2"/>
              <a:buChar char="q"/>
            </a:pPr>
            <a:r>
              <a:rPr lang="en-US" sz="2000" dirty="0">
                <a:solidFill>
                  <a:schemeClr val="tx1">
                    <a:lumMod val="85000"/>
                    <a:lumOff val="15000"/>
                  </a:schemeClr>
                </a:solidFill>
                <a:highlight>
                  <a:srgbClr val="00FF00"/>
                </a:highlight>
              </a:rPr>
              <a:t>AI-powered systems can analyze real-time data from sensors, cameras, and other sources to make quick and informed decisions. This can enable features such as advanced driver assistance systems (ADAS) and autonomous vehicles, which can help reduce human error and accidents.</a:t>
            </a:r>
            <a:endParaRPr lang="en-IN" sz="2000" dirty="0">
              <a:solidFill>
                <a:schemeClr val="tx1">
                  <a:lumMod val="85000"/>
                  <a:lumOff val="15000"/>
                </a:schemeClr>
              </a:solidFill>
              <a:highlight>
                <a:srgbClr val="00FF00"/>
              </a:highlight>
            </a:endParaRPr>
          </a:p>
        </p:txBody>
      </p:sp>
      <p:pic>
        <p:nvPicPr>
          <p:cNvPr id="10242" name="Picture 2" descr="Optimizing AI Results: Building an AI ...">
            <a:extLst>
              <a:ext uri="{FF2B5EF4-FFF2-40B4-BE49-F238E27FC236}">
                <a16:creationId xmlns:a16="http://schemas.microsoft.com/office/drawing/2014/main" id="{2A4976FE-27B9-43ED-9380-FF8F856A49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9128" y="2487168"/>
            <a:ext cx="2838450" cy="279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438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431F5-B761-4638-9055-5CFECBEEB8E0}"/>
              </a:ext>
            </a:extLst>
          </p:cNvPr>
          <p:cNvSpPr>
            <a:spLocks noGrp="1"/>
          </p:cNvSpPr>
          <p:nvPr>
            <p:ph type="ctrTitle"/>
          </p:nvPr>
        </p:nvSpPr>
        <p:spPr>
          <a:xfrm>
            <a:off x="519515" y="292270"/>
            <a:ext cx="7766936" cy="1646302"/>
          </a:xfrm>
        </p:spPr>
        <p:txBody>
          <a:bodyPr/>
          <a:lstStyle/>
          <a:p>
            <a:endParaRPr lang="en-IN"/>
          </a:p>
        </p:txBody>
      </p:sp>
      <p:sp>
        <p:nvSpPr>
          <p:cNvPr id="3" name="Subtitle 2">
            <a:extLst>
              <a:ext uri="{FF2B5EF4-FFF2-40B4-BE49-F238E27FC236}">
                <a16:creationId xmlns:a16="http://schemas.microsoft.com/office/drawing/2014/main" id="{9E55B800-9FAB-4A73-A78F-3E984AD76C23}"/>
              </a:ext>
            </a:extLst>
          </p:cNvPr>
          <p:cNvSpPr>
            <a:spLocks noGrp="1"/>
          </p:cNvSpPr>
          <p:nvPr>
            <p:ph type="subTitle" idx="1"/>
          </p:nvPr>
        </p:nvSpPr>
        <p:spPr>
          <a:xfrm>
            <a:off x="108035" y="3630209"/>
            <a:ext cx="7766936" cy="1096899"/>
          </a:xfrm>
        </p:spPr>
        <p:txBody>
          <a:bodyPr/>
          <a:lstStyle/>
          <a:p>
            <a:r>
              <a:rPr lang="en-IN" dirty="0"/>
              <a:t>https://github.com/techtrainer20/APSSDC.git</a:t>
            </a:r>
          </a:p>
        </p:txBody>
      </p:sp>
    </p:spTree>
    <p:extLst>
      <p:ext uri="{BB962C8B-B14F-4D97-AF65-F5344CB8AC3E}">
        <p14:creationId xmlns:p14="http://schemas.microsoft.com/office/powerpoint/2010/main" val="2258706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10FD9-D045-4613-A10F-13373AE3D68C}"/>
              </a:ext>
            </a:extLst>
          </p:cNvPr>
          <p:cNvSpPr>
            <a:spLocks noGrp="1"/>
          </p:cNvSpPr>
          <p:nvPr>
            <p:ph type="ctrTitle"/>
          </p:nvPr>
        </p:nvSpPr>
        <p:spPr>
          <a:xfrm>
            <a:off x="1920387" y="804101"/>
            <a:ext cx="6245351" cy="1280732"/>
          </a:xfrm>
        </p:spPr>
        <p:txBody>
          <a:bodyPr/>
          <a:lstStyle/>
          <a:p>
            <a:pPr algn="ctr"/>
            <a:r>
              <a:rPr lang="en-IN" sz="6000" i="1" u="sng" dirty="0">
                <a:solidFill>
                  <a:srgbClr val="7030A0"/>
                </a:solidFill>
                <a:latin typeface="Bahnschrift SemiBold" panose="020B0502040204020203" pitchFamily="34" charset="0"/>
              </a:rPr>
              <a:t>ARTIFICIAL INTELLIGENCE</a:t>
            </a:r>
          </a:p>
        </p:txBody>
      </p:sp>
      <p:sp>
        <p:nvSpPr>
          <p:cNvPr id="3" name="Subtitle 2">
            <a:extLst>
              <a:ext uri="{FF2B5EF4-FFF2-40B4-BE49-F238E27FC236}">
                <a16:creationId xmlns:a16="http://schemas.microsoft.com/office/drawing/2014/main" id="{411F46D8-6E8B-4D80-8D6D-389CDC0C4C3C}"/>
              </a:ext>
            </a:extLst>
          </p:cNvPr>
          <p:cNvSpPr>
            <a:spLocks noGrp="1"/>
          </p:cNvSpPr>
          <p:nvPr>
            <p:ph type="subTitle" idx="1"/>
          </p:nvPr>
        </p:nvSpPr>
        <p:spPr>
          <a:xfrm>
            <a:off x="475488" y="3817620"/>
            <a:ext cx="4208226" cy="1911096"/>
          </a:xfrm>
        </p:spPr>
        <p:txBody>
          <a:bodyPr>
            <a:normAutofit fontScale="92500" lnSpcReduction="10000"/>
          </a:bodyPr>
          <a:lstStyle/>
          <a:p>
            <a:pPr marL="342900" indent="-342900" algn="ctr">
              <a:buFont typeface="Wingdings" panose="05000000000000000000" pitchFamily="2" charset="2"/>
              <a:buChar char="q"/>
            </a:pPr>
            <a:r>
              <a:rPr lang="en-US" sz="2400" dirty="0">
                <a:solidFill>
                  <a:srgbClr val="DD462F"/>
                </a:solidFill>
              </a:rPr>
              <a:t>Artificial intelligence, or AI, is technology that enables computers and machines to simulate human intelligence and problem-solving capabilities</a:t>
            </a:r>
            <a:r>
              <a:rPr lang="en-US" dirty="0"/>
              <a:t>.</a:t>
            </a:r>
            <a:endParaRPr lang="en-IN" sz="9300" dirty="0">
              <a:solidFill>
                <a:schemeClr val="accent5">
                  <a:lumMod val="60000"/>
                  <a:lumOff val="40000"/>
                </a:schemeClr>
              </a:solidFill>
              <a:latin typeface="Bookman Old Style" panose="02050604050505020204" pitchFamily="18" charset="0"/>
            </a:endParaRPr>
          </a:p>
        </p:txBody>
      </p:sp>
      <p:pic>
        <p:nvPicPr>
          <p:cNvPr id="1026" name="Picture 2" descr="AI Photos, Download The BEST Free AI Stock Photos &amp; HD Images">
            <a:extLst>
              <a:ext uri="{FF2B5EF4-FFF2-40B4-BE49-F238E27FC236}">
                <a16:creationId xmlns:a16="http://schemas.microsoft.com/office/drawing/2014/main" id="{206D5596-1E30-439A-B4D8-4EB0A3577E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3062" y="2770632"/>
            <a:ext cx="4069080" cy="347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411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510497-84CF-471E-B894-D9B24E420F9F}"/>
              </a:ext>
            </a:extLst>
          </p:cNvPr>
          <p:cNvSpPr>
            <a:spLocks noGrp="1"/>
          </p:cNvSpPr>
          <p:nvPr>
            <p:ph type="ctrTitle"/>
          </p:nvPr>
        </p:nvSpPr>
        <p:spPr>
          <a:xfrm>
            <a:off x="283464" y="1060108"/>
            <a:ext cx="9354312" cy="1646302"/>
          </a:xfrm>
        </p:spPr>
        <p:txBody>
          <a:bodyPr/>
          <a:lstStyle/>
          <a:p>
            <a:pPr algn="ctr"/>
            <a:r>
              <a:rPr lang="en-IN" b="1" dirty="0">
                <a:solidFill>
                  <a:schemeClr val="accent5">
                    <a:lumMod val="60000"/>
                    <a:lumOff val="40000"/>
                  </a:schemeClr>
                </a:solidFill>
                <a:latin typeface="Arial Narrow" panose="020B0606020202030204" pitchFamily="34" charset="0"/>
              </a:rPr>
              <a:t>ARTIFICIAL INTELLIGENCE</a:t>
            </a:r>
            <a:endParaRPr lang="en-IN" b="1" i="1" dirty="0">
              <a:solidFill>
                <a:schemeClr val="accent5">
                  <a:lumMod val="60000"/>
                  <a:lumOff val="40000"/>
                </a:schemeClr>
              </a:solidFill>
              <a:latin typeface="Arial Narrow" panose="020B0606020202030204" pitchFamily="34" charset="0"/>
              <a:ea typeface="Source Sans Pro Black" panose="020B0803030403020204" pitchFamily="34" charset="0"/>
            </a:endParaRPr>
          </a:p>
        </p:txBody>
      </p:sp>
      <p:sp>
        <p:nvSpPr>
          <p:cNvPr id="5" name="Subtitle 4">
            <a:extLst>
              <a:ext uri="{FF2B5EF4-FFF2-40B4-BE49-F238E27FC236}">
                <a16:creationId xmlns:a16="http://schemas.microsoft.com/office/drawing/2014/main" id="{0E3983F3-CD77-4D60-B76F-7676F1B11150}"/>
              </a:ext>
            </a:extLst>
          </p:cNvPr>
          <p:cNvSpPr>
            <a:spLocks noGrp="1"/>
          </p:cNvSpPr>
          <p:nvPr>
            <p:ph type="subTitle" idx="1"/>
          </p:nvPr>
        </p:nvSpPr>
        <p:spPr>
          <a:xfrm>
            <a:off x="117348" y="3968496"/>
            <a:ext cx="5978652" cy="2139696"/>
          </a:xfrm>
        </p:spPr>
        <p:txBody>
          <a:bodyPr>
            <a:normAutofit/>
          </a:bodyPr>
          <a:lstStyle/>
          <a:p>
            <a:pPr algn="ctr"/>
            <a:r>
              <a:rPr lang="en-US" i="1" dirty="0">
                <a:solidFill>
                  <a:srgbClr val="7030A0"/>
                </a:solidFill>
              </a:rPr>
              <a:t>Artificial Intelligence (AI) is a branch of computer science focused on creating systems capable of performing tasks that typically require human intelligence. These tasks include learning, reasoning, problem-solving, perception, language understanding, and more. Here's a brief introduction to AI:</a:t>
            </a:r>
            <a:endParaRPr lang="en-IN" i="1" dirty="0">
              <a:solidFill>
                <a:srgbClr val="7030A0"/>
              </a:solidFill>
            </a:endParaRPr>
          </a:p>
        </p:txBody>
      </p:sp>
      <p:sp>
        <p:nvSpPr>
          <p:cNvPr id="6" name="Rectangle 5">
            <a:extLst>
              <a:ext uri="{FF2B5EF4-FFF2-40B4-BE49-F238E27FC236}">
                <a16:creationId xmlns:a16="http://schemas.microsoft.com/office/drawing/2014/main" id="{0615547C-A668-4B73-867E-F96716A03735}"/>
              </a:ext>
            </a:extLst>
          </p:cNvPr>
          <p:cNvSpPr/>
          <p:nvPr/>
        </p:nvSpPr>
        <p:spPr>
          <a:xfrm>
            <a:off x="2663952" y="128933"/>
            <a:ext cx="6537960" cy="1754326"/>
          </a:xfrm>
          <a:prstGeom prst="rect">
            <a:avLst/>
          </a:prstGeom>
        </p:spPr>
        <p:txBody>
          <a:bodyPr wrap="square">
            <a:spAutoFit/>
          </a:bodyPr>
          <a:lstStyle/>
          <a:p>
            <a:r>
              <a:rPr lang="en-IN" sz="5400" b="1" dirty="0">
                <a:solidFill>
                  <a:schemeClr val="accent5">
                    <a:lumMod val="60000"/>
                    <a:lumOff val="40000"/>
                  </a:schemeClr>
                </a:solidFill>
                <a:latin typeface="Arial Narrow" panose="020B0606020202030204" pitchFamily="34" charset="0"/>
              </a:rPr>
              <a:t>INTRODUCTION </a:t>
            </a:r>
          </a:p>
          <a:p>
            <a:r>
              <a:rPr lang="en-IN" sz="5400" b="1" dirty="0">
                <a:solidFill>
                  <a:schemeClr val="accent5">
                    <a:lumMod val="60000"/>
                    <a:lumOff val="40000"/>
                  </a:schemeClr>
                </a:solidFill>
                <a:latin typeface="Arial Narrow" panose="020B0606020202030204" pitchFamily="34" charset="0"/>
              </a:rPr>
              <a:t>          TO</a:t>
            </a:r>
            <a:endParaRPr lang="en-IN" sz="5400" dirty="0">
              <a:latin typeface="Arial Narrow" panose="020B0606020202030204" pitchFamily="34" charset="0"/>
            </a:endParaRPr>
          </a:p>
        </p:txBody>
      </p:sp>
      <p:pic>
        <p:nvPicPr>
          <p:cNvPr id="2054" name="Picture 6" descr="Artificial Intelligence | An Introduction - GeeksforGeeks">
            <a:extLst>
              <a:ext uri="{FF2B5EF4-FFF2-40B4-BE49-F238E27FC236}">
                <a16:creationId xmlns:a16="http://schemas.microsoft.com/office/drawing/2014/main" id="{AB8FB361-BFBB-4895-87FA-7E2BF9A3F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9820" y="2944368"/>
            <a:ext cx="3284220" cy="2980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9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9CDF-AD7D-4D79-AABB-78376F117E53}"/>
              </a:ext>
            </a:extLst>
          </p:cNvPr>
          <p:cNvSpPr>
            <a:spLocks noGrp="1"/>
          </p:cNvSpPr>
          <p:nvPr>
            <p:ph type="ctrTitle"/>
          </p:nvPr>
        </p:nvSpPr>
        <p:spPr>
          <a:xfrm>
            <a:off x="237744" y="840999"/>
            <a:ext cx="9582912" cy="2514600"/>
          </a:xfrm>
        </p:spPr>
        <p:txBody>
          <a:bodyPr/>
          <a:lstStyle/>
          <a:p>
            <a:pPr algn="ctr"/>
            <a:br>
              <a:rPr lang="en-IN" dirty="0"/>
            </a:br>
            <a:r>
              <a:rPr lang="en-IN" dirty="0"/>
              <a:t>    </a:t>
            </a:r>
            <a:br>
              <a:rPr lang="en-IN" dirty="0"/>
            </a:br>
            <a:br>
              <a:rPr lang="en-IN" dirty="0"/>
            </a:br>
            <a:r>
              <a:rPr lang="en-IN" dirty="0">
                <a:solidFill>
                  <a:srgbClr val="00B0F0"/>
                </a:solidFill>
                <a:latin typeface="Bahnschrift" panose="020B0502040204020203" pitchFamily="34" charset="0"/>
              </a:rPr>
              <a:t>UNDERSTANDING    </a:t>
            </a:r>
            <a:br>
              <a:rPr lang="en-IN" dirty="0">
                <a:solidFill>
                  <a:srgbClr val="00B0F0"/>
                </a:solidFill>
                <a:latin typeface="Bahnschrift" panose="020B0502040204020203" pitchFamily="34" charset="0"/>
              </a:rPr>
            </a:br>
            <a:r>
              <a:rPr lang="en-IN" dirty="0">
                <a:solidFill>
                  <a:srgbClr val="00B0F0"/>
                </a:solidFill>
                <a:latin typeface="Bahnschrift" panose="020B0502040204020203" pitchFamily="34" charset="0"/>
              </a:rPr>
              <a:t>ARTIFICIAL INTELLIGENCE</a:t>
            </a:r>
            <a:br>
              <a:rPr lang="en-IN" dirty="0"/>
            </a:br>
            <a:br>
              <a:rPr lang="en-US" b="1" dirty="0"/>
            </a:br>
            <a:endParaRPr lang="en-IN" dirty="0"/>
          </a:p>
        </p:txBody>
      </p:sp>
      <p:sp>
        <p:nvSpPr>
          <p:cNvPr id="3" name="Subtitle 2">
            <a:extLst>
              <a:ext uri="{FF2B5EF4-FFF2-40B4-BE49-F238E27FC236}">
                <a16:creationId xmlns:a16="http://schemas.microsoft.com/office/drawing/2014/main" id="{69BC0E31-477B-428A-9978-8C748C35B251}"/>
              </a:ext>
            </a:extLst>
          </p:cNvPr>
          <p:cNvSpPr>
            <a:spLocks noGrp="1"/>
          </p:cNvSpPr>
          <p:nvPr>
            <p:ph type="subTitle" idx="1"/>
          </p:nvPr>
        </p:nvSpPr>
        <p:spPr>
          <a:xfrm>
            <a:off x="164592" y="1647000"/>
            <a:ext cx="7653528" cy="2882090"/>
          </a:xfrm>
        </p:spPr>
        <p:txBody>
          <a:bodyPr/>
          <a:lstStyle/>
          <a:p>
            <a:pPr lvl="1"/>
            <a:r>
              <a:rPr lang="en-US" dirty="0"/>
              <a:t> </a:t>
            </a:r>
          </a:p>
          <a:p>
            <a:pPr lvl="1"/>
            <a:endParaRPr lang="en-US" dirty="0"/>
          </a:p>
          <a:p>
            <a:pPr lvl="1"/>
            <a:endParaRPr lang="en-US" dirty="0"/>
          </a:p>
          <a:p>
            <a:r>
              <a:rPr lang="en-US" b="1" i="1" dirty="0"/>
              <a:t>:</a:t>
            </a:r>
          </a:p>
          <a:p>
            <a:endParaRPr lang="en-IN" dirty="0"/>
          </a:p>
        </p:txBody>
      </p:sp>
      <p:sp>
        <p:nvSpPr>
          <p:cNvPr id="4" name="Rectangle 3">
            <a:extLst>
              <a:ext uri="{FF2B5EF4-FFF2-40B4-BE49-F238E27FC236}">
                <a16:creationId xmlns:a16="http://schemas.microsoft.com/office/drawing/2014/main" id="{7E77CBD9-CB2E-43C1-954D-2A1E4A8A8B1A}"/>
              </a:ext>
            </a:extLst>
          </p:cNvPr>
          <p:cNvSpPr/>
          <p:nvPr/>
        </p:nvSpPr>
        <p:spPr>
          <a:xfrm>
            <a:off x="685800" y="2631966"/>
            <a:ext cx="4507992" cy="2031325"/>
          </a:xfrm>
          <a:prstGeom prst="rect">
            <a:avLst/>
          </a:prstGeom>
        </p:spPr>
        <p:txBody>
          <a:bodyPr wrap="square">
            <a:spAutoFit/>
          </a:bodyPr>
          <a:lstStyle/>
          <a:p>
            <a:pPr marL="285750" indent="-285750">
              <a:buFont typeface="Arial" panose="020B0604020202020204" pitchFamily="34" charset="0"/>
              <a:buChar char="•"/>
            </a:pPr>
            <a:r>
              <a:rPr lang="en-US" b="1" i="1" dirty="0"/>
              <a:t>Machine Learning (ML):</a:t>
            </a:r>
          </a:p>
          <a:p>
            <a:pPr marL="285750" indent="-285750">
              <a:buFont typeface="Arial" panose="020B0604020202020204" pitchFamily="34" charset="0"/>
              <a:buChar char="•"/>
            </a:pPr>
            <a:endParaRPr lang="en-US" b="1" i="1" dirty="0"/>
          </a:p>
          <a:p>
            <a:pPr marL="285750" indent="-285750">
              <a:buFont typeface="Arial" panose="020B0604020202020204" pitchFamily="34" charset="0"/>
              <a:buChar char="•"/>
            </a:pPr>
            <a:r>
              <a:rPr lang="en-US" b="1" i="1" dirty="0"/>
              <a:t>Deep Learning</a:t>
            </a:r>
            <a:endParaRPr lang="en-US" i="1" dirty="0"/>
          </a:p>
          <a:p>
            <a:pPr lvl="1"/>
            <a:endParaRPr lang="en-US" dirty="0"/>
          </a:p>
          <a:p>
            <a:pPr marL="285750" indent="-285750">
              <a:buFont typeface="Arial" panose="020B0604020202020204" pitchFamily="34" charset="0"/>
              <a:buChar char="•"/>
            </a:pPr>
            <a:r>
              <a:rPr lang="en-US" b="1" i="1" dirty="0"/>
              <a:t>Natural Language Processing (NLP):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i="1" dirty="0"/>
              <a:t>Computer Vision:</a:t>
            </a:r>
            <a:endParaRPr lang="en-US" i="1" dirty="0"/>
          </a:p>
        </p:txBody>
      </p:sp>
      <p:sp>
        <p:nvSpPr>
          <p:cNvPr id="5" name="Rectangle 4">
            <a:extLst>
              <a:ext uri="{FF2B5EF4-FFF2-40B4-BE49-F238E27FC236}">
                <a16:creationId xmlns:a16="http://schemas.microsoft.com/office/drawing/2014/main" id="{B5FE8285-CAF1-4827-9246-C7734AADA7AA}"/>
              </a:ext>
            </a:extLst>
          </p:cNvPr>
          <p:cNvSpPr/>
          <p:nvPr/>
        </p:nvSpPr>
        <p:spPr>
          <a:xfrm>
            <a:off x="557784" y="2170301"/>
            <a:ext cx="3387183" cy="461665"/>
          </a:xfrm>
          <a:prstGeom prst="rect">
            <a:avLst/>
          </a:prstGeom>
        </p:spPr>
        <p:txBody>
          <a:bodyPr wrap="square">
            <a:spAutoFit/>
          </a:bodyPr>
          <a:lstStyle/>
          <a:p>
            <a:r>
              <a:rPr lang="en-US" sz="2400" b="1" dirty="0">
                <a:solidFill>
                  <a:schemeClr val="accent5"/>
                </a:solidFill>
              </a:rPr>
              <a:t>1.Core Concepts of AI</a:t>
            </a:r>
            <a:endParaRPr lang="en-IN" sz="2400" dirty="0">
              <a:solidFill>
                <a:schemeClr val="accent5"/>
              </a:solidFill>
            </a:endParaRPr>
          </a:p>
        </p:txBody>
      </p:sp>
      <p:sp>
        <p:nvSpPr>
          <p:cNvPr id="6" name="Rectangle 5">
            <a:extLst>
              <a:ext uri="{FF2B5EF4-FFF2-40B4-BE49-F238E27FC236}">
                <a16:creationId xmlns:a16="http://schemas.microsoft.com/office/drawing/2014/main" id="{06891A87-3504-49A7-AEE0-7EFD9830FEE4}"/>
              </a:ext>
            </a:extLst>
          </p:cNvPr>
          <p:cNvSpPr/>
          <p:nvPr/>
        </p:nvSpPr>
        <p:spPr>
          <a:xfrm>
            <a:off x="557784" y="4692635"/>
            <a:ext cx="6187440" cy="738664"/>
          </a:xfrm>
          <a:prstGeom prst="rect">
            <a:avLst/>
          </a:prstGeom>
        </p:spPr>
        <p:txBody>
          <a:bodyPr wrap="square">
            <a:spAutoFit/>
          </a:bodyPr>
          <a:lstStyle/>
          <a:p>
            <a:r>
              <a:rPr lang="en-IN" sz="2400" b="1" dirty="0">
                <a:solidFill>
                  <a:srgbClr val="7030A0"/>
                </a:solidFill>
              </a:rPr>
              <a:t>2.Key AI Techniques</a:t>
            </a:r>
          </a:p>
          <a:p>
            <a:pPr lvl="1"/>
            <a:endParaRPr lang="en-US" dirty="0"/>
          </a:p>
        </p:txBody>
      </p:sp>
      <p:sp>
        <p:nvSpPr>
          <p:cNvPr id="7" name="Rectangle 6">
            <a:extLst>
              <a:ext uri="{FF2B5EF4-FFF2-40B4-BE49-F238E27FC236}">
                <a16:creationId xmlns:a16="http://schemas.microsoft.com/office/drawing/2014/main" id="{DC675520-4387-4882-AB89-F1518748ABAB}"/>
              </a:ext>
            </a:extLst>
          </p:cNvPr>
          <p:cNvSpPr/>
          <p:nvPr/>
        </p:nvSpPr>
        <p:spPr>
          <a:xfrm>
            <a:off x="685800" y="5262022"/>
            <a:ext cx="2262927" cy="369332"/>
          </a:xfrm>
          <a:prstGeom prst="rect">
            <a:avLst/>
          </a:prstGeom>
        </p:spPr>
        <p:txBody>
          <a:bodyPr wrap="none">
            <a:spAutoFit/>
          </a:bodyPr>
          <a:lstStyle/>
          <a:p>
            <a:pPr marL="285750" indent="-285750">
              <a:buFont typeface="Wingdings" panose="05000000000000000000" pitchFamily="2" charset="2"/>
              <a:buChar char="q"/>
            </a:pPr>
            <a:r>
              <a:rPr lang="en-IN" b="1" i="1" dirty="0"/>
              <a:t>Neural Networks</a:t>
            </a:r>
            <a:endParaRPr lang="en-IN" i="1" dirty="0"/>
          </a:p>
        </p:txBody>
      </p:sp>
      <p:sp>
        <p:nvSpPr>
          <p:cNvPr id="8" name="Rectangle 7">
            <a:extLst>
              <a:ext uri="{FF2B5EF4-FFF2-40B4-BE49-F238E27FC236}">
                <a16:creationId xmlns:a16="http://schemas.microsoft.com/office/drawing/2014/main" id="{41B8BCA2-A2F3-4E16-A089-CE068D0C1B32}"/>
              </a:ext>
            </a:extLst>
          </p:cNvPr>
          <p:cNvSpPr/>
          <p:nvPr/>
        </p:nvSpPr>
        <p:spPr>
          <a:xfrm>
            <a:off x="685703" y="5672897"/>
            <a:ext cx="2235805" cy="400110"/>
          </a:xfrm>
          <a:prstGeom prst="rect">
            <a:avLst/>
          </a:prstGeom>
        </p:spPr>
        <p:txBody>
          <a:bodyPr wrap="none">
            <a:spAutoFit/>
          </a:bodyPr>
          <a:lstStyle/>
          <a:p>
            <a:pPr marL="342900" indent="-342900">
              <a:buFont typeface="Wingdings" panose="05000000000000000000" pitchFamily="2" charset="2"/>
              <a:buChar char="q"/>
            </a:pPr>
            <a:r>
              <a:rPr lang="en-IN" sz="2000" i="1" dirty="0"/>
              <a:t>Decision Trees </a:t>
            </a:r>
          </a:p>
        </p:txBody>
      </p:sp>
      <p:sp>
        <p:nvSpPr>
          <p:cNvPr id="9" name="Rectangle 8">
            <a:extLst>
              <a:ext uri="{FF2B5EF4-FFF2-40B4-BE49-F238E27FC236}">
                <a16:creationId xmlns:a16="http://schemas.microsoft.com/office/drawing/2014/main" id="{D37801C3-F8D8-498D-9ACA-29ADFFBB7F50}"/>
              </a:ext>
            </a:extLst>
          </p:cNvPr>
          <p:cNvSpPr/>
          <p:nvPr/>
        </p:nvSpPr>
        <p:spPr>
          <a:xfrm>
            <a:off x="695290" y="6114550"/>
            <a:ext cx="3955122" cy="369332"/>
          </a:xfrm>
          <a:prstGeom prst="rect">
            <a:avLst/>
          </a:prstGeom>
        </p:spPr>
        <p:txBody>
          <a:bodyPr wrap="none">
            <a:spAutoFit/>
          </a:bodyPr>
          <a:lstStyle/>
          <a:p>
            <a:pPr marL="285750" indent="-285750">
              <a:buFont typeface="Wingdings" panose="05000000000000000000" pitchFamily="2" charset="2"/>
              <a:buChar char="q"/>
            </a:pPr>
            <a:r>
              <a:rPr lang="en-IN" b="1" i="1" dirty="0"/>
              <a:t>Support Vector Machines (SVM):</a:t>
            </a:r>
            <a:endParaRPr lang="en-IN" i="1" dirty="0"/>
          </a:p>
        </p:txBody>
      </p:sp>
      <p:sp>
        <p:nvSpPr>
          <p:cNvPr id="10" name="Rectangle 9">
            <a:extLst>
              <a:ext uri="{FF2B5EF4-FFF2-40B4-BE49-F238E27FC236}">
                <a16:creationId xmlns:a16="http://schemas.microsoft.com/office/drawing/2014/main" id="{24C828EF-C845-4FAD-8D71-6C6274C03CD4}"/>
              </a:ext>
            </a:extLst>
          </p:cNvPr>
          <p:cNvSpPr/>
          <p:nvPr/>
        </p:nvSpPr>
        <p:spPr>
          <a:xfrm>
            <a:off x="685703" y="6525425"/>
            <a:ext cx="2841089" cy="400110"/>
          </a:xfrm>
          <a:prstGeom prst="rect">
            <a:avLst/>
          </a:prstGeom>
        </p:spPr>
        <p:txBody>
          <a:bodyPr wrap="square">
            <a:spAutoFit/>
          </a:bodyPr>
          <a:lstStyle/>
          <a:p>
            <a:pPr marL="342900" indent="-342900">
              <a:buFont typeface="Wingdings" panose="05000000000000000000" pitchFamily="2" charset="2"/>
              <a:buChar char="q"/>
            </a:pPr>
            <a:r>
              <a:rPr lang="en-IN" sz="2000" dirty="0" err="1"/>
              <a:t>lusterin</a:t>
            </a:r>
            <a:r>
              <a:rPr lang="en-IN" sz="2000" dirty="0"/>
              <a:t> Algorithms:</a:t>
            </a:r>
          </a:p>
        </p:txBody>
      </p:sp>
      <p:pic>
        <p:nvPicPr>
          <p:cNvPr id="3074" name="Picture 2" descr="Understanding Artificial Intelligence ...">
            <a:extLst>
              <a:ext uri="{FF2B5EF4-FFF2-40B4-BE49-F238E27FC236}">
                <a16:creationId xmlns:a16="http://schemas.microsoft.com/office/drawing/2014/main" id="{75F43C33-7552-4040-8677-AF9A021C5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736" y="2755524"/>
            <a:ext cx="4014216" cy="3359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95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DE4C3-0D41-4920-A829-774540970BF9}"/>
              </a:ext>
            </a:extLst>
          </p:cNvPr>
          <p:cNvSpPr>
            <a:spLocks noGrp="1"/>
          </p:cNvSpPr>
          <p:nvPr>
            <p:ph type="ctrTitle"/>
          </p:nvPr>
        </p:nvSpPr>
        <p:spPr>
          <a:xfrm>
            <a:off x="1287611" y="429518"/>
            <a:ext cx="7766936" cy="1637026"/>
          </a:xfrm>
        </p:spPr>
        <p:txBody>
          <a:bodyPr/>
          <a:lstStyle/>
          <a:p>
            <a:pPr algn="ctr"/>
            <a:r>
              <a:rPr lang="en-IN" sz="4000" dirty="0">
                <a:solidFill>
                  <a:schemeClr val="accent6"/>
                </a:solidFill>
                <a:latin typeface="Arial Rounded MT Bold" panose="020F0704030504030204" pitchFamily="34" charset="0"/>
              </a:rPr>
              <a:t>BENEFITS OF ARTIFICIAL INTLLIGENCE IMPLEMENTATION</a:t>
            </a:r>
          </a:p>
        </p:txBody>
      </p:sp>
      <p:sp>
        <p:nvSpPr>
          <p:cNvPr id="4" name="Rectangle 1">
            <a:extLst>
              <a:ext uri="{FF2B5EF4-FFF2-40B4-BE49-F238E27FC236}">
                <a16:creationId xmlns:a16="http://schemas.microsoft.com/office/drawing/2014/main" id="{E9FDC9C7-EE67-43B0-89AB-9FE37B7926C4}"/>
              </a:ext>
            </a:extLst>
          </p:cNvPr>
          <p:cNvSpPr>
            <a:spLocks noGrp="1" noChangeArrowheads="1"/>
          </p:cNvSpPr>
          <p:nvPr>
            <p:ph type="subTitle" idx="1"/>
          </p:nvPr>
        </p:nvSpPr>
        <p:spPr bwMode="auto">
          <a:xfrm>
            <a:off x="-228600" y="3566160"/>
            <a:ext cx="622875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42950" lvl="1" indent="-285750" defTabSz="914400" eaLnBrk="0" fontAlgn="base" hangingPunct="0">
              <a:spcBef>
                <a:spcPct val="0"/>
              </a:spcBef>
              <a:spcAft>
                <a:spcPct val="0"/>
              </a:spcAft>
              <a:buClrTx/>
              <a:buSzTx/>
              <a:buFont typeface="Wingdings" panose="05000000000000000000" pitchFamily="2" charset="2"/>
              <a:buChar char="q"/>
            </a:pPr>
            <a:r>
              <a:rPr kumimoji="0" lang="en-US" altLang="en-US" sz="1800" b="0" i="1" u="none" strike="noStrike" cap="none" normalizeH="0" baseline="0" dirty="0">
                <a:ln>
                  <a:noFill/>
                </a:ln>
                <a:solidFill>
                  <a:srgbClr val="FF0000"/>
                </a:solidFill>
                <a:effectLst/>
                <a:latin typeface="Arial" panose="020B0604020202020204" pitchFamily="34" charset="0"/>
              </a:rPr>
              <a:t>AI implementation offers transformative benefits that enhance efficiency, accuracy, and innovation across various sectors. By automating routine tasks, providing deep insights from data, and enabling new products and services, AI has the potential to revolutionize industries and improve the quality of life. However, it is crucial to address the ethical and societal implications to ensure that AI benefits are realized broadly and equitably.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9" name="Picture 3" descr="10 Ways Artificial Intelligence Is ...">
            <a:extLst>
              <a:ext uri="{FF2B5EF4-FFF2-40B4-BE49-F238E27FC236}">
                <a16:creationId xmlns:a16="http://schemas.microsoft.com/office/drawing/2014/main" id="{63BFCC3E-4958-47D7-B234-7DA87AF78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3640" y="2688336"/>
            <a:ext cx="3324629" cy="3072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864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FC365-0945-4951-B69E-F67F7F09EA55}"/>
              </a:ext>
            </a:extLst>
          </p:cNvPr>
          <p:cNvSpPr>
            <a:spLocks noGrp="1"/>
          </p:cNvSpPr>
          <p:nvPr>
            <p:ph type="ctrTitle"/>
          </p:nvPr>
        </p:nvSpPr>
        <p:spPr>
          <a:xfrm>
            <a:off x="2458043" y="164591"/>
            <a:ext cx="6932845" cy="1837945"/>
          </a:xfrm>
        </p:spPr>
        <p:txBody>
          <a:bodyPr/>
          <a:lstStyle/>
          <a:p>
            <a:pPr algn="l"/>
            <a:r>
              <a:rPr lang="en-IN" i="1" dirty="0">
                <a:solidFill>
                  <a:schemeClr val="accent4"/>
                </a:solidFill>
                <a:latin typeface="Baskerville Old Face" panose="02020602080505020303" pitchFamily="18" charset="0"/>
              </a:rPr>
              <a:t>   </a:t>
            </a:r>
            <a:r>
              <a:rPr lang="en-IN" i="1" dirty="0">
                <a:solidFill>
                  <a:srgbClr val="7030A0"/>
                </a:solidFill>
                <a:latin typeface="Baskerville Old Face" panose="02020602080505020303" pitchFamily="18" charset="0"/>
              </a:rPr>
              <a:t>PROBLEM STATEMENT</a:t>
            </a:r>
          </a:p>
        </p:txBody>
      </p:sp>
      <p:sp>
        <p:nvSpPr>
          <p:cNvPr id="3" name="Subtitle 2">
            <a:extLst>
              <a:ext uri="{FF2B5EF4-FFF2-40B4-BE49-F238E27FC236}">
                <a16:creationId xmlns:a16="http://schemas.microsoft.com/office/drawing/2014/main" id="{9CF4346B-32F0-41BD-9C72-00B8160B59A8}"/>
              </a:ext>
            </a:extLst>
          </p:cNvPr>
          <p:cNvSpPr>
            <a:spLocks noGrp="1"/>
          </p:cNvSpPr>
          <p:nvPr>
            <p:ph type="subTitle" idx="1"/>
          </p:nvPr>
        </p:nvSpPr>
        <p:spPr>
          <a:xfrm>
            <a:off x="621792" y="2286001"/>
            <a:ext cx="4708313" cy="4023360"/>
          </a:xfrm>
        </p:spPr>
        <p:txBody>
          <a:bodyPr>
            <a:normAutofit fontScale="25000" lnSpcReduction="20000"/>
          </a:bodyPr>
          <a:lstStyle/>
          <a:p>
            <a:pPr algn="ctr"/>
            <a:endParaRPr lang="en-US" sz="8000" b="1" dirty="0">
              <a:solidFill>
                <a:schemeClr val="accent2">
                  <a:lumMod val="75000"/>
                </a:schemeClr>
              </a:solidFill>
            </a:endParaRPr>
          </a:p>
          <a:p>
            <a:pPr algn="ctr"/>
            <a:endParaRPr lang="en-US" sz="8000" b="1" dirty="0">
              <a:solidFill>
                <a:schemeClr val="accent2">
                  <a:lumMod val="75000"/>
                </a:schemeClr>
              </a:solidFill>
            </a:endParaRPr>
          </a:p>
          <a:p>
            <a:pPr lvl="1"/>
            <a:endParaRPr lang="en-US" sz="7800" b="1" dirty="0">
              <a:solidFill>
                <a:schemeClr val="accent2">
                  <a:lumMod val="75000"/>
                </a:schemeClr>
              </a:solidFill>
            </a:endParaRPr>
          </a:p>
          <a:p>
            <a:pPr lvl="1"/>
            <a:r>
              <a:rPr lang="en-US" sz="7800" b="1" dirty="0">
                <a:solidFill>
                  <a:schemeClr val="accent2">
                    <a:lumMod val="75000"/>
                  </a:schemeClr>
                </a:solidFill>
              </a:rPr>
              <a:t>The problem statement of Artificial Intelligence (AI) refers to the specific issue or challenge that AI systems are designed to solve. It could be anything from natural language processing to computer vision tasks or even complex decision-making problems</a:t>
            </a:r>
            <a:r>
              <a:rPr lang="en-US" dirty="0">
                <a:solidFill>
                  <a:schemeClr val="accent2">
                    <a:lumMod val="75000"/>
                  </a:schemeClr>
                </a:solidFill>
              </a:rPr>
              <a:t>.</a:t>
            </a:r>
            <a:endParaRPr lang="en-IN" dirty="0">
              <a:solidFill>
                <a:schemeClr val="accent2">
                  <a:lumMod val="75000"/>
                </a:schemeClr>
              </a:solidFill>
            </a:endParaRPr>
          </a:p>
        </p:txBody>
      </p:sp>
      <p:pic>
        <p:nvPicPr>
          <p:cNvPr id="5122" name="Picture 2" descr="International Cooperation on Artificial ...">
            <a:extLst>
              <a:ext uri="{FF2B5EF4-FFF2-40B4-BE49-F238E27FC236}">
                <a16:creationId xmlns:a16="http://schemas.microsoft.com/office/drawing/2014/main" id="{A8C20B7F-E2B4-4BBA-8141-B28D99CC5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44" y="2569464"/>
            <a:ext cx="3483864" cy="273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8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FBBB3-8A36-4FF3-BF47-30540BD94521}"/>
              </a:ext>
            </a:extLst>
          </p:cNvPr>
          <p:cNvSpPr>
            <a:spLocks noGrp="1"/>
          </p:cNvSpPr>
          <p:nvPr>
            <p:ph type="ctrTitle"/>
          </p:nvPr>
        </p:nvSpPr>
        <p:spPr>
          <a:xfrm>
            <a:off x="702395" y="466006"/>
            <a:ext cx="7766936" cy="914738"/>
          </a:xfrm>
        </p:spPr>
        <p:txBody>
          <a:bodyPr/>
          <a:lstStyle/>
          <a:p>
            <a:r>
              <a:rPr lang="en-IN" u="sng" dirty="0">
                <a:solidFill>
                  <a:schemeClr val="accent2">
                    <a:lumMod val="75000"/>
                  </a:schemeClr>
                </a:solidFill>
                <a:latin typeface="Algerian" panose="04020705040A02060702" pitchFamily="82" charset="0"/>
              </a:rPr>
              <a:t>PROJECT OVERVIEW</a:t>
            </a:r>
          </a:p>
        </p:txBody>
      </p:sp>
      <p:sp>
        <p:nvSpPr>
          <p:cNvPr id="3" name="Subtitle 2">
            <a:extLst>
              <a:ext uri="{FF2B5EF4-FFF2-40B4-BE49-F238E27FC236}">
                <a16:creationId xmlns:a16="http://schemas.microsoft.com/office/drawing/2014/main" id="{8DA7AF4B-5255-4372-8875-9314654D7F5E}"/>
              </a:ext>
            </a:extLst>
          </p:cNvPr>
          <p:cNvSpPr>
            <a:spLocks noGrp="1"/>
          </p:cNvSpPr>
          <p:nvPr>
            <p:ph type="subTitle" idx="1"/>
          </p:nvPr>
        </p:nvSpPr>
        <p:spPr>
          <a:xfrm>
            <a:off x="114131" y="3154680"/>
            <a:ext cx="5670973" cy="3392423"/>
          </a:xfrm>
        </p:spPr>
        <p:txBody>
          <a:bodyPr>
            <a:normAutofit/>
          </a:bodyPr>
          <a:lstStyle/>
          <a:p>
            <a:pPr marL="457200" indent="-457200">
              <a:buFont typeface="Wingdings" panose="05000000000000000000" pitchFamily="2" charset="2"/>
              <a:buChar char="q"/>
            </a:pPr>
            <a:r>
              <a:rPr lang="en-US" sz="2600" dirty="0">
                <a:solidFill>
                  <a:srgbClr val="C00000"/>
                </a:solidFill>
                <a:highlight>
                  <a:srgbClr val="FFFF00"/>
                </a:highlight>
              </a:rPr>
              <a:t>At its core, artificial intelligence involves the development of computer systems that can perform tasks typically requiring human intelligence. This includes problem-solving, decision-making, language understanding, and even visual perception</a:t>
            </a:r>
            <a:r>
              <a:rPr lang="en-US" dirty="0"/>
              <a:t>.</a:t>
            </a:r>
            <a:endParaRPr lang="en-IN" dirty="0"/>
          </a:p>
        </p:txBody>
      </p:sp>
      <p:pic>
        <p:nvPicPr>
          <p:cNvPr id="6146" name="Picture 2" descr="Artificial Intelligence Overview and ...">
            <a:extLst>
              <a:ext uri="{FF2B5EF4-FFF2-40B4-BE49-F238E27FC236}">
                <a16:creationId xmlns:a16="http://schemas.microsoft.com/office/drawing/2014/main" id="{DA2E71FC-0B8A-4606-B0B7-47359CCC53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2848" y="2167128"/>
            <a:ext cx="3172206" cy="325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424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B5B12-67A9-4355-ABA3-E9CB158D3E3C}"/>
              </a:ext>
            </a:extLst>
          </p:cNvPr>
          <p:cNvSpPr>
            <a:spLocks noGrp="1"/>
          </p:cNvSpPr>
          <p:nvPr>
            <p:ph type="ctrTitle"/>
          </p:nvPr>
        </p:nvSpPr>
        <p:spPr>
          <a:xfrm>
            <a:off x="3502299" y="237744"/>
            <a:ext cx="3776471" cy="1271398"/>
          </a:xfrm>
        </p:spPr>
        <p:txBody>
          <a:bodyPr/>
          <a:lstStyle/>
          <a:p>
            <a:pPr algn="l"/>
            <a:r>
              <a:rPr lang="en-IN" sz="6000" i="1" dirty="0">
                <a:solidFill>
                  <a:srgbClr val="7030A0"/>
                </a:solidFill>
                <a:highlight>
                  <a:srgbClr val="00FFFF"/>
                </a:highlight>
                <a:latin typeface="Bahnschrift SemiBold Condensed" panose="020B0502040204020203" pitchFamily="34" charset="0"/>
              </a:rPr>
              <a:t>END  USERS</a:t>
            </a:r>
          </a:p>
        </p:txBody>
      </p:sp>
      <p:sp>
        <p:nvSpPr>
          <p:cNvPr id="3" name="Subtitle 2">
            <a:extLst>
              <a:ext uri="{FF2B5EF4-FFF2-40B4-BE49-F238E27FC236}">
                <a16:creationId xmlns:a16="http://schemas.microsoft.com/office/drawing/2014/main" id="{405DACBF-1FE3-4D90-98BB-AEE66ECD3742}"/>
              </a:ext>
            </a:extLst>
          </p:cNvPr>
          <p:cNvSpPr>
            <a:spLocks noGrp="1"/>
          </p:cNvSpPr>
          <p:nvPr>
            <p:ph type="subTitle" idx="1"/>
          </p:nvPr>
        </p:nvSpPr>
        <p:spPr>
          <a:xfrm>
            <a:off x="802979" y="3054096"/>
            <a:ext cx="3961045" cy="3474719"/>
          </a:xfrm>
        </p:spPr>
        <p:txBody>
          <a:bodyPr>
            <a:normAutofit fontScale="92500" lnSpcReduction="10000"/>
          </a:bodyPr>
          <a:lstStyle/>
          <a:p>
            <a:pPr marL="342900" indent="-342900" algn="ctr">
              <a:buFont typeface="Wingdings" panose="05000000000000000000" pitchFamily="2" charset="2"/>
              <a:buChar char="q"/>
            </a:pPr>
            <a:r>
              <a:rPr lang="en-US" sz="2200" dirty="0">
                <a:solidFill>
                  <a:schemeClr val="accent5"/>
                </a:solidFill>
              </a:rPr>
              <a:t>Regarding the end users of AI systems, the literature distinguishes between individuals voluntarily using AI systems and individuals affected by decisions made by AI systems (</a:t>
            </a:r>
            <a:r>
              <a:rPr lang="en-US" sz="2200" dirty="0" err="1">
                <a:solidFill>
                  <a:schemeClr val="accent5"/>
                </a:solidFill>
              </a:rPr>
              <a:t>Meske</a:t>
            </a:r>
            <a:r>
              <a:rPr lang="en-US" sz="2200" dirty="0">
                <a:solidFill>
                  <a:schemeClr val="accent5"/>
                </a:solidFill>
              </a:rPr>
              <a:t> et al., 2022). In addition, there are two stakeholder groups overseeing AI systems from different perspectives</a:t>
            </a:r>
            <a:r>
              <a:rPr lang="en-US" dirty="0"/>
              <a:t>.</a:t>
            </a:r>
            <a:endParaRPr lang="en-IN" dirty="0"/>
          </a:p>
        </p:txBody>
      </p:sp>
      <p:pic>
        <p:nvPicPr>
          <p:cNvPr id="7172" name="Picture 4" descr="How is AI Revolutionizing the End User ...">
            <a:extLst>
              <a:ext uri="{FF2B5EF4-FFF2-40B4-BE49-F238E27FC236}">
                <a16:creationId xmlns:a16="http://schemas.microsoft.com/office/drawing/2014/main" id="{7104271C-5539-45CD-BA35-6E4A76A0DB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3706" y="2514600"/>
            <a:ext cx="3529584" cy="347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779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7912-7CE2-4577-AC68-20BE052586C8}"/>
              </a:ext>
            </a:extLst>
          </p:cNvPr>
          <p:cNvSpPr>
            <a:spLocks noGrp="1"/>
          </p:cNvSpPr>
          <p:nvPr>
            <p:ph type="ctrTitle"/>
          </p:nvPr>
        </p:nvSpPr>
        <p:spPr>
          <a:xfrm>
            <a:off x="3134699" y="-128016"/>
            <a:ext cx="7766936" cy="1646302"/>
          </a:xfrm>
        </p:spPr>
        <p:txBody>
          <a:bodyPr/>
          <a:lstStyle/>
          <a:p>
            <a:pPr algn="l"/>
            <a:r>
              <a:rPr lang="en-IN" u="sng" dirty="0">
                <a:solidFill>
                  <a:schemeClr val="accent5"/>
                </a:solidFill>
                <a:latin typeface="Arial Rounded MT Bold" panose="020F0704030504030204" pitchFamily="34" charset="0"/>
              </a:rPr>
              <a:t>SOLUTIONS</a:t>
            </a:r>
          </a:p>
        </p:txBody>
      </p:sp>
      <p:sp>
        <p:nvSpPr>
          <p:cNvPr id="3" name="Subtitle 2">
            <a:extLst>
              <a:ext uri="{FF2B5EF4-FFF2-40B4-BE49-F238E27FC236}">
                <a16:creationId xmlns:a16="http://schemas.microsoft.com/office/drawing/2014/main" id="{2D7938B3-B82E-4BCF-8985-8A2F823DA03D}"/>
              </a:ext>
            </a:extLst>
          </p:cNvPr>
          <p:cNvSpPr>
            <a:spLocks noGrp="1"/>
          </p:cNvSpPr>
          <p:nvPr>
            <p:ph type="subTitle" idx="1"/>
          </p:nvPr>
        </p:nvSpPr>
        <p:spPr>
          <a:xfrm>
            <a:off x="140123" y="3300983"/>
            <a:ext cx="5341789" cy="3044719"/>
          </a:xfrm>
        </p:spPr>
        <p:txBody>
          <a:bodyPr>
            <a:normAutofit fontScale="92500" lnSpcReduction="10000"/>
          </a:bodyPr>
          <a:lstStyle/>
          <a:p>
            <a:pPr marL="342900" indent="-342900">
              <a:buFont typeface="Wingdings" panose="05000000000000000000" pitchFamily="2" charset="2"/>
              <a:buChar char="Ø"/>
            </a:pPr>
            <a:r>
              <a:rPr lang="en-US" sz="2000" i="1" dirty="0" err="1">
                <a:solidFill>
                  <a:schemeClr val="tx2">
                    <a:lumMod val="50000"/>
                  </a:schemeClr>
                </a:solidFill>
                <a:highlight>
                  <a:srgbClr val="00FFFF"/>
                </a:highlight>
              </a:rPr>
              <a:t>AlphaBOLD</a:t>
            </a:r>
            <a:r>
              <a:rPr lang="en-US" sz="2000" i="1" dirty="0">
                <a:solidFill>
                  <a:schemeClr val="tx2">
                    <a:lumMod val="50000"/>
                  </a:schemeClr>
                </a:solidFill>
                <a:highlight>
                  <a:srgbClr val="00FFFF"/>
                </a:highlight>
              </a:rPr>
              <a:t> specializes in providing artificial intelligence solutions that transition businesses from initial interest in AI to practical application, ensuring measurable benefits. We equip companies for AI adoption by harmonizing their data, workforce, and processes within a secure, cloud-based framework. This infrastructure not only supports continuous innovation but also fosters growth, efficiency, and resilience responsibly</a:t>
            </a:r>
            <a:r>
              <a:rPr lang="en-US" dirty="0"/>
              <a:t>. </a:t>
            </a:r>
            <a:endParaRPr lang="en-IN" dirty="0"/>
          </a:p>
        </p:txBody>
      </p:sp>
      <p:pic>
        <p:nvPicPr>
          <p:cNvPr id="8194" name="Picture 2" descr="AI Technology &amp; Solutions for Business ...">
            <a:extLst>
              <a:ext uri="{FF2B5EF4-FFF2-40B4-BE49-F238E27FC236}">
                <a16:creationId xmlns:a16="http://schemas.microsoft.com/office/drawing/2014/main" id="{E89855BB-B204-4450-BE47-D2E82C1974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2784" y="2752577"/>
            <a:ext cx="3255264" cy="3044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6928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purl.org/dc/dcmitype/"/>
    <ds:schemaRef ds:uri="http://schemas.microsoft.com/office/2006/metadata/properties"/>
    <ds:schemaRef ds:uri="http://purl.org/dc/elements/1.1/"/>
    <ds:schemaRef ds:uri="http://www.w3.org/XML/1998/namespace"/>
    <ds:schemaRef ds:uri="http://purl.org/dc/terms/"/>
    <ds:schemaRef ds:uri="http://schemas.microsoft.com/office/2006/documentManagement/types"/>
    <ds:schemaRef ds:uri="71af3243-3dd4-4a8d-8c0d-dd76da1f02a5"/>
    <ds:schemaRef ds:uri="http://schemas.microsoft.com/office/infopath/2007/PartnerControls"/>
    <ds:schemaRef ds:uri="http://schemas.openxmlformats.org/package/2006/metadata/core-properties"/>
    <ds:schemaRef ds:uri="16c05727-aa75-4e4a-9b5f-8a80a1165891"/>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582</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13</vt:i4>
      </vt:variant>
    </vt:vector>
  </HeadingPairs>
  <TitlesOfParts>
    <vt:vector size="30" baseType="lpstr">
      <vt:lpstr>Algerian</vt:lpstr>
      <vt:lpstr>Arial</vt:lpstr>
      <vt:lpstr>Arial Black</vt:lpstr>
      <vt:lpstr>Arial Narrow</vt:lpstr>
      <vt:lpstr>Arial Rounded MT Bold</vt:lpstr>
      <vt:lpstr>Bahnschrift</vt:lpstr>
      <vt:lpstr>Bahnschrift SemiBold</vt:lpstr>
      <vt:lpstr>Bahnschrift SemiBold Condensed</vt:lpstr>
      <vt:lpstr>Baskerville Old Face</vt:lpstr>
      <vt:lpstr>Bookman Old Style</vt:lpstr>
      <vt:lpstr>Calibri</vt:lpstr>
      <vt:lpstr>Source Sans Pro Black</vt:lpstr>
      <vt:lpstr>Trebuchet MS</vt:lpstr>
      <vt:lpstr>Wingdings</vt:lpstr>
      <vt:lpstr>Wingdings 3</vt:lpstr>
      <vt:lpstr>Zilla Slab Medium</vt:lpstr>
      <vt:lpstr>Facet</vt:lpstr>
      <vt:lpstr>PATI MEHARLAKSHMI </vt:lpstr>
      <vt:lpstr>ARTIFICIAL INTELLIGENCE</vt:lpstr>
      <vt:lpstr>ARTIFICIAL INTELLIGENCE</vt:lpstr>
      <vt:lpstr>       UNDERSTANDING     ARTIFICIAL INTELLIGENCE  </vt:lpstr>
      <vt:lpstr>BENEFITS OF ARTIFICIAL INTLLIGENCE IMPLEMENTATION</vt:lpstr>
      <vt:lpstr>   PROBLEM STATEMENT</vt:lpstr>
      <vt:lpstr>PROJECT OVERVIEW</vt:lpstr>
      <vt:lpstr>END  USERS</vt:lpstr>
      <vt:lpstr>SOLUTIONS</vt:lpstr>
      <vt:lpstr>WOW IN  THIS SOLUTIONS</vt:lpstr>
      <vt:lpstr>MODELLING</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2024-06-17T15:59:42Z</dcterms:created>
  <dcterms:modified xsi:type="dcterms:W3CDTF">2024-06-18T17:05:08Z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