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2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0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1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CFC68-A68C-4E5E-9C9F-92B1EE29B64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89A6-9324-4A15-9BCC-E24C1D25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920" y="289850"/>
            <a:ext cx="9144000" cy="77467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 forms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46" y="1445691"/>
            <a:ext cx="11559654" cy="4804983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HTML Forms are required, when you want to collect some data from the site visitor. </a:t>
            </a:r>
            <a:endParaRPr lang="en-US" sz="3200" b="1" dirty="0" smtClean="0"/>
          </a:p>
          <a:p>
            <a:pPr algn="l"/>
            <a:endParaRPr lang="en-US" sz="3200" b="1" dirty="0" smtClean="0"/>
          </a:p>
          <a:p>
            <a:pPr algn="l"/>
            <a:r>
              <a:rPr lang="en-US" sz="3200" b="1" dirty="0">
                <a:solidFill>
                  <a:srgbClr val="0070C0"/>
                </a:solidFill>
              </a:rPr>
              <a:t>For example, </a:t>
            </a:r>
            <a:r>
              <a:rPr lang="en-US" sz="3200" b="1" dirty="0" smtClean="0">
                <a:solidFill>
                  <a:srgbClr val="0070C0"/>
                </a:solidFill>
              </a:rPr>
              <a:t>we </a:t>
            </a:r>
            <a:r>
              <a:rPr lang="en-US" sz="3200" b="1" dirty="0">
                <a:solidFill>
                  <a:srgbClr val="0070C0"/>
                </a:solidFill>
              </a:rPr>
              <a:t>would like to collect information such as name, email address, credit card, etc</a:t>
            </a:r>
            <a:r>
              <a:rPr lang="en-US" sz="3200" b="1" dirty="0" smtClean="0">
                <a:solidFill>
                  <a:srgbClr val="0070C0"/>
                </a:solidFill>
              </a:rPr>
              <a:t>.</a:t>
            </a:r>
          </a:p>
          <a:p>
            <a:pPr algn="l"/>
            <a:endParaRPr lang="en-US" sz="3200" b="1" dirty="0"/>
          </a:p>
          <a:p>
            <a:pPr algn="l"/>
            <a:r>
              <a:rPr lang="en-US" sz="3200" b="1" dirty="0" smtClean="0"/>
              <a:t>There are various form elements available like text fields, </a:t>
            </a:r>
            <a:r>
              <a:rPr lang="en-US" sz="3200" b="1" dirty="0" err="1" smtClean="0"/>
              <a:t>textarea</a:t>
            </a:r>
            <a:r>
              <a:rPr lang="en-US" sz="3200" b="1" dirty="0" smtClean="0"/>
              <a:t> fields, drop-down menus, radio buttons, checkboxes, etc.</a:t>
            </a:r>
          </a:p>
          <a:p>
            <a:pPr algn="l"/>
            <a:endParaRPr lang="en-US" sz="3200" b="1" dirty="0" smtClean="0"/>
          </a:p>
          <a:p>
            <a:pPr algn="l"/>
            <a:endParaRPr lang="en-US" sz="3200" b="1" dirty="0"/>
          </a:p>
          <a:p>
            <a:pPr algn="l"/>
            <a:endParaRPr lang="en-US" sz="3200" b="1" dirty="0" smtClean="0"/>
          </a:p>
          <a:p>
            <a:pPr algn="l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0054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82" y="481421"/>
            <a:ext cx="119281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Button Controls</a:t>
            </a:r>
          </a:p>
          <a:p>
            <a:r>
              <a:rPr lang="en-US" sz="2800" dirty="0" smtClean="0"/>
              <a:t>There are various ways in HTML to create clickable buttons. We can create a clickable button using &lt;input&gt;tag by setting its type attribute to button. 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 	&lt;input type = "button" name = "ok" value = "OK" /&gt;</a:t>
            </a: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b="1" dirty="0" smtClean="0"/>
              <a:t>Other options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 	&lt;button type="button" </a:t>
            </a:r>
            <a:r>
              <a:rPr lang="en-US" sz="2800" b="1" dirty="0" err="1" smtClean="0">
                <a:solidFill>
                  <a:srgbClr val="0070C0"/>
                </a:solidFill>
              </a:rPr>
              <a:t>onclick</a:t>
            </a:r>
            <a:r>
              <a:rPr lang="en-US" sz="2800" b="1" dirty="0" smtClean="0">
                <a:solidFill>
                  <a:srgbClr val="0070C0"/>
                </a:solidFill>
              </a:rPr>
              <a:t>="alert('Hello World!')"&gt;Click Me!&lt;/button&gt;</a:t>
            </a: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&lt;input type = "image" name = "</a:t>
            </a:r>
            <a:r>
              <a:rPr lang="en-US" sz="2800" b="1" dirty="0" err="1" smtClean="0">
                <a:solidFill>
                  <a:srgbClr val="0070C0"/>
                </a:solidFill>
              </a:rPr>
              <a:t>imagebutton</a:t>
            </a:r>
            <a:r>
              <a:rPr lang="en-US" sz="2800" b="1" dirty="0" smtClean="0">
                <a:solidFill>
                  <a:srgbClr val="0070C0"/>
                </a:solidFill>
              </a:rPr>
              <a:t>" </a:t>
            </a:r>
            <a:r>
              <a:rPr lang="en-US" sz="2800" b="1" dirty="0" err="1" smtClean="0">
                <a:solidFill>
                  <a:srgbClr val="0070C0"/>
                </a:solidFill>
              </a:rPr>
              <a:t>src</a:t>
            </a:r>
            <a:r>
              <a:rPr lang="en-US" sz="2800" b="1" dirty="0" smtClean="0">
                <a:solidFill>
                  <a:srgbClr val="0070C0"/>
                </a:solidFill>
              </a:rPr>
              <a:t> = "logo.png" /&gt;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2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012" y="736685"/>
            <a:ext cx="1130034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&lt;input type="password" name="</a:t>
            </a:r>
            <a:r>
              <a:rPr lang="en-US" sz="3600" dirty="0" err="1" smtClean="0"/>
              <a:t>psw</a:t>
            </a:r>
            <a:r>
              <a:rPr lang="en-US" sz="3600" dirty="0" smtClean="0"/>
              <a:t>"&gt; </a:t>
            </a:r>
            <a:r>
              <a:rPr lang="en-US" sz="3600" dirty="0" smtClean="0">
                <a:solidFill>
                  <a:srgbClr val="0070C0"/>
                </a:solidFill>
              </a:rPr>
              <a:t>// defines password filed</a:t>
            </a:r>
          </a:p>
          <a:p>
            <a:endParaRPr lang="en-US" sz="3600" dirty="0" smtClean="0"/>
          </a:p>
          <a:p>
            <a:r>
              <a:rPr lang="en-US" sz="3600" dirty="0" smtClean="0"/>
              <a:t>&lt;input type="submit" value="Submit"&gt; </a:t>
            </a:r>
            <a:r>
              <a:rPr lang="en-US" sz="3600" dirty="0" smtClean="0">
                <a:solidFill>
                  <a:srgbClr val="0070C0"/>
                </a:solidFill>
              </a:rPr>
              <a:t>// submit data form to an action handler</a:t>
            </a:r>
          </a:p>
          <a:p>
            <a:endParaRPr lang="en-US" sz="3600" dirty="0" smtClean="0"/>
          </a:p>
          <a:p>
            <a:r>
              <a:rPr lang="en-US" sz="3600" dirty="0" smtClean="0"/>
              <a:t>&lt;input type="reset"&gt; </a:t>
            </a:r>
            <a:r>
              <a:rPr lang="en-US" sz="3600" dirty="0" smtClean="0">
                <a:solidFill>
                  <a:srgbClr val="0070C0"/>
                </a:solidFill>
              </a:rPr>
              <a:t>// reset all form values to default values</a:t>
            </a:r>
          </a:p>
          <a:p>
            <a:endParaRPr lang="en-US" sz="3600" dirty="0" smtClean="0"/>
          </a:p>
          <a:p>
            <a:r>
              <a:rPr lang="en-US" sz="3600" dirty="0" smtClean="0"/>
              <a:t>&lt;input type="color"&gt; </a:t>
            </a:r>
            <a:r>
              <a:rPr lang="en-US" sz="3600" dirty="0" smtClean="0">
                <a:solidFill>
                  <a:srgbClr val="0070C0"/>
                </a:solidFill>
              </a:rPr>
              <a:t>// used for input a color.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7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220" y="436434"/>
            <a:ext cx="1139133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&lt;input type="date"&gt; </a:t>
            </a:r>
            <a:r>
              <a:rPr lang="en-US" sz="3600" dirty="0" smtClean="0">
                <a:solidFill>
                  <a:srgbClr val="0070C0"/>
                </a:solidFill>
              </a:rPr>
              <a:t>// used for input a date.</a:t>
            </a:r>
          </a:p>
          <a:p>
            <a:endParaRPr lang="en-US" sz="3600" dirty="0" smtClean="0"/>
          </a:p>
          <a:p>
            <a:r>
              <a:rPr lang="en-US" sz="3600" dirty="0" smtClean="0"/>
              <a:t>&lt;input type="email"&gt; </a:t>
            </a:r>
            <a:r>
              <a:rPr lang="en-US" sz="3600" dirty="0" smtClean="0">
                <a:solidFill>
                  <a:srgbClr val="0070C0"/>
                </a:solidFill>
              </a:rPr>
              <a:t>// used for input an e-mail address.</a:t>
            </a:r>
          </a:p>
          <a:p>
            <a:endParaRPr lang="en-US" sz="3600" dirty="0" smtClean="0"/>
          </a:p>
          <a:p>
            <a:r>
              <a:rPr lang="en-US" sz="3600" dirty="0" smtClean="0"/>
              <a:t>&lt;input type="file"&gt; </a:t>
            </a:r>
            <a:r>
              <a:rPr lang="en-US" sz="3600" dirty="0" smtClean="0">
                <a:solidFill>
                  <a:srgbClr val="0070C0"/>
                </a:solidFill>
              </a:rPr>
              <a:t>defines a file-select field and a "Browse" button for file uploads.</a:t>
            </a:r>
          </a:p>
          <a:p>
            <a:endParaRPr lang="en-US" sz="3600" dirty="0" smtClean="0"/>
          </a:p>
          <a:p>
            <a:r>
              <a:rPr lang="en-US" sz="3600" dirty="0" smtClean="0"/>
              <a:t>&lt;input type="month"&gt; </a:t>
            </a:r>
            <a:r>
              <a:rPr lang="en-US" sz="3600" dirty="0" smtClean="0">
                <a:solidFill>
                  <a:srgbClr val="0070C0"/>
                </a:solidFill>
              </a:rPr>
              <a:t>allows the user to select a month and year.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2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334" y="370217"/>
            <a:ext cx="113640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&lt;input type="number"&gt; </a:t>
            </a:r>
            <a:r>
              <a:rPr lang="en-US" sz="3600" dirty="0" smtClean="0">
                <a:solidFill>
                  <a:srgbClr val="0070C0"/>
                </a:solidFill>
              </a:rPr>
              <a:t>defines a numeric input field.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/>
              <a:t>&lt;input type="time"&gt; </a:t>
            </a:r>
            <a:r>
              <a:rPr lang="en-US" sz="3600" dirty="0" smtClean="0">
                <a:solidFill>
                  <a:srgbClr val="0070C0"/>
                </a:solidFill>
              </a:rPr>
              <a:t>allows the user to select a time (no time zone).</a:t>
            </a:r>
          </a:p>
          <a:p>
            <a:endParaRPr lang="en-US" sz="3600" dirty="0" smtClean="0">
              <a:solidFill>
                <a:srgbClr val="0070C0"/>
              </a:solidFill>
            </a:endParaRPr>
          </a:p>
          <a:p>
            <a:r>
              <a:rPr lang="en-US" sz="3600" dirty="0" smtClean="0"/>
              <a:t>&lt;input type="</a:t>
            </a:r>
            <a:r>
              <a:rPr lang="en-US" sz="3600" dirty="0" err="1" smtClean="0"/>
              <a:t>url</a:t>
            </a:r>
            <a:r>
              <a:rPr lang="en-US" sz="3600" dirty="0" smtClean="0"/>
              <a:t>"&gt; </a:t>
            </a:r>
            <a:r>
              <a:rPr lang="en-US" sz="3600" dirty="0" smtClean="0">
                <a:solidFill>
                  <a:srgbClr val="0070C0"/>
                </a:solidFill>
              </a:rPr>
              <a:t>is used for input fields that should contain a URL address.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9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194" y="627503"/>
            <a:ext cx="1105468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&lt;input type="range"&gt; </a:t>
            </a:r>
            <a:r>
              <a:rPr lang="en-US" sz="3600" dirty="0" smtClean="0"/>
              <a:t>defines a control for entering a number whose exact value is not important (like a slider control).</a:t>
            </a:r>
          </a:p>
          <a:p>
            <a:endParaRPr lang="en-US" sz="3600" dirty="0"/>
          </a:p>
          <a:p>
            <a:r>
              <a:rPr lang="en-US" sz="3600" dirty="0" smtClean="0"/>
              <a:t> Default range is 0 to 100. </a:t>
            </a:r>
          </a:p>
          <a:p>
            <a:r>
              <a:rPr lang="en-US" sz="3600" dirty="0" smtClean="0"/>
              <a:t>However, we can set restrictions on what numbers are accepted with the min, max, and step attributes:</a:t>
            </a:r>
          </a:p>
          <a:p>
            <a:endParaRPr lang="en-US" sz="3600" dirty="0" smtClean="0"/>
          </a:p>
          <a:p>
            <a:r>
              <a:rPr lang="en-US" sz="3600" dirty="0" smtClean="0">
                <a:solidFill>
                  <a:srgbClr val="0070C0"/>
                </a:solidFill>
              </a:rPr>
              <a:t>	&lt;input type="range"  min="0" max="10"&gt;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478" y="118997"/>
            <a:ext cx="1155589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HTML Input Attributes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IN" sz="3200" dirty="0"/>
              <a:t>The </a:t>
            </a:r>
            <a:r>
              <a:rPr lang="en-IN" sz="3200" b="1" dirty="0">
                <a:solidFill>
                  <a:srgbClr val="0070C0"/>
                </a:solidFill>
              </a:rPr>
              <a:t>value</a:t>
            </a:r>
            <a:r>
              <a:rPr lang="en-IN" sz="3200" dirty="0"/>
              <a:t> attribute specifies the initial value for an input field:</a:t>
            </a:r>
            <a:endParaRPr lang="en-US" sz="3200" dirty="0"/>
          </a:p>
          <a:p>
            <a:endParaRPr lang="en-IN" sz="3200" dirty="0" smtClean="0">
              <a:solidFill>
                <a:srgbClr val="0070C0"/>
              </a:solidFill>
            </a:endParaRPr>
          </a:p>
          <a:p>
            <a:r>
              <a:rPr lang="en-IN" sz="3200" dirty="0" smtClean="0">
                <a:solidFill>
                  <a:srgbClr val="0070C0"/>
                </a:solidFill>
              </a:rPr>
              <a:t>&lt;</a:t>
            </a:r>
            <a:r>
              <a:rPr lang="en-IN" sz="3200" dirty="0">
                <a:solidFill>
                  <a:srgbClr val="0070C0"/>
                </a:solidFill>
              </a:rPr>
              <a:t>input type="text" name="</a:t>
            </a:r>
            <a:r>
              <a:rPr lang="en-IN" sz="3200" dirty="0" err="1">
                <a:solidFill>
                  <a:srgbClr val="0070C0"/>
                </a:solidFill>
              </a:rPr>
              <a:t>firstname</a:t>
            </a:r>
            <a:r>
              <a:rPr lang="en-IN" sz="3200" dirty="0">
                <a:solidFill>
                  <a:srgbClr val="0070C0"/>
                </a:solidFill>
              </a:rPr>
              <a:t>" value="John</a:t>
            </a:r>
            <a:r>
              <a:rPr lang="en-IN" sz="3200" dirty="0" smtClean="0">
                <a:solidFill>
                  <a:srgbClr val="0070C0"/>
                </a:solidFill>
              </a:rPr>
              <a:t>"&gt;</a:t>
            </a:r>
          </a:p>
          <a:p>
            <a:endParaRPr lang="en-US" sz="3200" dirty="0">
              <a:solidFill>
                <a:srgbClr val="0070C0"/>
              </a:solidFill>
            </a:endParaRPr>
          </a:p>
          <a:p>
            <a:r>
              <a:rPr lang="en-IN" sz="3200" dirty="0"/>
              <a:t>The </a:t>
            </a:r>
            <a:r>
              <a:rPr lang="en-IN" sz="3200" b="1" dirty="0" err="1">
                <a:solidFill>
                  <a:srgbClr val="0070C0"/>
                </a:solidFill>
              </a:rPr>
              <a:t>readonly</a:t>
            </a:r>
            <a:r>
              <a:rPr lang="en-IN" sz="3200" dirty="0"/>
              <a:t> attribute specifies that the input field is read only (cannot be changed</a:t>
            </a:r>
            <a:r>
              <a:rPr lang="en-IN" sz="3200" dirty="0" smtClean="0"/>
              <a:t>):</a:t>
            </a:r>
          </a:p>
          <a:p>
            <a:endParaRPr lang="en-US" sz="3200" dirty="0"/>
          </a:p>
          <a:p>
            <a:r>
              <a:rPr lang="en-IN" sz="3200" dirty="0">
                <a:solidFill>
                  <a:srgbClr val="0070C0"/>
                </a:solidFill>
              </a:rPr>
              <a:t>&lt;input type="text" name="</a:t>
            </a:r>
            <a:r>
              <a:rPr lang="en-IN" sz="3200" dirty="0" err="1">
                <a:solidFill>
                  <a:srgbClr val="0070C0"/>
                </a:solidFill>
              </a:rPr>
              <a:t>firstname</a:t>
            </a:r>
            <a:r>
              <a:rPr lang="en-IN" sz="3200" dirty="0">
                <a:solidFill>
                  <a:srgbClr val="0070C0"/>
                </a:solidFill>
              </a:rPr>
              <a:t>" value="John" </a:t>
            </a:r>
            <a:r>
              <a:rPr lang="en-IN" sz="3200" dirty="0" err="1">
                <a:solidFill>
                  <a:srgbClr val="0070C0"/>
                </a:solidFill>
              </a:rPr>
              <a:t>readonly</a:t>
            </a:r>
            <a:r>
              <a:rPr lang="en-IN" sz="3200" dirty="0" smtClean="0">
                <a:solidFill>
                  <a:srgbClr val="0070C0"/>
                </a:solidFill>
              </a:rPr>
              <a:t>&gt;</a:t>
            </a:r>
          </a:p>
          <a:p>
            <a:endParaRPr lang="en-US" sz="3200" dirty="0"/>
          </a:p>
          <a:p>
            <a:r>
              <a:rPr lang="en-IN" sz="3200" dirty="0"/>
              <a:t>The </a:t>
            </a:r>
            <a:r>
              <a:rPr lang="en-IN" sz="3200" b="1" dirty="0">
                <a:solidFill>
                  <a:srgbClr val="0070C0"/>
                </a:solidFill>
              </a:rPr>
              <a:t>disabled </a:t>
            </a:r>
            <a:r>
              <a:rPr lang="en-IN" sz="3200" dirty="0"/>
              <a:t>attribute specifies that the input field is disabled.</a:t>
            </a:r>
            <a:endParaRPr lang="en-US" sz="3200" dirty="0"/>
          </a:p>
          <a:p>
            <a:endParaRPr lang="en-IN" sz="3200" dirty="0" smtClean="0">
              <a:solidFill>
                <a:srgbClr val="0070C0"/>
              </a:solidFill>
            </a:endParaRPr>
          </a:p>
          <a:p>
            <a:r>
              <a:rPr lang="en-IN" sz="3200" dirty="0" smtClean="0">
                <a:solidFill>
                  <a:srgbClr val="0070C0"/>
                </a:solidFill>
              </a:rPr>
              <a:t>&lt;</a:t>
            </a:r>
            <a:r>
              <a:rPr lang="en-IN" sz="3200" dirty="0">
                <a:solidFill>
                  <a:srgbClr val="0070C0"/>
                </a:solidFill>
              </a:rPr>
              <a:t>input type="text" name="</a:t>
            </a:r>
            <a:r>
              <a:rPr lang="en-IN" sz="3200" dirty="0" err="1">
                <a:solidFill>
                  <a:srgbClr val="0070C0"/>
                </a:solidFill>
              </a:rPr>
              <a:t>firstname</a:t>
            </a:r>
            <a:r>
              <a:rPr lang="en-IN" sz="3200" dirty="0">
                <a:solidFill>
                  <a:srgbClr val="0070C0"/>
                </a:solidFill>
              </a:rPr>
              <a:t>" value="John" disabled</a:t>
            </a:r>
            <a:r>
              <a:rPr lang="en-IN" sz="3200" dirty="0" smtClean="0">
                <a:solidFill>
                  <a:srgbClr val="0070C0"/>
                </a:solidFill>
              </a:rPr>
              <a:t>&gt;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2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686" y="130119"/>
            <a:ext cx="1169158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rgbClr val="0070C0"/>
                </a:solidFill>
              </a:rPr>
              <a:t>size</a:t>
            </a:r>
            <a:r>
              <a:rPr lang="en-US" sz="3200" dirty="0" smtClean="0"/>
              <a:t> attribute specifies the size (in characters) for the input field: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&lt;input type="text" name="</a:t>
            </a:r>
            <a:r>
              <a:rPr lang="en-US" sz="3200" dirty="0" err="1" smtClean="0">
                <a:solidFill>
                  <a:srgbClr val="0070C0"/>
                </a:solidFill>
              </a:rPr>
              <a:t>firstname</a:t>
            </a:r>
            <a:r>
              <a:rPr lang="en-US" sz="3200" dirty="0" smtClean="0">
                <a:solidFill>
                  <a:srgbClr val="0070C0"/>
                </a:solidFill>
              </a:rPr>
              <a:t>"  size="40"&gt;</a:t>
            </a:r>
          </a:p>
          <a:p>
            <a:pPr lvl="1"/>
            <a:endParaRPr lang="en-US" sz="3200" dirty="0" smtClean="0">
              <a:solidFill>
                <a:srgbClr val="0070C0"/>
              </a:solidFill>
            </a:endParaRPr>
          </a:p>
          <a:p>
            <a:r>
              <a:rPr lang="en-US" sz="3200" dirty="0" smtClean="0"/>
              <a:t>The </a:t>
            </a:r>
            <a:r>
              <a:rPr lang="en-US" sz="3200" b="1" dirty="0" err="1" smtClean="0">
                <a:solidFill>
                  <a:srgbClr val="0070C0"/>
                </a:solidFill>
              </a:rPr>
              <a:t>maxlength</a:t>
            </a:r>
            <a:r>
              <a:rPr lang="en-US" sz="3200" dirty="0" smtClean="0"/>
              <a:t> attribute specifies the maximum allowed length for the input field:</a:t>
            </a:r>
          </a:p>
          <a:p>
            <a:pPr lvl="1"/>
            <a:r>
              <a:rPr lang="en-US" sz="3200" dirty="0" smtClean="0">
                <a:solidFill>
                  <a:srgbClr val="0070C0"/>
                </a:solidFill>
              </a:rPr>
              <a:t>&lt;input type="text" name="</a:t>
            </a:r>
            <a:r>
              <a:rPr lang="en-US" sz="3200" dirty="0" err="1" smtClean="0">
                <a:solidFill>
                  <a:srgbClr val="0070C0"/>
                </a:solidFill>
              </a:rPr>
              <a:t>firstname</a:t>
            </a:r>
            <a:r>
              <a:rPr lang="en-US" sz="3200" dirty="0" smtClean="0">
                <a:solidFill>
                  <a:srgbClr val="0070C0"/>
                </a:solidFill>
              </a:rPr>
              <a:t>" </a:t>
            </a:r>
            <a:r>
              <a:rPr lang="en-US" sz="3200" dirty="0" err="1" smtClean="0">
                <a:solidFill>
                  <a:srgbClr val="0070C0"/>
                </a:solidFill>
              </a:rPr>
              <a:t>maxlength</a:t>
            </a:r>
            <a:r>
              <a:rPr lang="en-US" sz="3200" dirty="0" smtClean="0">
                <a:solidFill>
                  <a:srgbClr val="0070C0"/>
                </a:solidFill>
              </a:rPr>
              <a:t>="10"&gt;</a:t>
            </a: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rgbClr val="0070C0"/>
                </a:solidFill>
              </a:rPr>
              <a:t>autofocus</a:t>
            </a:r>
            <a:r>
              <a:rPr lang="en-US" sz="3200" dirty="0" smtClean="0"/>
              <a:t> attribute specifies that the input field should automatically get focus when the page loads.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0070C0"/>
                </a:solidFill>
              </a:rPr>
              <a:t>&lt;input type="text" name="</a:t>
            </a:r>
            <a:r>
              <a:rPr lang="en-US" sz="3200" dirty="0" err="1" smtClean="0">
                <a:solidFill>
                  <a:srgbClr val="0070C0"/>
                </a:solidFill>
              </a:rPr>
              <a:t>fname</a:t>
            </a:r>
            <a:r>
              <a:rPr lang="en-US" sz="3200" dirty="0" smtClean="0">
                <a:solidFill>
                  <a:srgbClr val="0070C0"/>
                </a:solidFill>
              </a:rPr>
              <a:t>" autofocus&gt;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182" y="377799"/>
            <a:ext cx="118462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0070C0"/>
                </a:solidFill>
              </a:rPr>
              <a:t>form </a:t>
            </a:r>
            <a:r>
              <a:rPr lang="en-US" sz="3600" dirty="0" smtClean="0"/>
              <a:t>attribute specifies one or more forms an &lt;input&gt; element belongs to.</a:t>
            </a:r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&lt;form action="/</a:t>
            </a:r>
            <a:r>
              <a:rPr lang="en-US" sz="3600" b="1" dirty="0" err="1" smtClean="0">
                <a:solidFill>
                  <a:srgbClr val="0070C0"/>
                </a:solidFill>
              </a:rPr>
              <a:t>action_page.php</a:t>
            </a:r>
            <a:r>
              <a:rPr lang="en-US" sz="3600" b="1" dirty="0" smtClean="0">
                <a:solidFill>
                  <a:srgbClr val="0070C0"/>
                </a:solidFill>
              </a:rPr>
              <a:t>" id="form1"&gt;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  First name: &lt;input type="text" name="</a:t>
            </a:r>
            <a:r>
              <a:rPr lang="en-US" sz="3600" b="1" dirty="0" err="1" smtClean="0">
                <a:solidFill>
                  <a:srgbClr val="0070C0"/>
                </a:solidFill>
              </a:rPr>
              <a:t>fname</a:t>
            </a:r>
            <a:r>
              <a:rPr lang="en-US" sz="3600" b="1" dirty="0" smtClean="0">
                <a:solidFill>
                  <a:srgbClr val="0070C0"/>
                </a:solidFill>
              </a:rPr>
              <a:t>"&gt;&lt;</a:t>
            </a:r>
            <a:r>
              <a:rPr lang="en-US" sz="3600" b="1" dirty="0" err="1" smtClean="0">
                <a:solidFill>
                  <a:srgbClr val="0070C0"/>
                </a:solidFill>
              </a:rPr>
              <a:t>br</a:t>
            </a:r>
            <a:r>
              <a:rPr lang="en-US" sz="36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  &lt;input type="submit" value="Submit"&gt;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&lt;/form&gt;</a:t>
            </a:r>
          </a:p>
          <a:p>
            <a:endParaRPr lang="en-US" sz="36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Last name: &lt;input type="text" name="</a:t>
            </a:r>
            <a:r>
              <a:rPr lang="en-US" sz="3200" b="1" dirty="0" err="1" smtClean="0">
                <a:solidFill>
                  <a:srgbClr val="FF0000"/>
                </a:solidFill>
              </a:rPr>
              <a:t>lname</a:t>
            </a:r>
            <a:r>
              <a:rPr lang="en-US" sz="3200" b="1" dirty="0" smtClean="0">
                <a:solidFill>
                  <a:srgbClr val="FF0000"/>
                </a:solidFill>
              </a:rPr>
              <a:t>" form="form1"&gt;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5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6811" y="311582"/>
            <a:ext cx="113094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err="1" smtClean="0">
                <a:solidFill>
                  <a:srgbClr val="0070C0"/>
                </a:solidFill>
              </a:rPr>
              <a:t>formmethod</a:t>
            </a:r>
            <a:r>
              <a:rPr lang="en-US" sz="3600" dirty="0" smtClean="0"/>
              <a:t> attribute defines the HTTP method for sending form-data to the action URL.</a:t>
            </a:r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rgbClr val="FF0000"/>
                </a:solidFill>
              </a:rPr>
              <a:t>&lt;form action="/</a:t>
            </a:r>
            <a:r>
              <a:rPr lang="en-US" sz="3600" b="1" dirty="0" err="1" smtClean="0">
                <a:solidFill>
                  <a:srgbClr val="FF0000"/>
                </a:solidFill>
              </a:rPr>
              <a:t>action_page.php</a:t>
            </a:r>
            <a:r>
              <a:rPr lang="en-US" sz="3600" b="1" dirty="0" smtClean="0">
                <a:solidFill>
                  <a:srgbClr val="FF0000"/>
                </a:solidFill>
              </a:rPr>
              <a:t>" method="get"&gt;</a:t>
            </a:r>
          </a:p>
          <a:p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0070C0"/>
                </a:solidFill>
              </a:rPr>
              <a:t>pattern</a:t>
            </a:r>
            <a:r>
              <a:rPr lang="en-US" sz="3600" dirty="0" smtClean="0"/>
              <a:t> attribute specifies a regular expression that the &lt;input&gt; element's value is checked against.</a:t>
            </a:r>
          </a:p>
          <a:p>
            <a:endParaRPr lang="en-US" sz="3600" dirty="0" smtClean="0"/>
          </a:p>
          <a:p>
            <a:r>
              <a:rPr lang="en-US" sz="3200" b="1" dirty="0" smtClean="0">
                <a:solidFill>
                  <a:srgbClr val="0070C0"/>
                </a:solidFill>
              </a:rPr>
              <a:t>&lt;input type="text" name="</a:t>
            </a:r>
            <a:r>
              <a:rPr lang="en-US" sz="3200" b="1" dirty="0" err="1" smtClean="0">
                <a:solidFill>
                  <a:srgbClr val="0070C0"/>
                </a:solidFill>
              </a:rPr>
              <a:t>country_code</a:t>
            </a:r>
            <a:r>
              <a:rPr lang="en-US" sz="3200" b="1" dirty="0" smtClean="0">
                <a:solidFill>
                  <a:srgbClr val="0070C0"/>
                </a:solidFill>
              </a:rPr>
              <a:t>" pattern="[A-</a:t>
            </a:r>
            <a:r>
              <a:rPr lang="en-US" sz="3200" b="1" dirty="0" err="1" smtClean="0">
                <a:solidFill>
                  <a:srgbClr val="0070C0"/>
                </a:solidFill>
              </a:rPr>
              <a:t>Za</a:t>
            </a:r>
            <a:r>
              <a:rPr lang="en-US" sz="3200" b="1" dirty="0" smtClean="0">
                <a:solidFill>
                  <a:srgbClr val="0070C0"/>
                </a:solidFill>
              </a:rPr>
              <a:t>-z]{3}" &gt;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4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220" y="325230"/>
            <a:ext cx="1128214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smtClean="0">
                <a:solidFill>
                  <a:srgbClr val="FF0000"/>
                </a:solidFill>
              </a:rPr>
              <a:t>placeholder</a:t>
            </a:r>
            <a:r>
              <a:rPr lang="en-US" sz="3600" dirty="0" smtClean="0"/>
              <a:t> attribute specifies a hint that describes the expected value of an input field (a sample value or a short description of the format).</a:t>
            </a:r>
          </a:p>
          <a:p>
            <a:endParaRPr lang="en-US" sz="3600" dirty="0" smtClean="0"/>
          </a:p>
          <a:p>
            <a:r>
              <a:rPr lang="en-US" sz="3200" b="1" dirty="0" smtClean="0">
                <a:solidFill>
                  <a:srgbClr val="0070C0"/>
                </a:solidFill>
              </a:rPr>
              <a:t>&lt;input type="text" name="</a:t>
            </a:r>
            <a:r>
              <a:rPr lang="en-US" sz="3200" b="1" dirty="0" err="1" smtClean="0">
                <a:solidFill>
                  <a:srgbClr val="0070C0"/>
                </a:solidFill>
              </a:rPr>
              <a:t>fname</a:t>
            </a:r>
            <a:r>
              <a:rPr lang="en-US" sz="3200" b="1" dirty="0" smtClean="0">
                <a:solidFill>
                  <a:srgbClr val="0070C0"/>
                </a:solidFill>
              </a:rPr>
              <a:t>" placeholder="First name"&gt;</a:t>
            </a:r>
          </a:p>
          <a:p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The </a:t>
            </a:r>
            <a:r>
              <a:rPr lang="en-US" sz="3600" b="1" dirty="0" smtClean="0"/>
              <a:t>required</a:t>
            </a:r>
            <a:r>
              <a:rPr lang="en-US" sz="3600" dirty="0" smtClean="0">
                <a:solidFill>
                  <a:srgbClr val="FF0000"/>
                </a:solidFill>
              </a:rPr>
              <a:t> attribute specifies that an input field must be filled out before submitting the form.</a:t>
            </a:r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&lt;input type="text" name="</a:t>
            </a:r>
            <a:r>
              <a:rPr lang="en-US" sz="3600" b="1" dirty="0" err="1" smtClean="0">
                <a:solidFill>
                  <a:srgbClr val="0070C0"/>
                </a:solidFill>
              </a:rPr>
              <a:t>usrname</a:t>
            </a:r>
            <a:r>
              <a:rPr lang="en-US" sz="3600" b="1" dirty="0" smtClean="0">
                <a:solidFill>
                  <a:srgbClr val="0070C0"/>
                </a:solidFill>
              </a:rPr>
              <a:t>" required&gt;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3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44" y="485464"/>
            <a:ext cx="113230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The HTML &lt;form&gt; tag is used to create an HTML form and it has following syntax</a:t>
            </a:r>
          </a:p>
          <a:p>
            <a:endParaRPr lang="en-US" sz="3200" b="1" dirty="0" smtClean="0"/>
          </a:p>
          <a:p>
            <a:pPr lvl="3"/>
            <a:r>
              <a:rPr lang="en-US" sz="3200" b="1" dirty="0" smtClean="0">
                <a:solidFill>
                  <a:srgbClr val="0070C0"/>
                </a:solidFill>
              </a:rPr>
              <a:t>&lt;form&gt;</a:t>
            </a:r>
          </a:p>
          <a:p>
            <a:pPr lvl="3"/>
            <a:r>
              <a:rPr lang="en-US" sz="3200" b="1" dirty="0" smtClean="0">
                <a:solidFill>
                  <a:srgbClr val="0070C0"/>
                </a:solidFill>
              </a:rPr>
              <a:t>   form elements like input, </a:t>
            </a:r>
            <a:r>
              <a:rPr lang="en-US" sz="3200" b="1" dirty="0" err="1" smtClean="0">
                <a:solidFill>
                  <a:srgbClr val="0070C0"/>
                </a:solidFill>
              </a:rPr>
              <a:t>textarea</a:t>
            </a:r>
            <a:r>
              <a:rPr lang="en-US" sz="3200" b="1" dirty="0" smtClean="0">
                <a:solidFill>
                  <a:srgbClr val="0070C0"/>
                </a:solidFill>
              </a:rPr>
              <a:t> etc.</a:t>
            </a:r>
          </a:p>
          <a:p>
            <a:pPr lvl="3"/>
            <a:r>
              <a:rPr lang="en-US" sz="3200" b="1" dirty="0" smtClean="0">
                <a:solidFill>
                  <a:srgbClr val="0070C0"/>
                </a:solidFill>
              </a:rPr>
              <a:t>&lt;/form&gt;</a:t>
            </a:r>
          </a:p>
          <a:p>
            <a:pPr lvl="3"/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8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34" y="258508"/>
            <a:ext cx="119554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The Action Attribute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The action attribute defines the action to be performed when the form is submitted. Normally, the form data is sent to a web page on the server when the user clicks on the submit button.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&lt;</a:t>
            </a:r>
            <a:r>
              <a:rPr lang="en-US" sz="3200" b="1" dirty="0" smtClean="0"/>
              <a:t>form action="/</a:t>
            </a:r>
            <a:r>
              <a:rPr lang="en-US" sz="3200" b="1" dirty="0" err="1" smtClean="0"/>
              <a:t>action_page.php</a:t>
            </a:r>
            <a:r>
              <a:rPr lang="en-US" sz="3200" b="1" dirty="0" smtClean="0">
                <a:solidFill>
                  <a:srgbClr val="0070C0"/>
                </a:solidFill>
              </a:rPr>
              <a:t>"&gt;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First name:&lt;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&lt;input type="text" name="</a:t>
            </a:r>
            <a:r>
              <a:rPr lang="en-US" sz="3200" b="1" dirty="0" err="1" smtClean="0">
                <a:solidFill>
                  <a:srgbClr val="0070C0"/>
                </a:solidFill>
              </a:rPr>
              <a:t>firstname</a:t>
            </a:r>
            <a:r>
              <a:rPr lang="en-US" sz="3200" b="1" dirty="0" smtClean="0">
                <a:solidFill>
                  <a:srgbClr val="0070C0"/>
                </a:solidFill>
              </a:rPr>
              <a:t>" value="Mickey"&gt;&lt;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Last name:&lt;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&lt;input type="text" name="</a:t>
            </a:r>
            <a:r>
              <a:rPr lang="en-US" sz="3200" b="1" dirty="0" err="1" smtClean="0">
                <a:solidFill>
                  <a:srgbClr val="0070C0"/>
                </a:solidFill>
              </a:rPr>
              <a:t>lastname</a:t>
            </a:r>
            <a:r>
              <a:rPr lang="en-US" sz="3200" b="1" dirty="0" smtClean="0">
                <a:solidFill>
                  <a:srgbClr val="0070C0"/>
                </a:solidFill>
              </a:rPr>
              <a:t>" value="Mouse"&gt;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&lt;</a:t>
            </a:r>
            <a:r>
              <a:rPr lang="en-US" sz="3200" b="1" dirty="0" smtClean="0"/>
              <a:t>input type="submit" value="Submit</a:t>
            </a:r>
            <a:r>
              <a:rPr lang="en-US" sz="3200" b="1" dirty="0" smtClean="0">
                <a:solidFill>
                  <a:srgbClr val="0070C0"/>
                </a:solidFill>
              </a:rPr>
              <a:t>"&gt;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&lt;/form&gt;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7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095" y="331295"/>
            <a:ext cx="114049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The Target Attribute</a:t>
            </a:r>
          </a:p>
          <a:p>
            <a:r>
              <a:rPr lang="en-US" sz="3600" dirty="0" smtClean="0"/>
              <a:t>The target attribute specifies if the submitted result will open in a new browser tab, a frame, or in the current window.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&lt;form action="/</a:t>
            </a:r>
            <a:r>
              <a:rPr lang="en-US" sz="3600" b="1" dirty="0" err="1" smtClean="0">
                <a:solidFill>
                  <a:srgbClr val="0070C0"/>
                </a:solidFill>
              </a:rPr>
              <a:t>action_page.php</a:t>
            </a:r>
            <a:r>
              <a:rPr lang="en-US" sz="3600" b="1" dirty="0" smtClean="0">
                <a:solidFill>
                  <a:srgbClr val="0070C0"/>
                </a:solidFill>
              </a:rPr>
              <a:t>" target="_blank"&gt;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92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335" y="682095"/>
            <a:ext cx="108454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The Method Attribute</a:t>
            </a:r>
          </a:p>
          <a:p>
            <a:endParaRPr lang="en-US" sz="3600" dirty="0" smtClean="0"/>
          </a:p>
          <a:p>
            <a:r>
              <a:rPr lang="en-US" sz="3600" dirty="0" smtClean="0"/>
              <a:t>The method attribute specifies the HTTP method (GET or POST) to be used when submitting the form data:</a:t>
            </a:r>
          </a:p>
          <a:p>
            <a:endParaRPr lang="en-US" sz="3600" dirty="0" smtClean="0"/>
          </a:p>
          <a:p>
            <a:r>
              <a:rPr lang="en-US" sz="3600" b="1" dirty="0" smtClean="0">
                <a:solidFill>
                  <a:srgbClr val="0070C0"/>
                </a:solidFill>
              </a:rPr>
              <a:t>&lt;form action="/</a:t>
            </a:r>
            <a:r>
              <a:rPr lang="en-US" sz="3600" b="1" dirty="0" err="1" smtClean="0">
                <a:solidFill>
                  <a:srgbClr val="0070C0"/>
                </a:solidFill>
              </a:rPr>
              <a:t>action_page.php</a:t>
            </a:r>
            <a:r>
              <a:rPr lang="en-US" sz="3600" b="1" dirty="0" smtClean="0">
                <a:solidFill>
                  <a:srgbClr val="0070C0"/>
                </a:solidFill>
              </a:rPr>
              <a:t>" method="get"&gt;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&lt;form action="/</a:t>
            </a:r>
            <a:r>
              <a:rPr lang="en-US" sz="3600" b="1" dirty="0" err="1" smtClean="0">
                <a:solidFill>
                  <a:srgbClr val="0070C0"/>
                </a:solidFill>
              </a:rPr>
              <a:t>action_page.php</a:t>
            </a:r>
            <a:r>
              <a:rPr lang="en-US" sz="3600" b="1" dirty="0" smtClean="0">
                <a:solidFill>
                  <a:srgbClr val="0070C0"/>
                </a:solidFill>
              </a:rPr>
              <a:t>" method="post"&gt;</a:t>
            </a:r>
          </a:p>
          <a:p>
            <a:endParaRPr lang="en-US" sz="3600" b="1" dirty="0" smtClean="0">
              <a:solidFill>
                <a:srgbClr val="0070C0"/>
              </a:solidFill>
            </a:endParaRPr>
          </a:p>
          <a:p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7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095" y="102318"/>
            <a:ext cx="1154145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Notes on GET:</a:t>
            </a:r>
          </a:p>
          <a:p>
            <a:endParaRPr lang="en-US" sz="2800" dirty="0" smtClean="0"/>
          </a:p>
          <a:p>
            <a:r>
              <a:rPr lang="en-US" sz="2800" dirty="0" smtClean="0"/>
              <a:t>•	Appends form-data into the URL in name/value pairs</a:t>
            </a:r>
          </a:p>
          <a:p>
            <a:r>
              <a:rPr lang="en-US" sz="2800" dirty="0" smtClean="0"/>
              <a:t>•	The length of a URL is limited (about 3000 characters)</a:t>
            </a:r>
          </a:p>
          <a:p>
            <a:r>
              <a:rPr lang="en-US" sz="2800" dirty="0" smtClean="0"/>
              <a:t>•	Never use GET to send sensitive data! (will be visible in the URL)</a:t>
            </a:r>
          </a:p>
          <a:p>
            <a:r>
              <a:rPr lang="en-US" sz="2800" dirty="0" smtClean="0"/>
              <a:t>•	Useful for form submissions where a user wants to bookmark the result</a:t>
            </a:r>
          </a:p>
          <a:p>
            <a:r>
              <a:rPr lang="en-US" sz="2800" dirty="0" smtClean="0"/>
              <a:t>•	GET is better for non-secure data, like query strings in Google</a:t>
            </a:r>
          </a:p>
          <a:p>
            <a:endParaRPr lang="en-US" sz="2800" dirty="0" smtClean="0"/>
          </a:p>
          <a:p>
            <a:r>
              <a:rPr lang="en-US" sz="2800" dirty="0" smtClean="0"/>
              <a:t>Notes on POST:</a:t>
            </a:r>
          </a:p>
          <a:p>
            <a:endParaRPr lang="en-US" sz="2800" dirty="0" smtClean="0"/>
          </a:p>
          <a:p>
            <a:r>
              <a:rPr lang="en-US" sz="2800" dirty="0" smtClean="0"/>
              <a:t>•	POST has no size limitations, and can be used to send large amounts of data.</a:t>
            </a:r>
          </a:p>
          <a:p>
            <a:r>
              <a:rPr lang="en-US" sz="2800" dirty="0" smtClean="0"/>
              <a:t>•	Form submissions with POST cannot be bookmarked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941696" y="6032310"/>
            <a:ext cx="9935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</a:rPr>
              <a:t>Note: more details will be discussed during PHP session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7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34" y="107878"/>
            <a:ext cx="1192814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Grouping Form Data with &lt;</a:t>
            </a:r>
            <a:r>
              <a:rPr lang="en-US" sz="2800" b="1" dirty="0" err="1" smtClean="0">
                <a:solidFill>
                  <a:srgbClr val="FF0000"/>
                </a:solidFill>
              </a:rPr>
              <a:t>fieldset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endParaRPr lang="en-US" sz="2800" dirty="0" smtClean="0"/>
          </a:p>
          <a:p>
            <a:r>
              <a:rPr lang="en-US" sz="2800" dirty="0" smtClean="0"/>
              <a:t>The &lt;</a:t>
            </a:r>
            <a:r>
              <a:rPr lang="en-US" sz="2800" dirty="0" err="1" smtClean="0"/>
              <a:t>fieldset</a:t>
            </a:r>
            <a:r>
              <a:rPr lang="en-US" sz="2800" dirty="0" smtClean="0"/>
              <a:t>&gt; element is used to group related data in a form. </a:t>
            </a:r>
          </a:p>
          <a:p>
            <a:r>
              <a:rPr lang="en-US" sz="2800" dirty="0" smtClean="0"/>
              <a:t>The &lt;legend&gt; element defines a caption for the &lt;</a:t>
            </a:r>
            <a:r>
              <a:rPr lang="en-US" sz="2800" dirty="0" err="1" smtClean="0"/>
              <a:t>fieldset</a:t>
            </a:r>
            <a:r>
              <a:rPr lang="en-US" sz="2800" dirty="0" smtClean="0"/>
              <a:t>&gt; element.</a:t>
            </a:r>
          </a:p>
          <a:p>
            <a:endParaRPr lang="en-US" sz="24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&lt;form action="/</a:t>
            </a:r>
            <a:r>
              <a:rPr lang="en-US" sz="2800" b="1" dirty="0" err="1" smtClean="0">
                <a:solidFill>
                  <a:srgbClr val="0070C0"/>
                </a:solidFill>
              </a:rPr>
              <a:t>action_page.php</a:t>
            </a:r>
            <a:r>
              <a:rPr lang="en-US" sz="2800" b="1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 &lt;</a:t>
            </a:r>
            <a:r>
              <a:rPr lang="en-US" sz="2800" b="1" dirty="0" err="1" smtClean="0">
                <a:solidFill>
                  <a:srgbClr val="FF0000"/>
                </a:solidFill>
              </a:rPr>
              <a:t>fieldset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</a:t>
            </a:r>
            <a:r>
              <a:rPr lang="en-US" sz="2800" b="1" dirty="0" smtClean="0"/>
              <a:t>&lt;legend&gt;Personal information:&lt;/legend&gt;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First name:&lt;</a:t>
            </a:r>
            <a:r>
              <a:rPr lang="en-US" sz="2800" b="1" dirty="0" err="1" smtClean="0">
                <a:solidFill>
                  <a:srgbClr val="0070C0"/>
                </a:solidFill>
              </a:rPr>
              <a:t>br</a:t>
            </a:r>
            <a:r>
              <a:rPr lang="en-US" sz="28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&lt;input type="text" name="</a:t>
            </a:r>
            <a:r>
              <a:rPr lang="en-US" sz="2800" b="1" dirty="0" err="1" smtClean="0">
                <a:solidFill>
                  <a:srgbClr val="0070C0"/>
                </a:solidFill>
              </a:rPr>
              <a:t>firstname</a:t>
            </a:r>
            <a:r>
              <a:rPr lang="en-US" sz="2800" b="1" dirty="0" smtClean="0">
                <a:solidFill>
                  <a:srgbClr val="0070C0"/>
                </a:solidFill>
              </a:rPr>
              <a:t>" value="Mickey"&gt;&lt;</a:t>
            </a:r>
            <a:r>
              <a:rPr lang="en-US" sz="2800" b="1" dirty="0" err="1" smtClean="0">
                <a:solidFill>
                  <a:srgbClr val="0070C0"/>
                </a:solidFill>
              </a:rPr>
              <a:t>br</a:t>
            </a:r>
            <a:r>
              <a:rPr lang="en-US" sz="28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Last name:&lt;</a:t>
            </a:r>
            <a:r>
              <a:rPr lang="en-US" sz="2800" b="1" dirty="0" err="1" smtClean="0">
                <a:solidFill>
                  <a:srgbClr val="0070C0"/>
                </a:solidFill>
              </a:rPr>
              <a:t>br</a:t>
            </a:r>
            <a:r>
              <a:rPr lang="en-US" sz="28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&lt;input type="text" name="</a:t>
            </a:r>
            <a:r>
              <a:rPr lang="en-US" sz="2800" b="1" dirty="0" err="1" smtClean="0">
                <a:solidFill>
                  <a:srgbClr val="0070C0"/>
                </a:solidFill>
              </a:rPr>
              <a:t>lastname</a:t>
            </a:r>
            <a:r>
              <a:rPr lang="en-US" sz="2800" b="1" dirty="0" smtClean="0">
                <a:solidFill>
                  <a:srgbClr val="0070C0"/>
                </a:solidFill>
              </a:rPr>
              <a:t>" value="Mouse"&gt;&lt;</a:t>
            </a:r>
            <a:r>
              <a:rPr lang="en-US" sz="2800" b="1" dirty="0" err="1" smtClean="0">
                <a:solidFill>
                  <a:srgbClr val="0070C0"/>
                </a:solidFill>
              </a:rPr>
              <a:t>br</a:t>
            </a:r>
            <a:r>
              <a:rPr lang="en-US" sz="2800" b="1" dirty="0" smtClean="0">
                <a:solidFill>
                  <a:srgbClr val="0070C0"/>
                </a:solidFill>
              </a:rPr>
              <a:t>&gt;&lt;</a:t>
            </a:r>
            <a:r>
              <a:rPr lang="en-US" sz="2800" b="1" dirty="0" err="1" smtClean="0">
                <a:solidFill>
                  <a:srgbClr val="0070C0"/>
                </a:solidFill>
              </a:rPr>
              <a:t>br</a:t>
            </a:r>
            <a:r>
              <a:rPr lang="en-US" sz="28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    &lt;input type="submit" value="Submit"&gt;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 &lt;/</a:t>
            </a:r>
            <a:r>
              <a:rPr lang="en-US" sz="2800" b="1" dirty="0" err="1" smtClean="0">
                <a:solidFill>
                  <a:srgbClr val="FF0000"/>
                </a:solidFill>
              </a:rPr>
              <a:t>fieldset</a:t>
            </a:r>
            <a:r>
              <a:rPr lang="en-US" sz="28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&lt;/form&gt;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6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72" y="603746"/>
            <a:ext cx="1120026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HTML Form Controls</a:t>
            </a:r>
          </a:p>
          <a:p>
            <a:endParaRPr lang="en-US" sz="2800" dirty="0" smtClean="0"/>
          </a:p>
          <a:p>
            <a:r>
              <a:rPr lang="en-US" sz="2800" dirty="0" smtClean="0"/>
              <a:t>There are different types of form controls that you can use to collect data using HTML form</a:t>
            </a:r>
          </a:p>
          <a:p>
            <a:endParaRPr lang="en-US" sz="28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Text Input Controls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Checkboxes Controls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Radio Box Controls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Select Box Controls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File Select boxes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Hidden Controls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Clickable Buttons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Submit and Reset Button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14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42" y="524386"/>
            <a:ext cx="114049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Single-line text input controls − </a:t>
            </a:r>
            <a:r>
              <a:rPr lang="en-US" sz="2800" dirty="0" smtClean="0"/>
              <a:t>This control is used for items that require only one line of user input, such as search boxes or names. They are created using HTML &lt;input&gt; tag.</a:t>
            </a:r>
          </a:p>
          <a:p>
            <a:endParaRPr lang="en-US" sz="2800" dirty="0"/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&lt;body&gt;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&lt;form 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   First name: &lt;input type = "text" name = "</a:t>
            </a:r>
            <a:r>
              <a:rPr lang="en-US" sz="3200" b="1" dirty="0" err="1" smtClean="0">
                <a:solidFill>
                  <a:srgbClr val="0070C0"/>
                </a:solidFill>
              </a:rPr>
              <a:t>first_name</a:t>
            </a:r>
            <a:r>
              <a:rPr lang="en-US" sz="3200" b="1" dirty="0" smtClean="0">
                <a:solidFill>
                  <a:srgbClr val="0070C0"/>
                </a:solidFill>
              </a:rPr>
              <a:t>" /&gt;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   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   Last name: &lt;input type = "text" name = "</a:t>
            </a:r>
            <a:r>
              <a:rPr lang="en-US" sz="3200" b="1" dirty="0" err="1" smtClean="0">
                <a:solidFill>
                  <a:srgbClr val="0070C0"/>
                </a:solidFill>
              </a:rPr>
              <a:t>last_name</a:t>
            </a:r>
            <a:r>
              <a:rPr lang="en-US" sz="3200" b="1" dirty="0" smtClean="0">
                <a:solidFill>
                  <a:srgbClr val="0070C0"/>
                </a:solidFill>
              </a:rPr>
              <a:t>" /&gt;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&lt;/form&gt;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&lt;/body&gt;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5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579" y="487486"/>
            <a:ext cx="113820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Multiple-Line Text Input: </a:t>
            </a:r>
            <a:r>
              <a:rPr lang="en-US" sz="3200" dirty="0"/>
              <a:t>used when the user is required to give details that may be longer than a single sentence. Multi-line input controls are created using HTML </a:t>
            </a:r>
            <a:r>
              <a:rPr lang="en-US" sz="3200" b="1" dirty="0"/>
              <a:t>&lt;</a:t>
            </a:r>
            <a:r>
              <a:rPr lang="en-US" sz="3200" b="1" dirty="0" err="1"/>
              <a:t>textarea</a:t>
            </a:r>
            <a:r>
              <a:rPr lang="en-US" sz="3200" b="1" dirty="0"/>
              <a:t>&gt;</a:t>
            </a:r>
            <a:r>
              <a:rPr lang="en-US" sz="3200" dirty="0"/>
              <a:t> tag.</a:t>
            </a:r>
            <a:endParaRPr lang="en-US" sz="3200" dirty="0" smtClean="0"/>
          </a:p>
          <a:p>
            <a:endParaRPr lang="en-US" sz="3200" b="1" dirty="0"/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&lt;body&gt;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&lt;form&gt;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   Description : 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 /&gt;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   &lt;</a:t>
            </a:r>
            <a:r>
              <a:rPr lang="en-US" sz="3200" b="1" dirty="0" err="1" smtClean="0">
                <a:solidFill>
                  <a:srgbClr val="0070C0"/>
                </a:solidFill>
              </a:rPr>
              <a:t>textarea</a:t>
            </a:r>
            <a:r>
              <a:rPr lang="en-US" sz="3200" b="1" dirty="0" smtClean="0">
                <a:solidFill>
                  <a:srgbClr val="0070C0"/>
                </a:solidFill>
              </a:rPr>
              <a:t> rows = "5" cols = "50" 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      		</a:t>
            </a:r>
            <a:r>
              <a:rPr lang="en-US" sz="3200" b="1" dirty="0" smtClean="0"/>
              <a:t>Enter description here...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   &lt;/</a:t>
            </a:r>
            <a:r>
              <a:rPr lang="en-US" sz="3200" b="1" dirty="0" err="1" smtClean="0">
                <a:solidFill>
                  <a:srgbClr val="0070C0"/>
                </a:solidFill>
              </a:rPr>
              <a:t>textarea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   &lt;/form&gt;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 &lt;/body&gt; 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4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868" y="360613"/>
            <a:ext cx="112548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Checkbox Control:-Checkboxes are used when more than one option is required to be selected. </a:t>
            </a:r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rgbClr val="0070C0"/>
                </a:solidFill>
              </a:rPr>
              <a:t>&lt;form&gt;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  &lt;input type="checkbox" &gt; I have a bike&lt;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  &lt;input type="checkbox" &gt; I have a car 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&lt;/form&gt;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73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982" y="497090"/>
            <a:ext cx="113776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Radio Button Control:-Radio buttons are used when out of many options, just one option is required </a:t>
            </a:r>
          </a:p>
          <a:p>
            <a:endParaRPr lang="en-US" sz="3200" dirty="0"/>
          </a:p>
          <a:p>
            <a:r>
              <a:rPr lang="en-US" sz="3200" b="1" dirty="0" smtClean="0">
                <a:solidFill>
                  <a:srgbClr val="0070C0"/>
                </a:solidFill>
              </a:rPr>
              <a:t>&lt;form&gt;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  &lt;input type="radio" value="male" checked&gt; Male&lt;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  &lt;input type="radio" value="female"&gt; Female&lt;</a:t>
            </a:r>
            <a:r>
              <a:rPr lang="en-US" sz="3200" b="1" dirty="0" err="1" smtClean="0">
                <a:solidFill>
                  <a:srgbClr val="0070C0"/>
                </a:solidFill>
              </a:rPr>
              <a:t>br</a:t>
            </a:r>
            <a:r>
              <a:rPr lang="en-US" sz="32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  &lt;input type="radio" value="other"&gt; Other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&lt;/form&gt;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9797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460" y="263056"/>
            <a:ext cx="113503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Select Box Control:- A select box, also called drop down box which provides option to list down various options in the form of drop down list, from where a user can select one or more options.</a:t>
            </a:r>
          </a:p>
          <a:p>
            <a:endParaRPr lang="en-US" sz="3200" dirty="0"/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&lt;select name="cars"&gt;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&lt;option value="</a:t>
            </a:r>
            <a:r>
              <a:rPr lang="en-US" sz="3200" b="1" dirty="0" err="1" smtClean="0">
                <a:solidFill>
                  <a:srgbClr val="0070C0"/>
                </a:solidFill>
              </a:rPr>
              <a:t>volvo</a:t>
            </a:r>
            <a:r>
              <a:rPr lang="en-US" sz="3200" b="1" dirty="0" smtClean="0">
                <a:solidFill>
                  <a:srgbClr val="0070C0"/>
                </a:solidFill>
              </a:rPr>
              <a:t>"&gt;Volvo&lt;/option&gt;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&lt;option value=“</a:t>
            </a:r>
            <a:r>
              <a:rPr lang="en-US" sz="3200" b="1" dirty="0" err="1" smtClean="0">
                <a:solidFill>
                  <a:srgbClr val="0070C0"/>
                </a:solidFill>
              </a:rPr>
              <a:t>benz</a:t>
            </a:r>
            <a:r>
              <a:rPr lang="en-US" sz="3200" b="1" dirty="0" smtClean="0">
                <a:solidFill>
                  <a:srgbClr val="0070C0"/>
                </a:solidFill>
              </a:rPr>
              <a:t>"&gt;</a:t>
            </a:r>
            <a:r>
              <a:rPr lang="en-US" sz="3200" b="1" dirty="0">
                <a:solidFill>
                  <a:srgbClr val="0070C0"/>
                </a:solidFill>
              </a:rPr>
              <a:t>B</a:t>
            </a:r>
            <a:r>
              <a:rPr lang="en-US" sz="3200" b="1" dirty="0" smtClean="0">
                <a:solidFill>
                  <a:srgbClr val="0070C0"/>
                </a:solidFill>
              </a:rPr>
              <a:t>enz&lt;/option&gt;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&lt;option value="fiat"&gt;Fiat&lt;/option&gt;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  &lt;option value="</a:t>
            </a:r>
            <a:r>
              <a:rPr lang="en-US" sz="3200" b="1" dirty="0" err="1" smtClean="0">
                <a:solidFill>
                  <a:srgbClr val="0070C0"/>
                </a:solidFill>
              </a:rPr>
              <a:t>audi</a:t>
            </a:r>
            <a:r>
              <a:rPr lang="en-US" sz="3200" b="1" dirty="0" smtClean="0">
                <a:solidFill>
                  <a:srgbClr val="0070C0"/>
                </a:solidFill>
              </a:rPr>
              <a:t>"&gt;Audi&lt;/option&gt;</a:t>
            </a:r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&lt;/select&gt;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522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149" y="122830"/>
            <a:ext cx="1083632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 define a pre-selected option, add the selected attribute to the option:</a:t>
            </a:r>
          </a:p>
          <a:p>
            <a:endParaRPr lang="en-US" sz="3200" dirty="0" smtClean="0"/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&lt;option value="fiat" selected&gt;Fiat&lt;/option&gt;</a:t>
            </a:r>
          </a:p>
          <a:p>
            <a:endParaRPr lang="en-US" sz="3200" dirty="0" smtClean="0"/>
          </a:p>
          <a:p>
            <a:r>
              <a:rPr lang="en-US" sz="3200" dirty="0" smtClean="0"/>
              <a:t>Use the size attribute to specify the number of visible values:</a:t>
            </a:r>
          </a:p>
          <a:p>
            <a:endParaRPr lang="en-US" sz="3200" dirty="0" smtClean="0"/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&lt;select name="cars" size="3"&gt;</a:t>
            </a:r>
          </a:p>
          <a:p>
            <a:endParaRPr lang="en-US" sz="3200" dirty="0" smtClean="0"/>
          </a:p>
          <a:p>
            <a:r>
              <a:rPr lang="en-US" sz="3200" dirty="0" smtClean="0"/>
              <a:t>Use the multiple attribute to allow the user to select more than one value:</a:t>
            </a:r>
          </a:p>
          <a:p>
            <a:endParaRPr lang="en-US" sz="3200" dirty="0" smtClean="0"/>
          </a:p>
          <a:p>
            <a:pPr lvl="2"/>
            <a:r>
              <a:rPr lang="en-US" sz="3200" b="1" dirty="0" smtClean="0">
                <a:solidFill>
                  <a:srgbClr val="0070C0"/>
                </a:solidFill>
              </a:rPr>
              <a:t>&lt;select name="cars" size="4" multiple&gt;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1448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HTML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</dc:title>
  <dc:creator>Windows User</dc:creator>
  <cp:lastModifiedBy>Windows User</cp:lastModifiedBy>
  <cp:revision>10</cp:revision>
  <dcterms:created xsi:type="dcterms:W3CDTF">2019-02-19T13:58:09Z</dcterms:created>
  <dcterms:modified xsi:type="dcterms:W3CDTF">2019-02-19T15:41:24Z</dcterms:modified>
</cp:coreProperties>
</file>