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77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236F-2AD4-430E-9C20-6A8E7867BC7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B40A-8139-4B6F-A073-5E759FB6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236F-2AD4-430E-9C20-6A8E7867BC7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B40A-8139-4B6F-A073-5E759FB6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3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236F-2AD4-430E-9C20-6A8E7867BC7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B40A-8139-4B6F-A073-5E759FB6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8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236F-2AD4-430E-9C20-6A8E7867BC7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B40A-8139-4B6F-A073-5E759FB6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0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236F-2AD4-430E-9C20-6A8E7867BC7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B40A-8139-4B6F-A073-5E759FB6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236F-2AD4-430E-9C20-6A8E7867BC7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B40A-8139-4B6F-A073-5E759FB6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236F-2AD4-430E-9C20-6A8E7867BC7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B40A-8139-4B6F-A073-5E759FB6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6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236F-2AD4-430E-9C20-6A8E7867BC7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B40A-8139-4B6F-A073-5E759FB6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8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236F-2AD4-430E-9C20-6A8E7867BC7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B40A-8139-4B6F-A073-5E759FB6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3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236F-2AD4-430E-9C20-6A8E7867BC7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B40A-8139-4B6F-A073-5E759FB6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7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236F-2AD4-430E-9C20-6A8E7867BC7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B40A-8139-4B6F-A073-5E759FB6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236F-2AD4-430E-9C20-6A8E7867BC7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B40A-8139-4B6F-A073-5E759FB6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3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587" y="422109"/>
            <a:ext cx="11468669" cy="5692087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/>
              <a:t>Java script</a:t>
            </a:r>
          </a:p>
          <a:p>
            <a:pPr algn="l"/>
            <a:r>
              <a:rPr lang="en-US" sz="3200" dirty="0"/>
              <a:t>A </a:t>
            </a:r>
            <a:r>
              <a:rPr lang="en-US" sz="3200" b="1" dirty="0"/>
              <a:t>script</a:t>
            </a:r>
            <a:r>
              <a:rPr lang="en-US" sz="3200" dirty="0"/>
              <a:t> is a small piece of program that can add interactivity to your website. </a:t>
            </a:r>
          </a:p>
          <a:p>
            <a:pPr algn="l"/>
            <a:r>
              <a:rPr lang="en-US" sz="3200" dirty="0" smtClean="0"/>
              <a:t>For </a:t>
            </a:r>
            <a:r>
              <a:rPr lang="en-US" sz="3200" dirty="0"/>
              <a:t>example, a script could generate a pop-up alert box message, or provide a dropdown menu. </a:t>
            </a:r>
            <a:endParaRPr lang="en-US" sz="3200" dirty="0" smtClean="0"/>
          </a:p>
          <a:p>
            <a:pPr algn="l"/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algn="l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JavaScript file will have extension as .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 it will be included in HTML files using &lt;script&gt; tag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3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&lt;script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="/path/to/script.js"&gt;&lt;/script&gt;</a:t>
            </a:r>
          </a:p>
          <a:p>
            <a:pPr algn="l"/>
            <a:endParaRPr lang="en-US" sz="3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5688" y="214531"/>
            <a:ext cx="4896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JavaScript </a:t>
            </a:r>
            <a:r>
              <a:rPr lang="en-US" sz="2800" b="0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Reserved</a:t>
            </a:r>
            <a:r>
              <a:rPr lang="en-US" sz="2000" b="0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 Words</a:t>
            </a:r>
          </a:p>
          <a:p>
            <a:endParaRPr lang="en-US" sz="2000" b="0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452878"/>
              </p:ext>
            </p:extLst>
          </p:nvPr>
        </p:nvGraphicFramePr>
        <p:xfrm>
          <a:off x="3859879" y="214531"/>
          <a:ext cx="6482684" cy="6445827"/>
        </p:xfrm>
        <a:graphic>
          <a:graphicData uri="http://schemas.openxmlformats.org/drawingml/2006/table">
            <a:tbl>
              <a:tblPr/>
              <a:tblGrid>
                <a:gridCol w="1620671"/>
                <a:gridCol w="1620671"/>
                <a:gridCol w="1620671"/>
                <a:gridCol w="1620671"/>
              </a:tblGrid>
              <a:tr h="57666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802" marR="58802" marT="29401" marB="29401"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802" marR="58802" marT="29401" marB="29401"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802" marR="58802" marT="29401" marB="29401"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802" marR="58802" marT="29401" marB="29401"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35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abstract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else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instanceof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switch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35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enum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int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synchronized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35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break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export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interface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this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35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byte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extends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long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throw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24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case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false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native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throws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35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catch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final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new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transient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35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char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finally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null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true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35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class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float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package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try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35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const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for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private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typeof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35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continue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function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protected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var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35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debugger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goto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public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void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35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default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if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return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volatile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35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delete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implements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short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while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35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do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import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static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with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35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double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in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super</a:t>
                      </a:r>
                    </a:p>
                  </a:txBody>
                  <a:tcPr marL="49002" marR="49002" marT="49002" marB="49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46563" y="17732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4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433" y="272955"/>
            <a:ext cx="1113657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Operators</a:t>
            </a:r>
          </a:p>
          <a:p>
            <a:endParaRPr lang="en-US" sz="3200" dirty="0">
              <a:solidFill>
                <a:srgbClr val="121214"/>
              </a:solidFill>
              <a:latin typeface="Verdana" panose="020B0604030504040204" pitchFamily="34" charset="0"/>
            </a:endParaRPr>
          </a:p>
          <a:p>
            <a:r>
              <a:rPr lang="en-US" sz="3200" dirty="0"/>
              <a:t>JavaScript supports the following types of operators.</a:t>
            </a:r>
          </a:p>
          <a:p>
            <a:endParaRPr lang="en-US" sz="3200" dirty="0" smtClean="0"/>
          </a:p>
          <a:p>
            <a:r>
              <a:rPr lang="en-US" sz="3200" dirty="0" smtClean="0"/>
              <a:t>Arithmetic </a:t>
            </a:r>
            <a:r>
              <a:rPr lang="en-US" sz="3200" dirty="0"/>
              <a:t>Operators</a:t>
            </a:r>
          </a:p>
          <a:p>
            <a:r>
              <a:rPr lang="en-US" sz="3200" dirty="0"/>
              <a:t>Comparison Operators</a:t>
            </a:r>
          </a:p>
          <a:p>
            <a:r>
              <a:rPr lang="en-US" sz="3200" dirty="0"/>
              <a:t>Logical (or Relational) Operators</a:t>
            </a:r>
          </a:p>
          <a:p>
            <a:r>
              <a:rPr lang="en-US" sz="3200" dirty="0"/>
              <a:t>Assignment Operators</a:t>
            </a:r>
          </a:p>
          <a:p>
            <a:r>
              <a:rPr lang="en-US" sz="3200" dirty="0"/>
              <a:t>Conditional (or ternary) Operators</a:t>
            </a:r>
          </a:p>
          <a:p>
            <a:endParaRPr lang="en-US" sz="3200" b="0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67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221" y="-38716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&lt;html&gt;</a:t>
            </a:r>
          </a:p>
          <a:p>
            <a:r>
              <a:rPr lang="en-US" sz="2400" dirty="0" smtClean="0"/>
              <a:t>   &lt;body&gt;   </a:t>
            </a:r>
          </a:p>
          <a:p>
            <a:r>
              <a:rPr lang="en-US" sz="2400" dirty="0" smtClean="0"/>
              <a:t>      &lt;script type="text/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"&gt;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a = 33;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b = 10;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c = "Test";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linebreak</a:t>
            </a:r>
            <a:r>
              <a:rPr lang="en-US" sz="2400" dirty="0" smtClean="0"/>
              <a:t> = "&lt;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/&gt;";</a:t>
            </a:r>
          </a:p>
          <a:p>
            <a:r>
              <a:rPr lang="en-US" sz="2400" dirty="0" smtClean="0"/>
              <a:t>         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("a + b = ");</a:t>
            </a:r>
          </a:p>
          <a:p>
            <a:r>
              <a:rPr lang="en-US" sz="2400" dirty="0" smtClean="0"/>
              <a:t>            result = a + b;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(result);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</a:t>
            </a:r>
            <a:r>
              <a:rPr lang="en-US" sz="2400" dirty="0" err="1" smtClean="0"/>
              <a:t>linebreak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     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("a - b = ");</a:t>
            </a:r>
          </a:p>
          <a:p>
            <a:r>
              <a:rPr lang="en-US" sz="2400" dirty="0" smtClean="0"/>
              <a:t>            result = a - b;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(result);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</a:t>
            </a:r>
            <a:r>
              <a:rPr lang="en-US" sz="2400" dirty="0" err="1" smtClean="0"/>
              <a:t>linebreak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578221" y="459181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("a / b = ");</a:t>
            </a:r>
          </a:p>
          <a:p>
            <a:r>
              <a:rPr lang="en-US" sz="2400" dirty="0" smtClean="0"/>
              <a:t>            result = a / b;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(result);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</a:t>
            </a:r>
            <a:r>
              <a:rPr lang="en-US" sz="2400" dirty="0" err="1" smtClean="0"/>
              <a:t>linebreak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     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("a % b = ");</a:t>
            </a:r>
          </a:p>
          <a:p>
            <a:r>
              <a:rPr lang="en-US" sz="2400" dirty="0" smtClean="0"/>
              <a:t>            result = a % b;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(result);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</a:t>
            </a:r>
            <a:r>
              <a:rPr lang="en-US" sz="2400" dirty="0" err="1" smtClean="0"/>
              <a:t>linebreak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     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("a + b + c = ");</a:t>
            </a:r>
          </a:p>
          <a:p>
            <a:r>
              <a:rPr lang="en-US" sz="2400" dirty="0" smtClean="0"/>
              <a:t>            result = a + b + c;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(result);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</a:t>
            </a:r>
            <a:r>
              <a:rPr lang="en-US" sz="2400" dirty="0" err="1" smtClean="0"/>
              <a:t>linebreak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279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0460" y="117693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 a = ++a;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("++a = ");</a:t>
            </a:r>
          </a:p>
          <a:p>
            <a:r>
              <a:rPr lang="en-US" sz="2400" dirty="0" smtClean="0"/>
              <a:t>            result = ++a;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(result);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</a:t>
            </a:r>
            <a:r>
              <a:rPr lang="en-US" sz="2400" dirty="0" err="1" smtClean="0"/>
              <a:t>linebreak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     </a:t>
            </a:r>
          </a:p>
          <a:p>
            <a:r>
              <a:rPr lang="en-US" sz="2400" dirty="0" smtClean="0"/>
              <a:t>            b = --b;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("--b = ");</a:t>
            </a:r>
          </a:p>
          <a:p>
            <a:r>
              <a:rPr lang="en-US" sz="2400" dirty="0" smtClean="0"/>
              <a:t>            result = --b;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(result);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</a:t>
            </a:r>
            <a:r>
              <a:rPr lang="en-US" sz="2400" dirty="0" err="1" smtClean="0"/>
              <a:t>linebreak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     </a:t>
            </a:r>
          </a:p>
          <a:p>
            <a:r>
              <a:rPr lang="en-US" sz="2400" dirty="0" smtClean="0"/>
              <a:t>      &lt;/script&gt;</a:t>
            </a:r>
          </a:p>
          <a:p>
            <a:r>
              <a:rPr lang="en-US" sz="2400" dirty="0" smtClean="0"/>
              <a:t>      </a:t>
            </a:r>
          </a:p>
          <a:p>
            <a:r>
              <a:rPr lang="en-US" sz="2400" dirty="0" smtClean="0"/>
              <a:t>&lt;/body&gt;</a:t>
            </a:r>
          </a:p>
          <a:p>
            <a:r>
              <a:rPr lang="en-US" sz="2400" dirty="0" smtClean="0"/>
              <a:t>&lt;/html&gt;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646460" y="81655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OUTPUT</a:t>
            </a:r>
          </a:p>
          <a:p>
            <a:endParaRPr lang="en-US" sz="3200" dirty="0" smtClean="0"/>
          </a:p>
          <a:p>
            <a:r>
              <a:rPr lang="en-US" sz="3200" dirty="0" smtClean="0"/>
              <a:t>a + b = 43</a:t>
            </a:r>
          </a:p>
          <a:p>
            <a:r>
              <a:rPr lang="en-US" sz="3200" dirty="0" smtClean="0"/>
              <a:t>a - b = 23</a:t>
            </a:r>
          </a:p>
          <a:p>
            <a:r>
              <a:rPr lang="en-US" sz="3200" dirty="0" smtClean="0"/>
              <a:t>a / b = 3.3</a:t>
            </a:r>
          </a:p>
          <a:p>
            <a:r>
              <a:rPr lang="en-US" sz="3200" dirty="0" smtClean="0"/>
              <a:t>a % b = 3</a:t>
            </a:r>
          </a:p>
          <a:p>
            <a:r>
              <a:rPr lang="en-US" sz="3200" dirty="0" smtClean="0"/>
              <a:t>a + b + c = 43Test</a:t>
            </a:r>
          </a:p>
          <a:p>
            <a:r>
              <a:rPr lang="en-US" sz="3200" dirty="0" smtClean="0"/>
              <a:t>++a = 35</a:t>
            </a:r>
          </a:p>
          <a:p>
            <a:r>
              <a:rPr lang="en-US" sz="3200" dirty="0" smtClean="0"/>
              <a:t>--b = 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47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743" y="346965"/>
            <a:ext cx="1069529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typeof</a:t>
            </a:r>
            <a:r>
              <a:rPr lang="en-US" sz="3600" dirty="0" smtClean="0"/>
              <a:t> Operator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typeof</a:t>
            </a:r>
            <a:r>
              <a:rPr lang="en-US" sz="2400" dirty="0" smtClean="0"/>
              <a:t> operator is a unary operator that is placed before its single operand, which can be of any type.</a:t>
            </a:r>
          </a:p>
          <a:p>
            <a:endParaRPr lang="en-US" sz="2400" dirty="0"/>
          </a:p>
          <a:p>
            <a:r>
              <a:rPr lang="en-US" sz="3200" b="1" dirty="0"/>
              <a:t>Conditional Operator (? </a:t>
            </a:r>
            <a:r>
              <a:rPr lang="en-US" sz="3200" b="1" dirty="0" smtClean="0"/>
              <a:t>:)</a:t>
            </a:r>
          </a:p>
          <a:p>
            <a:endParaRPr lang="en-US" sz="3200" b="1" dirty="0"/>
          </a:p>
          <a:p>
            <a:r>
              <a:rPr lang="en-US" sz="2400" dirty="0"/>
              <a:t>The conditional operator first evaluates an expression for a true or false value and then executes one of the two given statements depending upon the result of the evaluation.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059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5910" y="15877"/>
            <a:ext cx="1105468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&lt;script type="text/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"&gt;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a = 10;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b = "String";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linebreak</a:t>
            </a:r>
            <a:r>
              <a:rPr lang="en-US" sz="2400" dirty="0" smtClean="0"/>
              <a:t> = "&lt;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/&gt;";</a:t>
            </a:r>
          </a:p>
          <a:p>
            <a:r>
              <a:rPr lang="en-US" sz="2400" dirty="0" smtClean="0"/>
              <a:t>         </a:t>
            </a:r>
          </a:p>
          <a:p>
            <a:r>
              <a:rPr lang="en-US" sz="2400" dirty="0" smtClean="0"/>
              <a:t>            result = (</a:t>
            </a:r>
            <a:r>
              <a:rPr lang="en-US" sz="2400" dirty="0" err="1" smtClean="0"/>
              <a:t>typeof</a:t>
            </a:r>
            <a:r>
              <a:rPr lang="en-US" sz="2400" dirty="0" smtClean="0"/>
              <a:t> b == "string" ? "B is String" : "B is Numeric");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("Result =&gt; ");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(result);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</a:t>
            </a:r>
            <a:r>
              <a:rPr lang="en-US" sz="2400" dirty="0" err="1" smtClean="0"/>
              <a:t>linebreak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     </a:t>
            </a:r>
          </a:p>
          <a:p>
            <a:r>
              <a:rPr lang="en-US" sz="2400" dirty="0" smtClean="0"/>
              <a:t>            result = (</a:t>
            </a:r>
            <a:r>
              <a:rPr lang="en-US" sz="2400" dirty="0" err="1" smtClean="0"/>
              <a:t>typeof</a:t>
            </a:r>
            <a:r>
              <a:rPr lang="en-US" sz="2400" dirty="0" smtClean="0"/>
              <a:t> a == "string" ? "A is String" : "A is Numeric");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("Result =&gt; ");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(result);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</a:t>
            </a:r>
            <a:r>
              <a:rPr lang="en-US" sz="2400" dirty="0" err="1" smtClean="0"/>
              <a:t>linebreak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     </a:t>
            </a:r>
          </a:p>
          <a:p>
            <a:r>
              <a:rPr lang="en-US" sz="2400" dirty="0" smtClean="0"/>
              <a:t>  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9298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604" y="296418"/>
            <a:ext cx="1091668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if-else</a:t>
            </a:r>
          </a:p>
          <a:p>
            <a:endParaRPr lang="en-US" sz="2800" dirty="0"/>
          </a:p>
          <a:p>
            <a:r>
              <a:rPr lang="en-US" sz="2800" dirty="0"/>
              <a:t>JavaScript supports the following forms of </a:t>
            </a:r>
            <a:r>
              <a:rPr lang="en-US" sz="2800" b="1" dirty="0" err="1"/>
              <a:t>if..else</a:t>
            </a:r>
            <a:r>
              <a:rPr lang="en-US" sz="2800" dirty="0"/>
              <a:t> statement −</a:t>
            </a:r>
          </a:p>
          <a:p>
            <a:r>
              <a:rPr lang="en-US" sz="2800" dirty="0"/>
              <a:t>if statement</a:t>
            </a:r>
          </a:p>
          <a:p>
            <a:r>
              <a:rPr lang="en-US" sz="2800" dirty="0"/>
              <a:t>if...else statement</a:t>
            </a:r>
          </a:p>
          <a:p>
            <a:r>
              <a:rPr lang="en-US" sz="2800" dirty="0"/>
              <a:t>if...else if... statement.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092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2748" y="132644"/>
            <a:ext cx="10776087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if statement </a:t>
            </a:r>
          </a:p>
          <a:p>
            <a:endParaRPr lang="en-US" sz="2800" dirty="0" smtClean="0"/>
          </a:p>
          <a:p>
            <a:r>
              <a:rPr lang="en-US" sz="2800" dirty="0" smtClean="0"/>
              <a:t>if (expression)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 Statement(s) to be executed if expression is true</a:t>
            </a:r>
          </a:p>
          <a:p>
            <a:r>
              <a:rPr lang="en-US" sz="2800" dirty="0" smtClean="0"/>
              <a:t>}</a:t>
            </a:r>
            <a:endParaRPr lang="en-US" sz="2800" dirty="0"/>
          </a:p>
          <a:p>
            <a:endParaRPr lang="en-US" sz="2800" b="1" dirty="0" smtClean="0"/>
          </a:p>
          <a:p>
            <a:r>
              <a:rPr lang="en-US" sz="3600" b="1" dirty="0"/>
              <a:t>if...else </a:t>
            </a:r>
            <a:r>
              <a:rPr lang="en-US" sz="3600" b="1" dirty="0" smtClean="0"/>
              <a:t>statement</a:t>
            </a:r>
          </a:p>
          <a:p>
            <a:r>
              <a:rPr lang="en-US" sz="2400" dirty="0" smtClean="0"/>
              <a:t>if (expression)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Statement(s) to be executed if expression is true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Else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Statement(s) to be executed if expression is false</a:t>
            </a:r>
          </a:p>
          <a:p>
            <a:r>
              <a:rPr lang="en-US" sz="2400" dirty="0" smtClean="0"/>
              <a:t>}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4990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6387" y="337361"/>
            <a:ext cx="10963141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if...else if... Statement</a:t>
            </a:r>
          </a:p>
          <a:p>
            <a:r>
              <a:rPr lang="en-US" sz="2400" dirty="0" smtClean="0"/>
              <a:t>if (expression 1)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Statement(s) to be executed if expression 1 is true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else if (expression 2)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Statement(s) to be executed if expression 2 is true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else if (expression 3)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Statement(s) to be executed if expression 3 is true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lse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Statement(s) to be executed if no expression is true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454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8424" y="282770"/>
            <a:ext cx="9194251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Switch Case</a:t>
            </a:r>
          </a:p>
          <a:p>
            <a:endParaRPr lang="en-US" dirty="0"/>
          </a:p>
          <a:p>
            <a:r>
              <a:rPr lang="en-US" sz="2400" dirty="0" smtClean="0"/>
              <a:t>switch (expression)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case condition 1: statement(s)</a:t>
            </a:r>
          </a:p>
          <a:p>
            <a:r>
              <a:rPr lang="en-US" sz="2400" dirty="0" smtClean="0"/>
              <a:t>   break;</a:t>
            </a:r>
          </a:p>
          <a:p>
            <a:r>
              <a:rPr lang="en-US" sz="2400" dirty="0" smtClean="0"/>
              <a:t>   </a:t>
            </a:r>
          </a:p>
          <a:p>
            <a:r>
              <a:rPr lang="en-US" sz="2400" dirty="0" smtClean="0"/>
              <a:t>   case condition 2: statement(s)</a:t>
            </a:r>
          </a:p>
          <a:p>
            <a:r>
              <a:rPr lang="en-US" sz="2400" dirty="0" smtClean="0"/>
              <a:t>   break;</a:t>
            </a:r>
          </a:p>
          <a:p>
            <a:r>
              <a:rPr lang="en-US" sz="2400" dirty="0" smtClean="0"/>
              <a:t>   ...</a:t>
            </a:r>
          </a:p>
          <a:p>
            <a:r>
              <a:rPr lang="en-US" sz="2400" dirty="0" smtClean="0"/>
              <a:t>   </a:t>
            </a:r>
          </a:p>
          <a:p>
            <a:r>
              <a:rPr lang="en-US" sz="2400" dirty="0" smtClean="0"/>
              <a:t>   case condition n: statement(s)</a:t>
            </a:r>
          </a:p>
          <a:p>
            <a:r>
              <a:rPr lang="en-US" sz="2400" dirty="0" smtClean="0"/>
              <a:t>   break;</a:t>
            </a:r>
          </a:p>
          <a:p>
            <a:r>
              <a:rPr lang="en-US" sz="2400" dirty="0" smtClean="0"/>
              <a:t>   </a:t>
            </a:r>
          </a:p>
          <a:p>
            <a:r>
              <a:rPr lang="en-US" sz="2400" dirty="0" smtClean="0"/>
              <a:t>   default: statement(s)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52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842" y="259308"/>
            <a:ext cx="1151871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Internal Script</a:t>
            </a:r>
          </a:p>
          <a:p>
            <a:endParaRPr lang="en-US" sz="2400" b="1" i="0" dirty="0" smtClean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We </a:t>
            </a:r>
            <a:r>
              <a:rPr lang="en-US" sz="28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can write your script code directly into your HTML document. </a:t>
            </a:r>
          </a:p>
          <a:p>
            <a:pPr algn="just"/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28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Usually we keep script code in header of the document using &lt;script&gt; tag.</a:t>
            </a:r>
            <a:endParaRPr lang="en-US" sz="28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148" y="105349"/>
            <a:ext cx="1090956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The while Loop</a:t>
            </a:r>
          </a:p>
          <a:p>
            <a:endParaRPr lang="en-US" sz="2800" b="1" dirty="0" smtClean="0"/>
          </a:p>
          <a:p>
            <a:r>
              <a:rPr lang="en-US" sz="3600" dirty="0" smtClean="0"/>
              <a:t>while (expression)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 smtClean="0"/>
              <a:t>   Statement(s) to be executed if expression is true</a:t>
            </a:r>
          </a:p>
          <a:p>
            <a:r>
              <a:rPr lang="en-US" sz="3600" dirty="0" smtClean="0"/>
              <a:t>}</a:t>
            </a:r>
            <a:endParaRPr lang="en-US" sz="3600" dirty="0"/>
          </a:p>
          <a:p>
            <a:r>
              <a:rPr lang="en-US" sz="3600" b="1" dirty="0"/>
              <a:t>The do...while Loop</a:t>
            </a:r>
          </a:p>
          <a:p>
            <a:endParaRPr lang="en-US" sz="2800" b="1" dirty="0" smtClean="0"/>
          </a:p>
          <a:p>
            <a:r>
              <a:rPr lang="en-US" sz="3600" dirty="0" smtClean="0"/>
              <a:t>Do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 smtClean="0"/>
              <a:t>   Statement(s) to be executed;</a:t>
            </a:r>
          </a:p>
          <a:p>
            <a:r>
              <a:rPr lang="en-US" sz="3600" dirty="0" smtClean="0"/>
              <a:t>} while (expression);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1988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757" y="379316"/>
            <a:ext cx="1004020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&lt;script type="text/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"&gt;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var</a:t>
            </a:r>
            <a:r>
              <a:rPr lang="en-US" sz="2800" dirty="0" smtClean="0"/>
              <a:t> count = 0;</a:t>
            </a:r>
          </a:p>
          <a:p>
            <a:r>
              <a:rPr lang="en-US" sz="2800" dirty="0" smtClean="0"/>
              <a:t>            </a:t>
            </a:r>
          </a:p>
          <a:p>
            <a:r>
              <a:rPr lang="en-US" sz="2800" dirty="0" smtClean="0"/>
              <a:t>            </a:t>
            </a:r>
            <a:r>
              <a:rPr lang="en-US" sz="2800" dirty="0" err="1" smtClean="0"/>
              <a:t>document.write</a:t>
            </a:r>
            <a:r>
              <a:rPr lang="en-US" sz="2800" dirty="0" smtClean="0"/>
              <a:t>("Starting Loop" + "&lt;</a:t>
            </a:r>
            <a:r>
              <a:rPr lang="en-US" sz="2800" dirty="0" err="1" smtClean="0"/>
              <a:t>br</a:t>
            </a:r>
            <a:r>
              <a:rPr lang="en-US" sz="2800" dirty="0" smtClean="0"/>
              <a:t> /&gt;");</a:t>
            </a:r>
          </a:p>
          <a:p>
            <a:r>
              <a:rPr lang="en-US" sz="2800" dirty="0" smtClean="0"/>
              <a:t>         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do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{</a:t>
            </a:r>
          </a:p>
          <a:p>
            <a:r>
              <a:rPr lang="en-US" sz="2800" dirty="0" smtClean="0"/>
              <a:t>               </a:t>
            </a:r>
            <a:r>
              <a:rPr lang="en-US" sz="2800" dirty="0" err="1" smtClean="0"/>
              <a:t>document.write</a:t>
            </a:r>
            <a:r>
              <a:rPr lang="en-US" sz="2800" dirty="0" smtClean="0"/>
              <a:t>("Current Count : " + count + "&lt;</a:t>
            </a:r>
            <a:r>
              <a:rPr lang="en-US" sz="2800" dirty="0" err="1" smtClean="0"/>
              <a:t>br</a:t>
            </a:r>
            <a:r>
              <a:rPr lang="en-US" sz="2800" dirty="0" smtClean="0"/>
              <a:t> /&gt;");</a:t>
            </a:r>
          </a:p>
          <a:p>
            <a:r>
              <a:rPr lang="en-US" sz="2800" dirty="0" smtClean="0"/>
              <a:t>               count++;</a:t>
            </a:r>
          </a:p>
          <a:p>
            <a:r>
              <a:rPr lang="en-US" sz="2800" dirty="0" smtClean="0"/>
              <a:t>            } while (count &lt; 5);</a:t>
            </a:r>
          </a:p>
          <a:p>
            <a:endParaRPr lang="en-US" sz="2800" dirty="0" smtClean="0"/>
          </a:p>
          <a:p>
            <a:r>
              <a:rPr lang="en-US" sz="2800" dirty="0" smtClean="0"/>
              <a:t>            </a:t>
            </a:r>
            <a:r>
              <a:rPr lang="en-US" sz="2800" dirty="0" err="1" smtClean="0"/>
              <a:t>document.write</a:t>
            </a:r>
            <a:r>
              <a:rPr lang="en-US" sz="2800" dirty="0" smtClean="0"/>
              <a:t> ("Loop stopped!");</a:t>
            </a:r>
          </a:p>
          <a:p>
            <a:r>
              <a:rPr lang="en-US" sz="2800" dirty="0" smtClean="0"/>
              <a:t>&lt;/script&gt;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50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650" y="351009"/>
            <a:ext cx="1111159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For Loop</a:t>
            </a:r>
          </a:p>
          <a:p>
            <a:endParaRPr lang="en-US" sz="3200" b="1" dirty="0"/>
          </a:p>
          <a:p>
            <a:r>
              <a:rPr lang="en-US" sz="3200" dirty="0" smtClean="0"/>
              <a:t>for (initialization; test condition; iteration statement)</a:t>
            </a:r>
          </a:p>
          <a:p>
            <a:r>
              <a:rPr lang="en-US" sz="3200" dirty="0" smtClean="0"/>
              <a:t>{</a:t>
            </a:r>
          </a:p>
          <a:p>
            <a:r>
              <a:rPr lang="en-US" sz="3200" dirty="0" smtClean="0"/>
              <a:t>   Statement(s) to be executed if test condition is true</a:t>
            </a:r>
          </a:p>
          <a:p>
            <a:r>
              <a:rPr lang="en-US" sz="3200" dirty="0" smtClean="0"/>
              <a:t>}</a:t>
            </a:r>
          </a:p>
          <a:p>
            <a:endParaRPr lang="en-US" sz="3200" dirty="0"/>
          </a:p>
          <a:p>
            <a:r>
              <a:rPr lang="en-US" sz="3200" dirty="0" smtClean="0">
                <a:solidFill>
                  <a:srgbClr val="FF0000"/>
                </a:solidFill>
              </a:rPr>
              <a:t>Break and continue will work in similar fashion as in C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6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6981" y="351009"/>
            <a:ext cx="1147034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Functions</a:t>
            </a:r>
          </a:p>
          <a:p>
            <a:endParaRPr lang="en-US" sz="3200" b="1" dirty="0" smtClean="0"/>
          </a:p>
          <a:p>
            <a:r>
              <a:rPr lang="en-US" sz="2800" dirty="0"/>
              <a:t>A function is a group of reusable code which can be called anywhere in your program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Function </a:t>
            </a:r>
            <a:r>
              <a:rPr lang="en-US" sz="2800" b="1" dirty="0">
                <a:solidFill>
                  <a:srgbClr val="FF0000"/>
                </a:solidFill>
              </a:rPr>
              <a:t>Definition</a:t>
            </a:r>
          </a:p>
          <a:p>
            <a:r>
              <a:rPr lang="en-US" sz="2800" dirty="0" smtClean="0"/>
              <a:t>&lt;script &gt;</a:t>
            </a:r>
          </a:p>
          <a:p>
            <a:r>
              <a:rPr lang="en-US" sz="2800" dirty="0" smtClean="0"/>
              <a:t>	function </a:t>
            </a:r>
            <a:r>
              <a:rPr lang="en-US" sz="2800" dirty="0" err="1" smtClean="0"/>
              <a:t>functionname</a:t>
            </a:r>
            <a:r>
              <a:rPr lang="en-US" sz="2800" dirty="0" smtClean="0"/>
              <a:t>(parameter-list)</a:t>
            </a:r>
          </a:p>
          <a:p>
            <a:r>
              <a:rPr lang="en-US" sz="2800" dirty="0" smtClean="0"/>
              <a:t>      {</a:t>
            </a:r>
          </a:p>
          <a:p>
            <a:r>
              <a:rPr lang="en-US" sz="2800" dirty="0" smtClean="0"/>
              <a:t>         statements</a:t>
            </a:r>
          </a:p>
          <a:p>
            <a:r>
              <a:rPr lang="en-US" sz="2800" dirty="0" smtClean="0"/>
              <a:t>      }</a:t>
            </a:r>
          </a:p>
          <a:p>
            <a:r>
              <a:rPr lang="en-US" sz="2800" dirty="0" smtClean="0"/>
              <a:t>&lt;/script&gt;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357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719" y="473839"/>
            <a:ext cx="2440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Calling a Function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307306" y="165031"/>
            <a:ext cx="864813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&lt;script type="text/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"&gt;</a:t>
            </a:r>
          </a:p>
          <a:p>
            <a:r>
              <a:rPr lang="en-US" sz="2400" dirty="0" smtClean="0"/>
              <a:t>         function </a:t>
            </a:r>
            <a:r>
              <a:rPr lang="en-US" sz="2400" dirty="0" err="1" smtClean="0"/>
              <a:t>sayHello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         {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 ("Hello there!");</a:t>
            </a:r>
          </a:p>
          <a:p>
            <a:r>
              <a:rPr lang="en-US" sz="2400" dirty="0" smtClean="0"/>
              <a:t>         }</a:t>
            </a:r>
          </a:p>
          <a:p>
            <a:r>
              <a:rPr lang="en-US" sz="2400" dirty="0" smtClean="0"/>
              <a:t>      &lt;/script&gt;</a:t>
            </a:r>
          </a:p>
          <a:p>
            <a:r>
              <a:rPr lang="en-US" sz="2400" dirty="0" smtClean="0"/>
              <a:t>      </a:t>
            </a:r>
          </a:p>
          <a:p>
            <a:r>
              <a:rPr lang="en-US" sz="2400" dirty="0" smtClean="0"/>
              <a:t>   &lt;/head&gt;</a:t>
            </a:r>
          </a:p>
          <a:p>
            <a:r>
              <a:rPr lang="en-US" sz="2400" dirty="0" smtClean="0"/>
              <a:t>   &lt;body&gt;</a:t>
            </a:r>
          </a:p>
          <a:p>
            <a:r>
              <a:rPr lang="en-US" sz="2400" dirty="0" smtClean="0"/>
              <a:t>      &lt;p&gt;Click the following button to call the function&lt;/p&gt;</a:t>
            </a:r>
          </a:p>
          <a:p>
            <a:r>
              <a:rPr lang="en-US" sz="2400" dirty="0" smtClean="0"/>
              <a:t>      </a:t>
            </a:r>
          </a:p>
          <a:p>
            <a:r>
              <a:rPr lang="en-US" sz="2400" dirty="0" smtClean="0"/>
              <a:t>      &lt;form&gt;</a:t>
            </a:r>
          </a:p>
          <a:p>
            <a:r>
              <a:rPr lang="en-US" sz="2400" dirty="0" smtClean="0"/>
              <a:t>         &lt;input type="button" </a:t>
            </a:r>
            <a:r>
              <a:rPr lang="en-US" sz="2400" dirty="0" err="1" smtClean="0"/>
              <a:t>onclick</a:t>
            </a:r>
            <a:r>
              <a:rPr lang="en-US" sz="2400" dirty="0" smtClean="0"/>
              <a:t>="</a:t>
            </a:r>
            <a:r>
              <a:rPr lang="en-US" sz="2400" dirty="0" err="1" smtClean="0"/>
              <a:t>sayHello</a:t>
            </a:r>
            <a:r>
              <a:rPr lang="en-US" sz="2400" dirty="0" smtClean="0"/>
              <a:t>()" value="Say Hello"&gt;</a:t>
            </a:r>
          </a:p>
          <a:p>
            <a:r>
              <a:rPr lang="en-US" sz="2400" dirty="0" smtClean="0"/>
              <a:t>      &lt;/form&gt;</a:t>
            </a:r>
          </a:p>
          <a:p>
            <a:r>
              <a:rPr lang="en-US" sz="2400" dirty="0" smtClean="0"/>
              <a:t>      </a:t>
            </a:r>
          </a:p>
          <a:p>
            <a:r>
              <a:rPr lang="en-US" sz="2400" dirty="0" smtClean="0"/>
              <a:t>      &lt;p&gt;Use different text in write method and then try...&lt;/p&gt;</a:t>
            </a:r>
          </a:p>
          <a:p>
            <a:r>
              <a:rPr lang="en-US" sz="2400" dirty="0" smtClean="0"/>
              <a:t>   &lt;/body&gt;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773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15" y="88670"/>
            <a:ext cx="2821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Function Parameters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187355" y="720721"/>
            <a:ext cx="97854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&lt;script type="text/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"&gt;</a:t>
            </a:r>
          </a:p>
          <a:p>
            <a:r>
              <a:rPr lang="en-US" sz="2400" dirty="0" smtClean="0"/>
              <a:t>         function </a:t>
            </a:r>
            <a:r>
              <a:rPr lang="en-US" sz="2400" dirty="0" err="1" smtClean="0"/>
              <a:t>sayHello</a:t>
            </a:r>
            <a:r>
              <a:rPr lang="en-US" sz="2400" dirty="0" smtClean="0"/>
              <a:t>(name, age)</a:t>
            </a:r>
          </a:p>
          <a:p>
            <a:r>
              <a:rPr lang="en-US" sz="2400" dirty="0" smtClean="0"/>
              <a:t>         {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 (name + " is " + age + " years old.");</a:t>
            </a:r>
          </a:p>
          <a:p>
            <a:r>
              <a:rPr lang="en-US" sz="2400" dirty="0" smtClean="0"/>
              <a:t>         }</a:t>
            </a:r>
          </a:p>
          <a:p>
            <a:r>
              <a:rPr lang="en-US" sz="2400" dirty="0" smtClean="0"/>
              <a:t>      &lt;/script&gt;</a:t>
            </a:r>
          </a:p>
          <a:p>
            <a:r>
              <a:rPr lang="en-US" sz="2400" dirty="0" smtClean="0"/>
              <a:t>      </a:t>
            </a:r>
          </a:p>
          <a:p>
            <a:r>
              <a:rPr lang="en-US" sz="2400" dirty="0" smtClean="0"/>
              <a:t>   &lt;/head&gt;</a:t>
            </a:r>
          </a:p>
          <a:p>
            <a:r>
              <a:rPr lang="en-US" sz="2400" dirty="0" smtClean="0"/>
              <a:t>   &lt;body&gt;</a:t>
            </a:r>
          </a:p>
          <a:p>
            <a:r>
              <a:rPr lang="en-US" sz="2400" dirty="0" smtClean="0"/>
              <a:t>      &lt;p&gt;Click the following button to call the function&lt;/p&gt;</a:t>
            </a:r>
          </a:p>
          <a:p>
            <a:r>
              <a:rPr lang="en-US" sz="2400" dirty="0" smtClean="0"/>
              <a:t>      </a:t>
            </a:r>
          </a:p>
          <a:p>
            <a:r>
              <a:rPr lang="en-US" sz="2400" dirty="0" smtClean="0"/>
              <a:t>      &lt;form&gt;</a:t>
            </a:r>
          </a:p>
          <a:p>
            <a:r>
              <a:rPr lang="en-US" sz="2400" dirty="0" smtClean="0"/>
              <a:t>         &lt;input type="button" </a:t>
            </a:r>
            <a:r>
              <a:rPr lang="en-US" sz="2400" dirty="0" err="1" smtClean="0"/>
              <a:t>onclick</a:t>
            </a:r>
            <a:r>
              <a:rPr lang="en-US" sz="2400" dirty="0" smtClean="0"/>
              <a:t>="</a:t>
            </a:r>
            <a:r>
              <a:rPr lang="en-US" sz="2400" dirty="0" err="1" smtClean="0"/>
              <a:t>sayHello</a:t>
            </a:r>
            <a:r>
              <a:rPr lang="en-US" sz="2400" dirty="0" smtClean="0"/>
              <a:t>('Zara', 7)" value="Say Hello"&gt;</a:t>
            </a:r>
          </a:p>
          <a:p>
            <a:r>
              <a:rPr lang="en-US" sz="2400" dirty="0" smtClean="0"/>
              <a:t>      &lt;/form&gt;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12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4149" y="354842"/>
            <a:ext cx="1067255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 return Statement</a:t>
            </a:r>
          </a:p>
          <a:p>
            <a:endParaRPr lang="en-US" sz="2800" dirty="0" smtClean="0"/>
          </a:p>
          <a:p>
            <a:r>
              <a:rPr lang="en-US" sz="2800" dirty="0" smtClean="0"/>
              <a:t>A JavaScript function can have an optional return statement. This is required if you want to return a value from a function. This statement should be the last statement in a function.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05971" y="3439235"/>
            <a:ext cx="72606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&lt;script&gt;</a:t>
            </a:r>
          </a:p>
          <a:p>
            <a:r>
              <a:rPr lang="en-US" sz="2800" dirty="0" smtClean="0"/>
              <a:t>function </a:t>
            </a:r>
            <a:r>
              <a:rPr lang="en-US" sz="2800" dirty="0" err="1" smtClean="0"/>
              <a:t>print_return</a:t>
            </a:r>
            <a:r>
              <a:rPr lang="en-US" sz="2800" dirty="0" smtClean="0"/>
              <a:t>()</a:t>
            </a:r>
          </a:p>
          <a:p>
            <a:r>
              <a:rPr lang="en-US" sz="2800" dirty="0"/>
              <a:t>{</a:t>
            </a:r>
            <a:endParaRPr lang="en-US" sz="2800" dirty="0" smtClean="0"/>
          </a:p>
          <a:p>
            <a:r>
              <a:rPr lang="en-US" sz="2800" dirty="0" err="1"/>
              <a:t>d</a:t>
            </a:r>
            <a:r>
              <a:rPr lang="en-US" sz="2800" dirty="0" err="1" smtClean="0"/>
              <a:t>ocument.write</a:t>
            </a:r>
            <a:r>
              <a:rPr lang="en-US" sz="2800" dirty="0" smtClean="0"/>
              <a:t>(function _</a:t>
            </a:r>
            <a:r>
              <a:rPr lang="en-US" sz="2800" dirty="0" err="1" smtClean="0"/>
              <a:t>to_do_something</a:t>
            </a:r>
            <a:r>
              <a:rPr lang="en-US" sz="2800" dirty="0" smtClean="0"/>
              <a:t>());</a:t>
            </a:r>
          </a:p>
          <a:p>
            <a:r>
              <a:rPr lang="en-US" sz="2800" dirty="0"/>
              <a:t>}</a:t>
            </a:r>
            <a:endParaRPr lang="en-US" sz="2800" dirty="0" smtClean="0"/>
          </a:p>
          <a:p>
            <a:r>
              <a:rPr lang="en-US" sz="2800" dirty="0" smtClean="0"/>
              <a:t>&lt;/script&gt;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36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4236" y="378305"/>
            <a:ext cx="1086177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JavaScript – Events</a:t>
            </a:r>
          </a:p>
          <a:p>
            <a:endParaRPr lang="en-US" sz="2400" dirty="0"/>
          </a:p>
          <a:p>
            <a:r>
              <a:rPr lang="en-US" sz="2400" dirty="0"/>
              <a:t>JavaScript's interaction with HTML is handled through events that occur when the user or the browser manipulates a page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When the page loads, it is called an event. When the user clicks a button, that click too is an event.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Other </a:t>
            </a:r>
            <a:r>
              <a:rPr lang="en-US" sz="2400" dirty="0"/>
              <a:t>examples include events like pressing any key, closing a window, resizing a window,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41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251" y="300252"/>
            <a:ext cx="116278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/>
              <a:t>onclick</a:t>
            </a:r>
            <a:r>
              <a:rPr lang="en-US" sz="2800" b="1" dirty="0" smtClean="0"/>
              <a:t> Event Type</a:t>
            </a:r>
          </a:p>
          <a:p>
            <a:endParaRPr lang="en-US" sz="2400" dirty="0" smtClean="0"/>
          </a:p>
          <a:p>
            <a:r>
              <a:rPr lang="en-US" sz="2400" dirty="0" smtClean="0"/>
              <a:t>This is the most frequently used event type which occurs when a user clicks the left button of his mouse. </a:t>
            </a:r>
          </a:p>
          <a:p>
            <a:endParaRPr lang="en-US" sz="2400" dirty="0"/>
          </a:p>
          <a:p>
            <a:r>
              <a:rPr lang="en-US" sz="2400" dirty="0" smtClean="0"/>
              <a:t>You can put your validation, warning etc., against this event type.</a:t>
            </a:r>
          </a:p>
          <a:p>
            <a:endParaRPr lang="en-US" sz="2400" dirty="0"/>
          </a:p>
          <a:p>
            <a:r>
              <a:rPr lang="en-US" sz="2800" b="1" dirty="0" err="1"/>
              <a:t>onsubmit</a:t>
            </a:r>
            <a:r>
              <a:rPr lang="en-US" sz="2800" b="1" dirty="0"/>
              <a:t> Event </a:t>
            </a:r>
            <a:r>
              <a:rPr lang="en-US" sz="2800" b="1" dirty="0" smtClean="0"/>
              <a:t>type</a:t>
            </a:r>
          </a:p>
          <a:p>
            <a:endParaRPr lang="en-US" sz="2800" b="1" dirty="0"/>
          </a:p>
          <a:p>
            <a:r>
              <a:rPr lang="en-US" sz="2400" b="1" dirty="0" err="1"/>
              <a:t>onsubmit</a:t>
            </a:r>
            <a:r>
              <a:rPr lang="en-US" sz="2400" dirty="0"/>
              <a:t> is an event that occurs when you try to submit a form.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You </a:t>
            </a:r>
            <a:r>
              <a:rPr lang="en-US" sz="2400" dirty="0"/>
              <a:t>can put your form validation against this event type.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82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785" y="368490"/>
            <a:ext cx="1150506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/>
              <a:t>onmouseover</a:t>
            </a:r>
            <a:r>
              <a:rPr lang="en-US" sz="2800" b="1" dirty="0" smtClean="0"/>
              <a:t> and </a:t>
            </a:r>
            <a:r>
              <a:rPr lang="en-US" sz="2800" b="1" dirty="0" err="1" smtClean="0"/>
              <a:t>onmouseout</a:t>
            </a:r>
            <a:endParaRPr lang="en-US" sz="2800" b="1" dirty="0" smtClean="0"/>
          </a:p>
          <a:p>
            <a:endParaRPr lang="en-US" dirty="0" smtClean="0"/>
          </a:p>
          <a:p>
            <a:r>
              <a:rPr lang="en-US" sz="2400" dirty="0" smtClean="0"/>
              <a:t>These two event types will help you create nice effects with images or even with text as well. 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onmouseover</a:t>
            </a:r>
            <a:r>
              <a:rPr lang="en-US" sz="2400" dirty="0" smtClean="0"/>
              <a:t> event triggers when you bring your mouse over any element and the </a:t>
            </a:r>
            <a:r>
              <a:rPr lang="en-US" sz="2400" dirty="0" err="1" smtClean="0"/>
              <a:t>onmouseout</a:t>
            </a:r>
            <a:r>
              <a:rPr lang="en-US" sz="2400" dirty="0" smtClean="0"/>
              <a:t> triggers when you move your mouse out from that element.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78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0334" y="109897"/>
            <a:ext cx="1069529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&lt;html&gt;</a:t>
            </a:r>
          </a:p>
          <a:p>
            <a:endParaRPr lang="en-US" sz="2400" dirty="0" smtClean="0"/>
          </a:p>
          <a:p>
            <a:r>
              <a:rPr lang="en-US" sz="2400" dirty="0" smtClean="0"/>
              <a:t>   &lt;head&gt;</a:t>
            </a:r>
          </a:p>
          <a:p>
            <a:r>
              <a:rPr lang="en-US" sz="2400" dirty="0" smtClean="0"/>
              <a:t>      &lt;title&gt;JavaScript Internal Script&lt;/title&gt;</a:t>
            </a:r>
          </a:p>
          <a:p>
            <a:r>
              <a:rPr lang="en-US" sz="2400" dirty="0" smtClean="0"/>
              <a:t>       &lt;script type = "text/JavaScript"&gt;</a:t>
            </a:r>
          </a:p>
          <a:p>
            <a:r>
              <a:rPr lang="en-US" sz="2400" dirty="0" smtClean="0"/>
              <a:t>         function Hello()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{</a:t>
            </a:r>
          </a:p>
          <a:p>
            <a:r>
              <a:rPr lang="en-US" sz="2400" dirty="0" smtClean="0"/>
              <a:t>            alert("Hello, World");</a:t>
            </a:r>
          </a:p>
          <a:p>
            <a:r>
              <a:rPr lang="en-US" sz="2400" dirty="0" smtClean="0"/>
              <a:t>         }</a:t>
            </a:r>
          </a:p>
          <a:p>
            <a:r>
              <a:rPr lang="en-US" sz="2400" dirty="0" smtClean="0"/>
              <a:t>      &lt;/script&gt;</a:t>
            </a:r>
          </a:p>
          <a:p>
            <a:r>
              <a:rPr lang="en-US" sz="2400" dirty="0" smtClean="0"/>
              <a:t>   &lt;/head&gt;</a:t>
            </a:r>
          </a:p>
          <a:p>
            <a:endParaRPr lang="en-US" sz="2400" dirty="0" smtClean="0"/>
          </a:p>
          <a:p>
            <a:r>
              <a:rPr lang="en-US" sz="2400" dirty="0" smtClean="0"/>
              <a:t>   &lt;body&gt;</a:t>
            </a:r>
          </a:p>
          <a:p>
            <a:r>
              <a:rPr lang="en-US" sz="2400" dirty="0" smtClean="0"/>
              <a:t>      &lt;input type = "button" </a:t>
            </a:r>
            <a:r>
              <a:rPr lang="en-US" sz="2400" dirty="0" err="1" smtClean="0"/>
              <a:t>onclick</a:t>
            </a:r>
            <a:r>
              <a:rPr lang="en-US" sz="2400" dirty="0" smtClean="0"/>
              <a:t> = "Hello();" name = "ok" value = "Click Me" /&gt;</a:t>
            </a:r>
          </a:p>
          <a:p>
            <a:r>
              <a:rPr lang="en-US" sz="2400" dirty="0" smtClean="0"/>
              <a:t>   &lt;/body&gt;</a:t>
            </a:r>
          </a:p>
          <a:p>
            <a:endParaRPr lang="en-US" sz="2400" dirty="0" smtClean="0"/>
          </a:p>
          <a:p>
            <a:r>
              <a:rPr lang="en-US" sz="2400" dirty="0" smtClean="0"/>
              <a:t>&lt;/html&gt;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03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331" y="269625"/>
            <a:ext cx="1068619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&lt;script type="text/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"&gt;</a:t>
            </a:r>
          </a:p>
          <a:p>
            <a:r>
              <a:rPr lang="en-US" sz="2400" dirty="0" smtClean="0"/>
              <a:t>              function over() {</a:t>
            </a:r>
          </a:p>
          <a:p>
            <a:r>
              <a:rPr lang="en-US" sz="2400" dirty="0" smtClean="0"/>
              <a:t>   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 ("Mouse Over");</a:t>
            </a:r>
          </a:p>
          <a:p>
            <a:r>
              <a:rPr lang="en-US" sz="2400" dirty="0" smtClean="0"/>
              <a:t>            }</a:t>
            </a:r>
          </a:p>
          <a:p>
            <a:r>
              <a:rPr lang="en-US" sz="2400" dirty="0" smtClean="0"/>
              <a:t>            </a:t>
            </a:r>
          </a:p>
          <a:p>
            <a:r>
              <a:rPr lang="en-US" sz="2400" dirty="0" smtClean="0"/>
              <a:t>            function out() {</a:t>
            </a:r>
          </a:p>
          <a:p>
            <a:r>
              <a:rPr lang="en-US" sz="2400" dirty="0" smtClean="0"/>
              <a:t>   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 ("Mouse Out");</a:t>
            </a:r>
          </a:p>
          <a:p>
            <a:r>
              <a:rPr lang="en-US" sz="2400" dirty="0" smtClean="0"/>
              <a:t>            }</a:t>
            </a:r>
          </a:p>
          <a:p>
            <a:r>
              <a:rPr lang="en-US" sz="2400" dirty="0" smtClean="0"/>
              <a:t>&lt;/script&gt;</a:t>
            </a:r>
          </a:p>
          <a:p>
            <a:r>
              <a:rPr lang="en-US" sz="2400" dirty="0" smtClean="0"/>
              <a:t>      </a:t>
            </a:r>
          </a:p>
          <a:p>
            <a:r>
              <a:rPr lang="en-US" sz="2400" dirty="0" smtClean="0"/>
              <a:t>   &lt;/head&gt;</a:t>
            </a:r>
          </a:p>
          <a:p>
            <a:r>
              <a:rPr lang="en-US" sz="2400" dirty="0" smtClean="0"/>
              <a:t>   &lt;body&gt;</a:t>
            </a:r>
          </a:p>
          <a:p>
            <a:r>
              <a:rPr lang="en-US" sz="2400" dirty="0" smtClean="0"/>
              <a:t>      &lt;p&gt;Bring your mouse inside the division to see the result:&lt;/p&gt;</a:t>
            </a:r>
          </a:p>
          <a:p>
            <a:r>
              <a:rPr lang="en-US" sz="2400" dirty="0" smtClean="0"/>
              <a:t>      </a:t>
            </a:r>
          </a:p>
          <a:p>
            <a:r>
              <a:rPr lang="en-US" sz="2400" dirty="0" smtClean="0"/>
              <a:t>      &lt;div </a:t>
            </a:r>
            <a:r>
              <a:rPr lang="en-US" sz="2400" dirty="0" err="1" smtClean="0"/>
              <a:t>onmouseover</a:t>
            </a:r>
            <a:r>
              <a:rPr lang="en-US" sz="2400" dirty="0" smtClean="0"/>
              <a:t>="over()" </a:t>
            </a:r>
            <a:r>
              <a:rPr lang="en-US" sz="2400" dirty="0" err="1" smtClean="0"/>
              <a:t>onmouseout</a:t>
            </a:r>
            <a:r>
              <a:rPr lang="en-US" sz="2400" dirty="0" smtClean="0"/>
              <a:t>="out()"&gt;</a:t>
            </a:r>
          </a:p>
          <a:p>
            <a:r>
              <a:rPr lang="en-US" sz="2400" dirty="0" smtClean="0"/>
              <a:t>         &lt;h2&gt; This is inside the division &lt;/h2&gt;</a:t>
            </a:r>
          </a:p>
          <a:p>
            <a:r>
              <a:rPr lang="en-US" sz="2400" dirty="0" smtClean="0"/>
              <a:t>      &lt;/div&gt;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49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772" y="391952"/>
            <a:ext cx="1110839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JavaScript - Dialog Boxes</a:t>
            </a:r>
          </a:p>
          <a:p>
            <a:endParaRPr lang="en-US" sz="2400" dirty="0"/>
          </a:p>
          <a:p>
            <a:r>
              <a:rPr lang="en-US" sz="2400" dirty="0"/>
              <a:t>JavaScript supports three important types of dialog boxes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These dialog boxes can be used to raise and alert, or to get confirmation on any input or to have a kind of input from the users. 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3200" b="1" dirty="0"/>
              <a:t>Alert Dialog Box</a:t>
            </a:r>
          </a:p>
          <a:p>
            <a:r>
              <a:rPr lang="en-US" sz="2400" dirty="0"/>
              <a:t>An alert dialog box is mostly used to give a warning message to the users.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672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9116" y="223125"/>
            <a:ext cx="1014028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&lt;script type="text/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"&gt;</a:t>
            </a:r>
          </a:p>
          <a:p>
            <a:r>
              <a:rPr lang="en-US" sz="2800" dirty="0" smtClean="0"/>
              <a:t>	function Warn() {</a:t>
            </a:r>
          </a:p>
          <a:p>
            <a:r>
              <a:rPr lang="en-US" sz="2800" dirty="0" smtClean="0"/>
              <a:t>               alert ("This is a warning message!");</a:t>
            </a:r>
          </a:p>
          <a:p>
            <a:r>
              <a:rPr lang="en-US" sz="2800" dirty="0" smtClean="0"/>
              <a:t>               </a:t>
            </a:r>
            <a:r>
              <a:rPr lang="en-US" sz="2800" dirty="0" err="1" smtClean="0"/>
              <a:t>document.write</a:t>
            </a:r>
            <a:r>
              <a:rPr lang="en-US" sz="2800" dirty="0" smtClean="0"/>
              <a:t> ("This is a warning message!");</a:t>
            </a:r>
          </a:p>
          <a:p>
            <a:r>
              <a:rPr lang="en-US" sz="2800" dirty="0" smtClean="0"/>
              <a:t>            }</a:t>
            </a:r>
          </a:p>
          <a:p>
            <a:r>
              <a:rPr lang="en-US" sz="2800" dirty="0" smtClean="0"/>
              <a:t>&lt;/script&gt;</a:t>
            </a:r>
          </a:p>
          <a:p>
            <a:r>
              <a:rPr lang="en-US" sz="2800" dirty="0" smtClean="0"/>
              <a:t>      </a:t>
            </a:r>
          </a:p>
          <a:p>
            <a:r>
              <a:rPr lang="en-US" sz="2800" dirty="0" smtClean="0"/>
              <a:t>   &lt;/head&gt;</a:t>
            </a:r>
          </a:p>
          <a:p>
            <a:r>
              <a:rPr lang="en-US" sz="2800" dirty="0" smtClean="0"/>
              <a:t>   &lt;body&gt;</a:t>
            </a:r>
          </a:p>
          <a:p>
            <a:r>
              <a:rPr lang="en-US" sz="2800" dirty="0" smtClean="0"/>
              <a:t>      &lt;p&gt;Click the following button to see the result: &lt;/p&gt;</a:t>
            </a:r>
          </a:p>
          <a:p>
            <a:r>
              <a:rPr lang="en-US" sz="2800" dirty="0" smtClean="0"/>
              <a:t>      </a:t>
            </a:r>
          </a:p>
          <a:p>
            <a:r>
              <a:rPr lang="en-US" sz="2800" dirty="0" smtClean="0"/>
              <a:t>      &lt;form&gt;</a:t>
            </a:r>
          </a:p>
          <a:p>
            <a:r>
              <a:rPr lang="en-US" sz="2800" dirty="0" smtClean="0"/>
              <a:t>         &lt;input type="button" value="Click Me" </a:t>
            </a:r>
            <a:r>
              <a:rPr lang="en-US" sz="2800" dirty="0" err="1" smtClean="0"/>
              <a:t>onclick</a:t>
            </a:r>
            <a:r>
              <a:rPr lang="en-US" sz="2800" dirty="0" smtClean="0"/>
              <a:t>="Warn();" /&gt;</a:t>
            </a:r>
          </a:p>
          <a:p>
            <a:r>
              <a:rPr lang="en-US" sz="2800" dirty="0" smtClean="0"/>
              <a:t>      &lt;/form&gt;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84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164" y="243344"/>
            <a:ext cx="1114567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Confirmation Dialog Box</a:t>
            </a:r>
          </a:p>
          <a:p>
            <a:endParaRPr lang="en-US" sz="3200" b="1" dirty="0" smtClean="0"/>
          </a:p>
          <a:p>
            <a:r>
              <a:rPr lang="en-US" sz="2400" dirty="0" smtClean="0"/>
              <a:t>A confirmation dialog box is mostly used to take user's consent on any option. </a:t>
            </a:r>
          </a:p>
          <a:p>
            <a:endParaRPr lang="en-US" sz="2400" dirty="0"/>
          </a:p>
          <a:p>
            <a:r>
              <a:rPr lang="en-US" sz="2400" dirty="0" smtClean="0"/>
              <a:t>It displays a dialog box with two buttons: Ok and Cancel.</a:t>
            </a:r>
          </a:p>
          <a:p>
            <a:endParaRPr lang="en-US" sz="2400" dirty="0" smtClean="0"/>
          </a:p>
          <a:p>
            <a:r>
              <a:rPr lang="en-US" sz="2400" dirty="0" smtClean="0"/>
              <a:t>If the user clicks on the OK button, the window method confirm() will return true. If the user clicks on the Cancel button, then confirm() returns false.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31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9367" y="58847"/>
            <a:ext cx="1008569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&lt;script type="text/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"&gt;</a:t>
            </a:r>
          </a:p>
          <a:p>
            <a:r>
              <a:rPr lang="en-US" sz="2000" dirty="0" smtClean="0"/>
              <a:t>              function </a:t>
            </a:r>
            <a:r>
              <a:rPr lang="en-US" sz="2000" dirty="0" err="1" smtClean="0"/>
              <a:t>getConfirmation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              {</a:t>
            </a:r>
          </a:p>
          <a:p>
            <a:r>
              <a:rPr lang="en-US" sz="2000" dirty="0" smtClean="0"/>
              <a:t>              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retVal</a:t>
            </a:r>
            <a:r>
              <a:rPr lang="en-US" sz="2000" dirty="0" smtClean="0"/>
              <a:t> = confirm("Do you want to continue ?");</a:t>
            </a:r>
          </a:p>
          <a:p>
            <a:r>
              <a:rPr lang="en-US" sz="2000" dirty="0" smtClean="0"/>
              <a:t>               if( </a:t>
            </a:r>
            <a:r>
              <a:rPr lang="en-US" sz="2000" dirty="0" err="1" smtClean="0"/>
              <a:t>retVal</a:t>
            </a:r>
            <a:r>
              <a:rPr lang="en-US" sz="2000" dirty="0" smtClean="0"/>
              <a:t> == true ){</a:t>
            </a:r>
          </a:p>
          <a:p>
            <a:r>
              <a:rPr lang="en-US" sz="2000" dirty="0" smtClean="0"/>
              <a:t>                  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 ("User wants to continue!");</a:t>
            </a:r>
          </a:p>
          <a:p>
            <a:r>
              <a:rPr lang="en-US" sz="2000" dirty="0" smtClean="0"/>
              <a:t>                  return true;</a:t>
            </a:r>
          </a:p>
          <a:p>
            <a:r>
              <a:rPr lang="en-US" sz="2000" dirty="0" smtClean="0"/>
              <a:t>               }</a:t>
            </a:r>
          </a:p>
          <a:p>
            <a:r>
              <a:rPr lang="en-US" sz="2000" dirty="0" smtClean="0"/>
              <a:t>               else{</a:t>
            </a:r>
          </a:p>
          <a:p>
            <a:r>
              <a:rPr lang="en-US" sz="2000" dirty="0" smtClean="0"/>
              <a:t>                  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 ("User does not want to continue!");</a:t>
            </a:r>
          </a:p>
          <a:p>
            <a:r>
              <a:rPr lang="en-US" sz="2000" dirty="0" smtClean="0"/>
              <a:t>                  return false;</a:t>
            </a:r>
          </a:p>
          <a:p>
            <a:r>
              <a:rPr lang="en-US" sz="2000" dirty="0" smtClean="0"/>
              <a:t>               }</a:t>
            </a:r>
          </a:p>
          <a:p>
            <a:r>
              <a:rPr lang="en-US" sz="2000" dirty="0" smtClean="0"/>
              <a:t>            }</a:t>
            </a:r>
          </a:p>
          <a:p>
            <a:r>
              <a:rPr lang="en-US" sz="2000" dirty="0" smtClean="0"/>
              <a:t>&lt;/script&gt;</a:t>
            </a:r>
          </a:p>
          <a:p>
            <a:r>
              <a:rPr lang="en-US" sz="2000" dirty="0" smtClean="0"/>
              <a:t>      </a:t>
            </a:r>
          </a:p>
          <a:p>
            <a:r>
              <a:rPr lang="en-US" sz="2000" dirty="0" smtClean="0"/>
              <a:t>   &lt;/head&gt;</a:t>
            </a:r>
          </a:p>
          <a:p>
            <a:r>
              <a:rPr lang="en-US" sz="2000" dirty="0" smtClean="0"/>
              <a:t>   &lt;body&gt;</a:t>
            </a:r>
          </a:p>
          <a:p>
            <a:r>
              <a:rPr lang="en-US" sz="2000" dirty="0" smtClean="0"/>
              <a:t>      &lt;p&gt;Click the following button to see the result: &lt;/p&gt;</a:t>
            </a:r>
          </a:p>
          <a:p>
            <a:r>
              <a:rPr lang="en-US" sz="2000" dirty="0" smtClean="0"/>
              <a:t>      </a:t>
            </a:r>
          </a:p>
          <a:p>
            <a:r>
              <a:rPr lang="en-US" sz="2000" dirty="0" smtClean="0"/>
              <a:t>      &lt;form&gt;</a:t>
            </a:r>
          </a:p>
          <a:p>
            <a:r>
              <a:rPr lang="en-US" sz="2000" dirty="0" smtClean="0"/>
              <a:t>         &lt;input type="button" value="Click Me" </a:t>
            </a:r>
            <a:r>
              <a:rPr lang="en-US" sz="2000" dirty="0" err="1" smtClean="0"/>
              <a:t>onclick</a:t>
            </a:r>
            <a:r>
              <a:rPr lang="en-US" sz="2000" dirty="0" smtClean="0"/>
              <a:t>="</a:t>
            </a:r>
            <a:r>
              <a:rPr lang="en-US" sz="2000" dirty="0" err="1" smtClean="0"/>
              <a:t>getConfirmation</a:t>
            </a:r>
            <a:r>
              <a:rPr lang="en-US" sz="2000" dirty="0" smtClean="0"/>
              <a:t>();" /&gt;</a:t>
            </a:r>
          </a:p>
          <a:p>
            <a:r>
              <a:rPr lang="en-US" sz="2000" dirty="0" smtClean="0"/>
              <a:t>      &lt;/form&gt;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39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319" y="272955"/>
            <a:ext cx="11450472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Prompt Dialog Box</a:t>
            </a:r>
          </a:p>
          <a:p>
            <a:endParaRPr lang="en-US" sz="2800" dirty="0" smtClean="0"/>
          </a:p>
          <a:p>
            <a:r>
              <a:rPr lang="en-US" sz="2800" dirty="0" smtClean="0"/>
              <a:t>The prompt dialog box is very useful when you want to pop-up a text box to get user input. </a:t>
            </a:r>
          </a:p>
          <a:p>
            <a:endParaRPr lang="en-US" sz="2800" dirty="0" smtClean="0"/>
          </a:p>
          <a:p>
            <a:r>
              <a:rPr lang="en-US" sz="2800" dirty="0" smtClean="0"/>
              <a:t>Thus, it enables you to interact with the user. </a:t>
            </a:r>
          </a:p>
          <a:p>
            <a:endParaRPr lang="en-US" sz="2800" dirty="0"/>
          </a:p>
          <a:p>
            <a:r>
              <a:rPr lang="en-US" sz="2800" dirty="0" smtClean="0"/>
              <a:t>The user needs to fill in the field and then click OK.</a:t>
            </a:r>
          </a:p>
          <a:p>
            <a:endParaRPr lang="en-US" sz="2800" dirty="0"/>
          </a:p>
          <a:p>
            <a:r>
              <a:rPr lang="en-US" sz="2800" dirty="0"/>
              <a:t>This dialog box has two buttons: </a:t>
            </a:r>
            <a:r>
              <a:rPr lang="en-US" sz="2800" b="1" dirty="0"/>
              <a:t>OK</a:t>
            </a:r>
            <a:r>
              <a:rPr lang="en-US" sz="2800" dirty="0"/>
              <a:t> and </a:t>
            </a:r>
            <a:r>
              <a:rPr lang="en-US" sz="2800" b="1" dirty="0"/>
              <a:t>Cancel</a:t>
            </a:r>
            <a:r>
              <a:rPr lang="en-US" sz="2800" dirty="0"/>
              <a:t>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If </a:t>
            </a:r>
            <a:r>
              <a:rPr lang="en-US" sz="2800" dirty="0"/>
              <a:t>the user clicks the OK button, the window method </a:t>
            </a:r>
            <a:r>
              <a:rPr lang="en-US" sz="2800" b="1" dirty="0"/>
              <a:t>prompt()</a:t>
            </a:r>
            <a:r>
              <a:rPr lang="en-US" sz="2800" dirty="0"/>
              <a:t> will return the entered value from the text box. If the user clicks the Cancel button, the window method </a:t>
            </a:r>
            <a:r>
              <a:rPr lang="en-US" sz="2800" b="1" dirty="0"/>
              <a:t>prompt()</a:t>
            </a:r>
            <a:r>
              <a:rPr lang="en-US" sz="2800" dirty="0"/>
              <a:t>returns </a:t>
            </a:r>
            <a:r>
              <a:rPr lang="en-US" sz="2800" b="1" dirty="0"/>
              <a:t>null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0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5344" y="271651"/>
            <a:ext cx="1022217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&lt;script type="text/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"&gt;</a:t>
            </a:r>
          </a:p>
          <a:p>
            <a:r>
              <a:rPr lang="en-US" sz="2400" dirty="0" smtClean="0"/>
              <a:t>             function </a:t>
            </a:r>
            <a:r>
              <a:rPr lang="en-US" sz="2400" dirty="0" err="1" smtClean="0"/>
              <a:t>getValue</a:t>
            </a:r>
            <a:r>
              <a:rPr lang="en-US" sz="2400" dirty="0" smtClean="0"/>
              <a:t>(){</a:t>
            </a:r>
          </a:p>
          <a:p>
            <a:r>
              <a:rPr lang="en-US" sz="2400" dirty="0" smtClean="0"/>
              <a:t>        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retVal</a:t>
            </a:r>
            <a:r>
              <a:rPr lang="en-US" sz="2400" dirty="0" smtClean="0"/>
              <a:t> = prompt("Enter your name : ", "your name here");</a:t>
            </a:r>
          </a:p>
          <a:p>
            <a:r>
              <a:rPr lang="en-US" sz="2400" dirty="0" smtClean="0"/>
              <a:t>            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("You have entered : " + </a:t>
            </a:r>
            <a:r>
              <a:rPr lang="en-US" sz="2400" dirty="0" err="1" smtClean="0"/>
              <a:t>retVal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        }</a:t>
            </a:r>
          </a:p>
          <a:p>
            <a:r>
              <a:rPr lang="en-US" sz="2400" dirty="0" smtClean="0"/>
              <a:t>&lt;/script&gt;</a:t>
            </a:r>
          </a:p>
          <a:p>
            <a:r>
              <a:rPr lang="en-US" sz="2400" dirty="0" smtClean="0"/>
              <a:t>      </a:t>
            </a:r>
          </a:p>
          <a:p>
            <a:r>
              <a:rPr lang="en-US" sz="2400" dirty="0" smtClean="0"/>
              <a:t>   &lt;/head&gt;</a:t>
            </a:r>
          </a:p>
          <a:p>
            <a:r>
              <a:rPr lang="en-US" sz="2400" dirty="0" smtClean="0"/>
              <a:t>   </a:t>
            </a:r>
          </a:p>
          <a:p>
            <a:r>
              <a:rPr lang="en-US" sz="2400" dirty="0" smtClean="0"/>
              <a:t>   &lt;body&gt;</a:t>
            </a:r>
          </a:p>
          <a:p>
            <a:r>
              <a:rPr lang="en-US" sz="2400" dirty="0" smtClean="0"/>
              <a:t>      &lt;p&gt;Click the following button to see the result: &lt;/p&gt;</a:t>
            </a:r>
          </a:p>
          <a:p>
            <a:r>
              <a:rPr lang="en-US" sz="2400" dirty="0" smtClean="0"/>
              <a:t>      </a:t>
            </a:r>
          </a:p>
          <a:p>
            <a:r>
              <a:rPr lang="en-US" sz="2400" dirty="0" smtClean="0"/>
              <a:t>      &lt;form&gt;</a:t>
            </a:r>
          </a:p>
          <a:p>
            <a:r>
              <a:rPr lang="en-US" sz="2400" dirty="0" smtClean="0"/>
              <a:t>         &lt;input type="button" value="Click Me" </a:t>
            </a:r>
            <a:r>
              <a:rPr lang="en-US" sz="2400" dirty="0" err="1" smtClean="0"/>
              <a:t>onclick</a:t>
            </a:r>
            <a:r>
              <a:rPr lang="en-US" sz="2400" dirty="0" smtClean="0"/>
              <a:t>="</a:t>
            </a:r>
            <a:r>
              <a:rPr lang="en-US" sz="2400" dirty="0" err="1" smtClean="0"/>
              <a:t>getValue</a:t>
            </a:r>
            <a:r>
              <a:rPr lang="en-US" sz="2400" dirty="0" smtClean="0"/>
              <a:t>();" /&gt;</a:t>
            </a:r>
          </a:p>
          <a:p>
            <a:r>
              <a:rPr lang="en-US" sz="2400" dirty="0" smtClean="0"/>
              <a:t>      &lt;/form&gt;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42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955" y="327546"/>
            <a:ext cx="117234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Event Handlers</a:t>
            </a:r>
          </a:p>
          <a:p>
            <a:endParaRPr lang="en-US" sz="2800" b="1" i="0" dirty="0" smtClean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US" sz="28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Event handlers are nothing but simply defined functions which can be called against any mouse or keyboard event.</a:t>
            </a:r>
            <a:endParaRPr lang="en-US" sz="28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1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599" y="96251"/>
            <a:ext cx="773373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&lt;html&gt;</a:t>
            </a:r>
          </a:p>
          <a:p>
            <a:endParaRPr lang="en-US" sz="2000" dirty="0" smtClean="0"/>
          </a:p>
          <a:p>
            <a:r>
              <a:rPr lang="en-US" sz="2000" dirty="0" smtClean="0"/>
              <a:t>   &lt;head&gt;</a:t>
            </a:r>
          </a:p>
          <a:p>
            <a:r>
              <a:rPr lang="en-US" sz="2000" dirty="0" smtClean="0"/>
              <a:t>      &lt;title&gt;Event Handlers Example&lt;/title&gt;</a:t>
            </a:r>
          </a:p>
          <a:p>
            <a:r>
              <a:rPr lang="en-US" sz="2000" dirty="0" smtClean="0"/>
              <a:t>      &lt;base </a:t>
            </a:r>
            <a:r>
              <a:rPr lang="en-US" sz="2000" dirty="0" err="1" smtClean="0"/>
              <a:t>href</a:t>
            </a:r>
            <a:r>
              <a:rPr lang="en-US" sz="2000" dirty="0" smtClean="0"/>
              <a:t> = "https://www.tutorialspoint.com/" /&gt;</a:t>
            </a:r>
          </a:p>
          <a:p>
            <a:r>
              <a:rPr lang="en-US" sz="2000" dirty="0" smtClean="0"/>
              <a:t>      </a:t>
            </a:r>
          </a:p>
          <a:p>
            <a:r>
              <a:rPr lang="en-US" sz="2000" dirty="0" smtClean="0"/>
              <a:t>      &lt;script&gt;</a:t>
            </a:r>
          </a:p>
          <a:p>
            <a:r>
              <a:rPr lang="en-US" sz="2000" dirty="0" smtClean="0"/>
              <a:t>         function </a:t>
            </a:r>
            <a:r>
              <a:rPr lang="en-US" sz="2000" dirty="0" err="1" smtClean="0"/>
              <a:t>EventHandler</a:t>
            </a:r>
            <a:r>
              <a:rPr lang="en-US" sz="2000" dirty="0" smtClean="0"/>
              <a:t>() {</a:t>
            </a:r>
          </a:p>
          <a:p>
            <a:r>
              <a:rPr lang="en-US" sz="2000" dirty="0" smtClean="0"/>
              <a:t>            alert("I'm event handler!!");</a:t>
            </a:r>
          </a:p>
          <a:p>
            <a:r>
              <a:rPr lang="en-US" sz="2000" dirty="0" smtClean="0"/>
              <a:t>         }</a:t>
            </a:r>
          </a:p>
          <a:p>
            <a:r>
              <a:rPr lang="en-US" sz="2000" dirty="0" smtClean="0"/>
              <a:t>      &lt;/script&gt;</a:t>
            </a:r>
          </a:p>
          <a:p>
            <a:r>
              <a:rPr lang="en-US" sz="2000" dirty="0" smtClean="0"/>
              <a:t>   &lt;/head&gt;</a:t>
            </a:r>
          </a:p>
          <a:p>
            <a:endParaRPr lang="en-US" sz="2000" dirty="0" smtClean="0"/>
          </a:p>
          <a:p>
            <a:r>
              <a:rPr lang="en-US" sz="2000" dirty="0" smtClean="0"/>
              <a:t>   &lt;body&gt;</a:t>
            </a:r>
          </a:p>
          <a:p>
            <a:r>
              <a:rPr lang="en-US" sz="2000" dirty="0" smtClean="0"/>
              <a:t>      &lt;p </a:t>
            </a:r>
            <a:r>
              <a:rPr lang="en-US" sz="2000" dirty="0" err="1" smtClean="0"/>
              <a:t>onmouseover</a:t>
            </a:r>
            <a:r>
              <a:rPr lang="en-US" sz="2000" dirty="0" smtClean="0"/>
              <a:t> = "</a:t>
            </a:r>
            <a:r>
              <a:rPr lang="en-US" sz="2000" dirty="0" err="1" smtClean="0"/>
              <a:t>EventHandler</a:t>
            </a:r>
            <a:r>
              <a:rPr lang="en-US" sz="2000" dirty="0" smtClean="0"/>
              <a:t>();"&gt;Bring your mouse here to see an alert&lt;/p&gt;</a:t>
            </a:r>
          </a:p>
          <a:p>
            <a:r>
              <a:rPr lang="en-US" sz="2000" dirty="0" smtClean="0"/>
              <a:t>   &lt;/body&gt;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&lt;/html&gt;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4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087" y="323713"/>
            <a:ext cx="1164476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333333"/>
                </a:solidFill>
                <a:effectLst/>
                <a:latin typeface="BlinkMacSystemFont"/>
              </a:rPr>
              <a:t>Code structure</a:t>
            </a:r>
          </a:p>
          <a:p>
            <a:endParaRPr lang="en-US" sz="2800" b="1" i="0" dirty="0" smtClean="0">
              <a:solidFill>
                <a:srgbClr val="333333"/>
              </a:solidFill>
              <a:effectLst/>
              <a:latin typeface="BlinkMacSystemFont"/>
            </a:endParaRPr>
          </a:p>
          <a:p>
            <a:r>
              <a:rPr lang="en-US" sz="2800" dirty="0"/>
              <a:t>Simple statements in JavaScript are generally followed by a semicolon character, just as they are in C, C++, and Java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JavaScript </a:t>
            </a:r>
            <a:r>
              <a:rPr lang="en-US" sz="2800" dirty="0"/>
              <a:t>is a case-sensitive language. This means that the language keywords, variables, function names, and any other identifiers must always be typed with a consistent capitalization of letters</a:t>
            </a:r>
            <a:r>
              <a:rPr lang="en-US" sz="2800" dirty="0" smtClean="0"/>
              <a:t>.</a:t>
            </a:r>
          </a:p>
          <a:p>
            <a:endParaRPr lang="en-US" sz="2800" b="1" i="0" dirty="0">
              <a:solidFill>
                <a:srgbClr val="333333"/>
              </a:solidFill>
              <a:effectLst/>
              <a:latin typeface="BlinkMacSystemFont"/>
            </a:endParaRPr>
          </a:p>
          <a:p>
            <a:r>
              <a:rPr lang="en-US" sz="2800" dirty="0"/>
              <a:t>JavaScript supports both C-style and C++-style </a:t>
            </a:r>
            <a:r>
              <a:rPr lang="en-US" sz="2800" dirty="0" smtClean="0"/>
              <a:t>comments</a:t>
            </a:r>
          </a:p>
          <a:p>
            <a:endParaRPr lang="en-US" sz="2800" b="1" i="0" dirty="0">
              <a:solidFill>
                <a:srgbClr val="333333"/>
              </a:solidFill>
              <a:effectLst/>
              <a:latin typeface="BlinkMacSystemFont"/>
            </a:endParaRPr>
          </a:p>
          <a:p>
            <a:r>
              <a:rPr lang="en-US" sz="2800" dirty="0"/>
              <a:t>There is a flexibility given to include JavaScript code anywhere in an HTML document.</a:t>
            </a:r>
            <a:endParaRPr lang="en-US" sz="2800" b="1" i="0" dirty="0">
              <a:solidFill>
                <a:srgbClr val="333333"/>
              </a:solidFill>
              <a:effectLst/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17562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069" y="341194"/>
            <a:ext cx="73152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JavaScript </a:t>
            </a:r>
            <a:r>
              <a:rPr lang="en-US" sz="2800" b="1" i="0" dirty="0" err="1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Datatypes</a:t>
            </a:r>
            <a:endParaRPr lang="en-US" sz="2800" b="1" i="0" dirty="0" smtClean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  <a:p>
            <a:endParaRPr lang="en-US" sz="2800" dirty="0" smtClean="0">
              <a:solidFill>
                <a:srgbClr val="121214"/>
              </a:solidFill>
              <a:latin typeface="Verdana" panose="020B0604030504040204" pitchFamily="34" charset="0"/>
            </a:endParaRPr>
          </a:p>
          <a:p>
            <a:r>
              <a:rPr lang="en-US" sz="2800" b="1" dirty="0"/>
              <a:t>Numbers,</a:t>
            </a:r>
            <a:r>
              <a:rPr lang="en-US" sz="2800" dirty="0"/>
              <a:t> </a:t>
            </a:r>
            <a:r>
              <a:rPr lang="en-US" sz="2800" dirty="0" err="1"/>
              <a:t>eg</a:t>
            </a:r>
            <a:r>
              <a:rPr lang="en-US" sz="2800" dirty="0"/>
              <a:t>. 123, 120.50 etc.</a:t>
            </a:r>
          </a:p>
          <a:p>
            <a:r>
              <a:rPr lang="en-US" sz="2800" b="1" dirty="0"/>
              <a:t>Strings</a:t>
            </a:r>
            <a:r>
              <a:rPr lang="en-US" sz="2800" dirty="0"/>
              <a:t> of text e.g. "This text string" etc.</a:t>
            </a:r>
          </a:p>
          <a:p>
            <a:r>
              <a:rPr lang="en-US" sz="2800" b="1" dirty="0"/>
              <a:t>Boolean</a:t>
            </a:r>
            <a:r>
              <a:rPr lang="en-US" sz="2800" dirty="0"/>
              <a:t> e.g. true or false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3600" b="1" dirty="0"/>
              <a:t>JavaScript </a:t>
            </a:r>
            <a:r>
              <a:rPr lang="en-US" sz="3600" b="1" dirty="0" smtClean="0"/>
              <a:t>Variables</a:t>
            </a:r>
          </a:p>
          <a:p>
            <a:endParaRPr lang="en-US" sz="2800" dirty="0"/>
          </a:p>
          <a:p>
            <a:r>
              <a:rPr lang="en-US" sz="2800" dirty="0"/>
              <a:t>Variables are declared with the </a:t>
            </a:r>
            <a:r>
              <a:rPr lang="en-US" sz="2800" b="1" dirty="0" err="1"/>
              <a:t>var</a:t>
            </a:r>
            <a:r>
              <a:rPr lang="en-US" sz="2800" dirty="0"/>
              <a:t> keyword as follows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let – is a modern variable declaration.</a:t>
            </a:r>
            <a:endParaRPr lang="en-US" sz="2800" dirty="0"/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  <a:p>
            <a:endParaRPr lang="en-US" sz="2800" dirty="0"/>
          </a:p>
          <a:p>
            <a:endParaRPr lang="en-US" sz="2800" dirty="0">
              <a:solidFill>
                <a:srgbClr val="121214"/>
              </a:solidFill>
              <a:latin typeface="Verdana" panose="020B0604030504040204" pitchFamily="34" charset="0"/>
            </a:endParaRPr>
          </a:p>
          <a:p>
            <a:endParaRPr lang="en-US" sz="2800" b="0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06269" y="529947"/>
            <a:ext cx="38031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&lt;script &gt;</a:t>
            </a: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name = “presidency";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money;</a:t>
            </a:r>
          </a:p>
          <a:p>
            <a:r>
              <a:rPr lang="en-US" sz="2800" dirty="0" smtClean="0"/>
              <a:t>      money = 2000.50;</a:t>
            </a:r>
          </a:p>
          <a:p>
            <a:r>
              <a:rPr lang="en-US" sz="2800" dirty="0" smtClean="0"/>
              <a:t>&lt;/script&gt;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108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8" y="332813"/>
            <a:ext cx="1141862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JavaScript Variable Scope</a:t>
            </a:r>
          </a:p>
          <a:p>
            <a:endParaRPr lang="en-US" sz="2400" b="0" i="0" dirty="0" smtClean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scope of a variable is the region of your program in which it is defined. JavaScript variables have only two scopes.</a:t>
            </a:r>
          </a:p>
          <a:p>
            <a:pPr algn="just"/>
            <a:endParaRPr lang="en-US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Global Variables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A global variable has global scope which means it can be defined anywhere in your JavaScript code.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Local Variables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A local variable will be visible only within a function where it is defined. Function parameters are always local to that function.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660" y="259308"/>
            <a:ext cx="1175072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JavaScript Variable Names</a:t>
            </a:r>
          </a:p>
          <a:p>
            <a:endParaRPr lang="en-US" sz="3200" b="1" i="0" dirty="0" smtClean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While naming your variables in JavaScript, keep the following rules in mind.</a:t>
            </a:r>
          </a:p>
          <a:p>
            <a:pPr algn="just"/>
            <a:endParaRPr lang="en-US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should not use any of the JavaScript reserved keywords as a variable name.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variable names should not start with a numeral (0-9).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They must begin with a letter or an underscore character.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variable names are case-sensitive. </a:t>
            </a:r>
          </a:p>
          <a:p>
            <a:pPr algn="just"/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2061</Words>
  <Application>Microsoft Office PowerPoint</Application>
  <PresentationFormat>Widescreen</PresentationFormat>
  <Paragraphs>506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BlinkMacSystemFont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31</cp:revision>
  <dcterms:created xsi:type="dcterms:W3CDTF">2018-01-07T14:09:26Z</dcterms:created>
  <dcterms:modified xsi:type="dcterms:W3CDTF">2019-02-25T23:02:57Z</dcterms:modified>
</cp:coreProperties>
</file>