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76" r:id="rId4"/>
    <p:sldId id="259" r:id="rId5"/>
    <p:sldId id="261" r:id="rId6"/>
    <p:sldId id="263" r:id="rId7"/>
    <p:sldId id="265" r:id="rId8"/>
    <p:sldId id="269" r:id="rId9"/>
    <p:sldId id="283" r:id="rId10"/>
    <p:sldId id="284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4D7"/>
    <a:srgbClr val="D0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4395" autoAdjust="0"/>
  </p:normalViewPr>
  <p:slideViewPr>
    <p:cSldViewPr snapToGrid="0">
      <p:cViewPr varScale="1">
        <p:scale>
          <a:sx n="73" d="100"/>
          <a:sy n="73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5C74-FBB7-42EF-A93E-4C46193CADCA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B434-52C4-44DF-9522-41D980DD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W14-335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B434-52C4-44DF-9522-41D980DD7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67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we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believe, in many aspects, linguistic knowledge can help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 the complex sentence phenomena, and to some extent,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contribute to the improvement in the translation.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B434-52C4-44DF-9522-41D980DD7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4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GOOGLE TRANSLATION QUESTION </a:t>
            </a:r>
          </a:p>
          <a:p>
            <a:r>
              <a:rPr lang="en-US" dirty="0"/>
              <a:t>If google translate can solve all these issues. What is the issue?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B434-52C4-44DF-9522-41D980DD7D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 the degree of exactness, accuracy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in English, the major constituents of a sentence (subject, object, etc.) can usually be identified by their position in the sentence,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Hindi is a relatively free word-order language. Constituents can be moved around in the sentence without impacting the core meaning.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Mary ne John ko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dekha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John ne Mary ko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dekha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B434-52C4-44DF-9522-41D980DD7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Pair Encoding…</a:t>
            </a:r>
          </a:p>
          <a:p>
            <a:r>
              <a:rPr lang="en-US" dirty="0"/>
              <a:t>IOB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marking if a symbol beginning (B), inside (I), or end (E) of a word. A separate tag (O) is used if a symbol corresponds to the full word.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B434-52C4-44DF-9522-41D980DD7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 initial work, we aim to find how the neural model can benefit from incorporating the additional linguistic factors in source language.</a:t>
            </a:r>
            <a:endParaRPr lang="en-US" dirty="0"/>
          </a:p>
          <a:p>
            <a:endParaRPr lang="en-US" dirty="0"/>
          </a:p>
          <a:p>
            <a:r>
              <a:rPr lang="en-US" dirty="0"/>
              <a:t>Review and extend the attentional encoder-decoder NMT for this above setting.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B434-52C4-44DF-9522-41D980DD7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attention: Stacking the representations of all the input embeddings into one vector.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B434-52C4-44DF-9522-41D980DD7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B434-52C4-44DF-9522-41D980DD7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7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Shows that multi-task learning is a successful and easy approach to introduce an additional knowledge in an end-to-end neural attentional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Jointly training several NLP tasks in one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B434-52C4-44DF-9522-41D980DD7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01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the system will learn that the probability of a word being a named entity is higher if the word is marked as a noun. 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using the output of a model as input for another one, for example, we can build one model for all tasks.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B434-52C4-44DF-9522-41D980DD7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2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BEER: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BEtter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Evaluation as Ranking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B434-52C4-44DF-9522-41D980DD7D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6D9B28-AC75-4538-AEE9-C63F55ACB15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AB07C7-CB1F-441D-89EB-2B508BC7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7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B28-AC75-4538-AEE9-C63F55ACB15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07C7-CB1F-441D-89EB-2B508BC7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6D9B28-AC75-4538-AEE9-C63F55ACB15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AB07C7-CB1F-441D-89EB-2B508BC7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5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B28-AC75-4538-AEE9-C63F55ACB15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4AB07C7-CB1F-441D-89EB-2B508BC7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6D9B28-AC75-4538-AEE9-C63F55ACB15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AB07C7-CB1F-441D-89EB-2B508BC7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8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B28-AC75-4538-AEE9-C63F55ACB15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07C7-CB1F-441D-89EB-2B508BC7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6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B28-AC75-4538-AEE9-C63F55ACB15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07C7-CB1F-441D-89EB-2B508BC7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6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B28-AC75-4538-AEE9-C63F55ACB15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07C7-CB1F-441D-89EB-2B508BC75C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2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B28-AC75-4538-AEE9-C63F55ACB15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07C7-CB1F-441D-89EB-2B508BC7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6D9B28-AC75-4538-AEE9-C63F55ACB15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AB07C7-CB1F-441D-89EB-2B508BC7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B28-AC75-4538-AEE9-C63F55ACB15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07C7-CB1F-441D-89EB-2B508BC7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96D9B28-AC75-4538-AEE9-C63F55ACB15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AB07C7-CB1F-441D-89EB-2B508BC75C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098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dinburghNLP/nematu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ytorch/fairseq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E5E921-B754-4271-AC27-298770870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 dirty="0"/>
              <a:t>Project: Factor based </a:t>
            </a:r>
            <a:r>
              <a:rPr lang="en-US" dirty="0" err="1"/>
              <a:t>smt</a:t>
            </a:r>
            <a:r>
              <a:rPr lang="en-US" dirty="0"/>
              <a:t> + NMT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8AD05C0-0818-4C31-BA89-393CB5292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66" y="3279217"/>
            <a:ext cx="4562669" cy="17313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By: </a:t>
            </a:r>
            <a:r>
              <a:rPr lang="en-US" sz="2000" b="1" dirty="0">
                <a:latin typeface="+mj-lt"/>
              </a:rPr>
              <a:t>Mehar Bhatia</a:t>
            </a:r>
          </a:p>
          <a:p>
            <a:r>
              <a:rPr lang="en-US" sz="2000" dirty="0">
                <a:latin typeface="+mj-lt"/>
              </a:rPr>
              <a:t>Mentor: Saumitra Yadav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43095-A06A-4F2E-A8C1-0B4D1C30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79" y="4509794"/>
            <a:ext cx="3124091" cy="155510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DBB1C4-8F84-4913-8642-74C8F36607F0}"/>
              </a:ext>
            </a:extLst>
          </p:cNvPr>
          <p:cNvSpPr txBox="1">
            <a:spLocks/>
          </p:cNvSpPr>
          <p:nvPr/>
        </p:nvSpPr>
        <p:spPr>
          <a:xfrm>
            <a:off x="8379926" y="4140742"/>
            <a:ext cx="2711471" cy="369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LTRC, IIIT-</a:t>
            </a:r>
            <a:r>
              <a:rPr lang="en-US" dirty="0" err="1">
                <a:latin typeface="+mj-lt"/>
              </a:rPr>
              <a:t>hyderabad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685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A73079-D1AE-4D5E-BAD1-8BA295A5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1" y="2028495"/>
            <a:ext cx="5931601" cy="4253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76801B-0392-43E9-A548-540589F0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7: </a:t>
            </a:r>
            <a:r>
              <a:rPr lang="en-US" sz="2000" dirty="0"/>
              <a:t>Neural Machine Translation what’s linguistics got to do with it?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6BE92A-D484-4949-AD44-C6E529DCA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1565" y="4320711"/>
            <a:ext cx="1008007" cy="1090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9F186-FAC6-4A74-B9E9-D03936A1E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809" y="2028495"/>
            <a:ext cx="5516454" cy="1880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361AD4-7A39-428F-AD5E-66C9A56CA557}"/>
              </a:ext>
            </a:extLst>
          </p:cNvPr>
          <p:cNvSpPr txBox="1"/>
          <p:nvPr/>
        </p:nvSpPr>
        <p:spPr>
          <a:xfrm>
            <a:off x="581192" y="6334780"/>
            <a:ext cx="532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also an example of Word Sense Disambiguation. Challenging </a:t>
            </a:r>
            <a:r>
              <a:rPr lang="en-US" sz="1400" dirty="0" err="1"/>
              <a:t>esp</a:t>
            </a:r>
            <a:r>
              <a:rPr lang="en-US" sz="1400" dirty="0"/>
              <a:t> for rare word senses. </a:t>
            </a:r>
          </a:p>
        </p:txBody>
      </p:sp>
    </p:spTree>
    <p:extLst>
      <p:ext uri="{BB962C8B-B14F-4D97-AF65-F5344CB8AC3E}">
        <p14:creationId xmlns:p14="http://schemas.microsoft.com/office/powerpoint/2010/main" val="195705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D98DE9-99A8-465E-8D79-E4BD7EB21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74" y="1842265"/>
            <a:ext cx="8124825" cy="26876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CB9D0-5507-4EA6-803E-D5BB0C34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Paper 8: </a:t>
            </a:r>
            <a:r>
              <a:rPr lang="en-US" sz="1500" dirty="0"/>
              <a:t>Explo</a:t>
            </a:r>
            <a:r>
              <a:rPr lang="en-US" sz="1525" dirty="0"/>
              <a:t>iting Linguistic Resources for Neural Machine Translation Using Multi-task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40C24-31C0-4631-88A2-DE5B5D2B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109545"/>
            <a:ext cx="11029615" cy="2687692"/>
          </a:xfrm>
        </p:spPr>
        <p:txBody>
          <a:bodyPr>
            <a:normAutofit/>
          </a:bodyPr>
          <a:lstStyle/>
          <a:p>
            <a:r>
              <a:rPr lang="en-US" dirty="0"/>
              <a:t>Proposes multi-task learning approach. Jointly training several NLP tasks in one system. </a:t>
            </a:r>
          </a:p>
          <a:p>
            <a:pPr lvl="1"/>
            <a:r>
              <a:rPr lang="en-US" dirty="0"/>
              <a:t>Annotate parallel data using POS tool. (Done in Paper 5, </a:t>
            </a:r>
            <a:r>
              <a:rPr lang="en-US" dirty="0" err="1"/>
              <a:t>Sennrich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annotated data directly to train the model. </a:t>
            </a:r>
          </a:p>
          <a:p>
            <a:r>
              <a:rPr lang="en-US" dirty="0"/>
              <a:t>Use attention based sequence-to-sequence model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C112FB-E1A3-4825-A6EC-8EA4F9FAA6F2}"/>
              </a:ext>
            </a:extLst>
          </p:cNvPr>
          <p:cNvCxnSpPr/>
          <p:nvPr/>
        </p:nvCxnSpPr>
        <p:spPr>
          <a:xfrm>
            <a:off x="6232634" y="2942897"/>
            <a:ext cx="630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B332B3-AE0F-491B-BDDF-FC358B47D816}"/>
              </a:ext>
            </a:extLst>
          </p:cNvPr>
          <p:cNvSpPr txBox="1"/>
          <p:nvPr/>
        </p:nvSpPr>
        <p:spPr>
          <a:xfrm>
            <a:off x="3905525" y="3812697"/>
            <a:ext cx="343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German      English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648AB2-A999-46B6-BA47-07543B04B145}"/>
              </a:ext>
            </a:extLst>
          </p:cNvPr>
          <p:cNvSpPr/>
          <p:nvPr/>
        </p:nvSpPr>
        <p:spPr>
          <a:xfrm>
            <a:off x="3895014" y="3830764"/>
            <a:ext cx="2610889" cy="461665"/>
          </a:xfrm>
          <a:prstGeom prst="roundRect">
            <a:avLst/>
          </a:prstGeom>
          <a:solidFill>
            <a:srgbClr val="D08B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German        English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123558-74DC-45E1-B808-4D12518D82CC}"/>
              </a:ext>
            </a:extLst>
          </p:cNvPr>
          <p:cNvCxnSpPr>
            <a:cxnSpLocks/>
          </p:cNvCxnSpPr>
          <p:nvPr/>
        </p:nvCxnSpPr>
        <p:spPr>
          <a:xfrm flipV="1">
            <a:off x="5034455" y="4061596"/>
            <a:ext cx="420414" cy="1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93C154-92B6-454D-A420-77645A6CFB4C}"/>
              </a:ext>
            </a:extLst>
          </p:cNvPr>
          <p:cNvSpPr txBox="1"/>
          <p:nvPr/>
        </p:nvSpPr>
        <p:spPr>
          <a:xfrm>
            <a:off x="1376855" y="2147086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EDAE2-CB5F-46C0-9380-19554469D919}"/>
              </a:ext>
            </a:extLst>
          </p:cNvPr>
          <p:cNvSpPr txBox="1"/>
          <p:nvPr/>
        </p:nvSpPr>
        <p:spPr>
          <a:xfrm>
            <a:off x="1376855" y="3106340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3FBDB6-87E1-41F2-BA98-7C69A401240F}"/>
              </a:ext>
            </a:extLst>
          </p:cNvPr>
          <p:cNvSpPr txBox="1"/>
          <p:nvPr/>
        </p:nvSpPr>
        <p:spPr>
          <a:xfrm>
            <a:off x="3905525" y="2172304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681AF4-99C3-492C-B6B8-BEB2B9F602AB}"/>
              </a:ext>
            </a:extLst>
          </p:cNvPr>
          <p:cNvSpPr txBox="1"/>
          <p:nvPr/>
        </p:nvSpPr>
        <p:spPr>
          <a:xfrm>
            <a:off x="6863255" y="2002504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8</a:t>
            </a:r>
          </a:p>
        </p:txBody>
      </p:sp>
    </p:spTree>
    <p:extLst>
      <p:ext uri="{BB962C8B-B14F-4D97-AF65-F5344CB8AC3E}">
        <p14:creationId xmlns:p14="http://schemas.microsoft.com/office/powerpoint/2010/main" val="393117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6F91-997B-43BB-89A8-734CCE23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BFC3-E39F-42B2-B3E5-0C9BC4D5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86" y="2133599"/>
            <a:ext cx="11029615" cy="539180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Combining the statistical models used for POS</a:t>
            </a:r>
          </a:p>
          <a:p>
            <a:pPr marL="0" indent="0">
              <a:buNone/>
            </a:pPr>
            <a:r>
              <a:rPr lang="en-US" dirty="0"/>
              <a:t> tagging and NER might not be straightforward.</a:t>
            </a:r>
          </a:p>
          <a:p>
            <a:r>
              <a:rPr lang="en-US" dirty="0"/>
              <a:t>Build one model for all three NLP tasks. Use the </a:t>
            </a:r>
          </a:p>
          <a:p>
            <a:pPr marL="0" indent="0">
              <a:buNone/>
            </a:pPr>
            <a:r>
              <a:rPr lang="en-US" dirty="0"/>
              <a:t>attention based encoder-decoder model </a:t>
            </a:r>
          </a:p>
          <a:p>
            <a:r>
              <a:rPr lang="en-US" b="1" dirty="0"/>
              <a:t>Baseline: </a:t>
            </a:r>
            <a:r>
              <a:rPr lang="en-US" dirty="0"/>
              <a:t>Consider scenario – separate models 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sz="1800" dirty="0"/>
              <a:t>each task. Total 9 components. </a:t>
            </a:r>
          </a:p>
          <a:p>
            <a:pPr marL="0" indent="0">
              <a:buNone/>
            </a:pPr>
            <a:r>
              <a:rPr lang="en-US" sz="1800" i="1" dirty="0"/>
              <a:t>E(MT), E(POS), E(NER), A(MT), A(POS) etc.</a:t>
            </a:r>
          </a:p>
          <a:p>
            <a:r>
              <a:rPr lang="en-US" dirty="0"/>
              <a:t>Architecture: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1" dirty="0"/>
              <a:t>Shared Encoder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1" dirty="0"/>
              <a:t>Shared Encoder + Shared Attention</a:t>
            </a:r>
            <a:r>
              <a:rPr lang="en-US" dirty="0"/>
              <a:t>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1" dirty="0"/>
              <a:t>Shared Encoder + Shared Attention + Shared Decoder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AD817-21E1-4566-A10A-CAF8B0D35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50" y="2054146"/>
            <a:ext cx="5745028" cy="41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7751-95AA-4989-94A4-2CCCF66B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paper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4F0C-66F0-4D12-806C-06F9B68E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17617"/>
            <a:ext cx="11029615" cy="3678303"/>
          </a:xfrm>
        </p:spPr>
        <p:txBody>
          <a:bodyPr/>
          <a:lstStyle/>
          <a:p>
            <a:r>
              <a:rPr lang="en-US" dirty="0"/>
              <a:t>All experiments were evaluated on BLEU, BEER, </a:t>
            </a:r>
            <a:r>
              <a:rPr lang="en-US" dirty="0" err="1"/>
              <a:t>characTER</a:t>
            </a:r>
            <a:r>
              <a:rPr lang="en-US" dirty="0"/>
              <a:t>. </a:t>
            </a:r>
          </a:p>
          <a:p>
            <a:r>
              <a:rPr lang="en-US" dirty="0"/>
              <a:t>Model 3, sharing the most (</a:t>
            </a:r>
            <a:r>
              <a:rPr lang="en-US" b="1" dirty="0"/>
              <a:t>Shared Encoder + Shared Attention + Shared Decoder</a:t>
            </a:r>
            <a:r>
              <a:rPr lang="en-US" dirty="0"/>
              <a:t>) performs better than the baseline but worse than 1 and 2. </a:t>
            </a:r>
          </a:p>
          <a:p>
            <a:r>
              <a:rPr lang="en-US" b="1" dirty="0"/>
              <a:t>Is it helpful to share the attention layer (Model 2) or not (Model 1)?</a:t>
            </a:r>
          </a:p>
          <a:p>
            <a:r>
              <a:rPr lang="en-US" dirty="0"/>
              <a:t>Another experiment. Consider three task combinations POS+MT, NER+MT, POS+NER+MT (Adapted).</a:t>
            </a:r>
          </a:p>
          <a:p>
            <a:pPr lvl="1"/>
            <a:r>
              <a:rPr lang="en-US" dirty="0"/>
              <a:t>For model 1: Better improvements in score when using adapted schedule (POS+NER+MT)</a:t>
            </a:r>
          </a:p>
          <a:p>
            <a:pPr lvl="1"/>
            <a:r>
              <a:rPr lang="en-US" dirty="0"/>
              <a:t>For model 2: No improvement in score when using adapted schedule.</a:t>
            </a:r>
          </a:p>
          <a:p>
            <a:pPr marL="324000" lvl="1" indent="0">
              <a:buNone/>
            </a:pPr>
            <a:r>
              <a:rPr lang="en-US" b="1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97B3B-A7BE-4912-932A-13387894C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9" y="5686926"/>
            <a:ext cx="6363028" cy="1171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DADB7C-9028-4BC8-A825-C679C38AA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4" y="4685202"/>
            <a:ext cx="2533650" cy="9429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F8A9A-CAE1-4A9F-8B89-9637F37201B6}"/>
              </a:ext>
            </a:extLst>
          </p:cNvPr>
          <p:cNvCxnSpPr/>
          <p:nvPr/>
        </p:nvCxnSpPr>
        <p:spPr>
          <a:xfrm>
            <a:off x="6919128" y="4685202"/>
            <a:ext cx="0" cy="19678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BD1008B-2844-47C1-9F06-27D0E9578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004" y="4751904"/>
            <a:ext cx="4979361" cy="8762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A5CFF4-EDFC-44CE-9B6B-B2C3046B6BB9}"/>
              </a:ext>
            </a:extLst>
          </p:cNvPr>
          <p:cNvSpPr txBox="1"/>
          <p:nvPr/>
        </p:nvSpPr>
        <p:spPr>
          <a:xfrm>
            <a:off x="7672551" y="5895920"/>
            <a:ext cx="407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Translate still having this issue of translating names or rare words correctly</a:t>
            </a:r>
          </a:p>
        </p:txBody>
      </p:sp>
    </p:spTree>
    <p:extLst>
      <p:ext uri="{BB962C8B-B14F-4D97-AF65-F5344CB8AC3E}">
        <p14:creationId xmlns:p14="http://schemas.microsoft.com/office/powerpoint/2010/main" val="249562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6AC9-F7DE-4C99-8C30-C238A46A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9: </a:t>
            </a:r>
            <a:r>
              <a:rPr lang="en-US" sz="2000" dirty="0"/>
              <a:t>Linguistic Knowledge-Aware Neural Machine Translation 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DA0E5DF-1255-4333-8F3F-B88CDC974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15501"/>
            <a:ext cx="11029615" cy="3678303"/>
          </a:xfrm>
        </p:spPr>
        <p:txBody>
          <a:bodyPr/>
          <a:lstStyle/>
          <a:p>
            <a:r>
              <a:rPr lang="en-US" b="1" dirty="0"/>
              <a:t>EXAMPLES: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F74177-D62E-4D50-8F46-ECA73097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13" y="1910398"/>
            <a:ext cx="7858125" cy="196215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1735BB-FC1B-4CE0-89EC-7F22B6EC50D6}"/>
              </a:ext>
            </a:extLst>
          </p:cNvPr>
          <p:cNvSpPr/>
          <p:nvPr/>
        </p:nvSpPr>
        <p:spPr>
          <a:xfrm>
            <a:off x="3937055" y="3496803"/>
            <a:ext cx="2610889" cy="461665"/>
          </a:xfrm>
          <a:prstGeom prst="roundRect">
            <a:avLst/>
          </a:prstGeom>
          <a:solidFill>
            <a:srgbClr val="D08B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Chinese        English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E59EA8-7BB5-47BE-A356-58C682298F3A}"/>
              </a:ext>
            </a:extLst>
          </p:cNvPr>
          <p:cNvCxnSpPr/>
          <p:nvPr/>
        </p:nvCxnSpPr>
        <p:spPr>
          <a:xfrm>
            <a:off x="5118538" y="3741683"/>
            <a:ext cx="3573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2FE2AFE-0077-4DCC-AB9C-ABED46E0D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050" y="4285417"/>
            <a:ext cx="4695825" cy="12668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0D95D4-5723-4707-BB07-7A4B6AAD6002}"/>
              </a:ext>
            </a:extLst>
          </p:cNvPr>
          <p:cNvSpPr txBox="1"/>
          <p:nvPr/>
        </p:nvSpPr>
        <p:spPr>
          <a:xfrm>
            <a:off x="1442215" y="5737919"/>
            <a:ext cx="4201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Vanilla attention-based NMT models have difficulties in learning and </a:t>
            </a:r>
            <a:r>
              <a:rPr lang="en-US" sz="1400" b="1" dirty="0"/>
              <a:t>interpreting the linguistic information</a:t>
            </a:r>
            <a:r>
              <a:rPr lang="en-US" sz="1400" dirty="0"/>
              <a:t> in the source sentence.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4DE260B-9B9D-4F75-9926-8360C03AA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418767"/>
            <a:ext cx="4029075" cy="11334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8D85107-BE1C-45BD-AE28-80D9040906F1}"/>
              </a:ext>
            </a:extLst>
          </p:cNvPr>
          <p:cNvSpPr txBox="1"/>
          <p:nvPr/>
        </p:nvSpPr>
        <p:spPr>
          <a:xfrm>
            <a:off x="9591014" y="4788024"/>
            <a:ext cx="2019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No one said that in the media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D7813E-1A58-481C-979B-70B8FA288AF9}"/>
              </a:ext>
            </a:extLst>
          </p:cNvPr>
          <p:cNvSpPr txBox="1"/>
          <p:nvPr/>
        </p:nvSpPr>
        <p:spPr>
          <a:xfrm>
            <a:off x="9591014" y="5058122"/>
            <a:ext cx="2019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No one will say the media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9C31A5-C2C2-40F1-AB6A-AE36CBF389FF}"/>
              </a:ext>
            </a:extLst>
          </p:cNvPr>
          <p:cNvSpPr txBox="1"/>
          <p:nvPr/>
        </p:nvSpPr>
        <p:spPr>
          <a:xfrm>
            <a:off x="9591014" y="5288086"/>
            <a:ext cx="2019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No one said in the media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C7A19F-8EBE-4549-987D-C0DA06902418}"/>
              </a:ext>
            </a:extLst>
          </p:cNvPr>
          <p:cNvSpPr txBox="1"/>
          <p:nvPr/>
        </p:nvSpPr>
        <p:spPr>
          <a:xfrm>
            <a:off x="6589573" y="5773633"/>
            <a:ext cx="4201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Limitation of NMT in capturing the </a:t>
            </a:r>
            <a:r>
              <a:rPr lang="en-US" sz="1400" b="1" dirty="0"/>
              <a:t>syntactic information </a:t>
            </a:r>
            <a:r>
              <a:rPr lang="en-US" sz="1400" dirty="0"/>
              <a:t>of a sentence, does not account for the syntactic interpretations of sentence structure.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6FFF1-671C-4135-8AD7-744768913A8E}"/>
              </a:ext>
            </a:extLst>
          </p:cNvPr>
          <p:cNvSpPr txBox="1"/>
          <p:nvPr/>
        </p:nvSpPr>
        <p:spPr>
          <a:xfrm>
            <a:off x="1376855" y="2147086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E08C00-2D29-4FB6-900F-0C9B8D571700}"/>
              </a:ext>
            </a:extLst>
          </p:cNvPr>
          <p:cNvSpPr txBox="1"/>
          <p:nvPr/>
        </p:nvSpPr>
        <p:spPr>
          <a:xfrm>
            <a:off x="1420046" y="2764205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CA73A2-B3AE-46F8-BF70-A00BB4C7B083}"/>
              </a:ext>
            </a:extLst>
          </p:cNvPr>
          <p:cNvSpPr txBox="1"/>
          <p:nvPr/>
        </p:nvSpPr>
        <p:spPr>
          <a:xfrm>
            <a:off x="1420046" y="3288200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A4D7B0-9DAF-4BCE-9742-6463B06AE2C5}"/>
              </a:ext>
            </a:extLst>
          </p:cNvPr>
          <p:cNvSpPr txBox="1"/>
          <p:nvPr/>
        </p:nvSpPr>
        <p:spPr>
          <a:xfrm>
            <a:off x="3474572" y="2105923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AD50AD-AC1B-4F7D-B82E-BEC03FF67406}"/>
              </a:ext>
            </a:extLst>
          </p:cNvPr>
          <p:cNvSpPr txBox="1"/>
          <p:nvPr/>
        </p:nvSpPr>
        <p:spPr>
          <a:xfrm>
            <a:off x="5242499" y="2042905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1E847-F34C-4671-A262-A4EFD0145126}"/>
              </a:ext>
            </a:extLst>
          </p:cNvPr>
          <p:cNvSpPr txBox="1"/>
          <p:nvPr/>
        </p:nvSpPr>
        <p:spPr>
          <a:xfrm>
            <a:off x="7057282" y="1975315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9</a:t>
            </a:r>
          </a:p>
        </p:txBody>
      </p:sp>
    </p:spTree>
    <p:extLst>
      <p:ext uri="{BB962C8B-B14F-4D97-AF65-F5344CB8AC3E}">
        <p14:creationId xmlns:p14="http://schemas.microsoft.com/office/powerpoint/2010/main" val="118620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579B-AA90-4048-85C6-2BCC3A0A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9: </a:t>
            </a:r>
            <a:r>
              <a:rPr lang="en-US" sz="2000" dirty="0"/>
              <a:t>Linguistic Knowledge-Aware Neural Machine 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6DCA-DCC5-42FA-BE88-6A2FEA98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novel architecture: Knowledge-Aware NMT. </a:t>
            </a:r>
          </a:p>
          <a:p>
            <a:pPr lvl="1"/>
            <a:r>
              <a:rPr lang="en-US" dirty="0"/>
              <a:t>Additional RNN encoder (Knowledge encoder) to encode sequence of linguistic features parallel to encoder of word sequence.</a:t>
            </a:r>
          </a:p>
          <a:p>
            <a:pPr lvl="1"/>
            <a:r>
              <a:rPr lang="en-US" dirty="0"/>
              <a:t>Knowledge Block: represents variable number of linguistic features for a word</a:t>
            </a:r>
          </a:p>
          <a:p>
            <a:r>
              <a:rPr lang="en-US" dirty="0"/>
              <a:t>Different linguistic features:</a:t>
            </a:r>
          </a:p>
          <a:p>
            <a:pPr lvl="1"/>
            <a:r>
              <a:rPr lang="en-US" b="1" dirty="0"/>
              <a:t>POS tags</a:t>
            </a:r>
            <a:r>
              <a:rPr lang="en-US" dirty="0"/>
              <a:t>, </a:t>
            </a:r>
            <a:r>
              <a:rPr lang="en-US" b="1" dirty="0"/>
              <a:t>NER info</a:t>
            </a:r>
            <a:r>
              <a:rPr lang="en-US" dirty="0"/>
              <a:t>, </a:t>
            </a:r>
            <a:r>
              <a:rPr lang="en-US" b="1" dirty="0"/>
              <a:t>Chunk tags</a:t>
            </a:r>
            <a:r>
              <a:rPr lang="en-US" dirty="0"/>
              <a:t> </a:t>
            </a:r>
            <a:r>
              <a:rPr lang="en-US" sz="1400" dirty="0"/>
              <a:t>(also called Shallow Parsing, </a:t>
            </a:r>
            <a:r>
              <a:rPr lang="fr-FR" sz="1400" dirty="0" err="1"/>
              <a:t>classify</a:t>
            </a:r>
            <a:r>
              <a:rPr lang="fr-FR" sz="1400" dirty="0"/>
              <a:t> a phrase </a:t>
            </a:r>
            <a:r>
              <a:rPr lang="fr-FR" sz="1400" dirty="0" err="1"/>
              <a:t>into</a:t>
            </a:r>
            <a:r>
              <a:rPr lang="fr-FR" sz="1400" dirty="0"/>
              <a:t> </a:t>
            </a:r>
            <a:r>
              <a:rPr lang="fr-FR" sz="1400" dirty="0" err="1"/>
              <a:t>verb</a:t>
            </a:r>
            <a:r>
              <a:rPr lang="fr-FR" sz="1400" dirty="0"/>
              <a:t> phrase or </a:t>
            </a:r>
            <a:r>
              <a:rPr lang="fr-FR" sz="1400" dirty="0" err="1"/>
              <a:t>noun</a:t>
            </a:r>
            <a:r>
              <a:rPr lang="fr-FR" sz="1400" dirty="0"/>
              <a:t> phrase</a:t>
            </a:r>
            <a:r>
              <a:rPr lang="en-US" sz="1400" dirty="0"/>
              <a:t>),</a:t>
            </a:r>
            <a:r>
              <a:rPr lang="en-US" dirty="0"/>
              <a:t> </a:t>
            </a:r>
            <a:r>
              <a:rPr lang="en-US" b="1" dirty="0"/>
              <a:t>Dependency relations </a:t>
            </a:r>
            <a:r>
              <a:rPr lang="en-US" sz="1400" dirty="0"/>
              <a:t>(Expresses the structure of the source sentence)…</a:t>
            </a:r>
          </a:p>
          <a:p>
            <a:r>
              <a:rPr lang="en-US" dirty="0"/>
              <a:t>Results show that it is better than vanilla NMT model and model proposed by </a:t>
            </a:r>
            <a:r>
              <a:rPr lang="en-US" dirty="0" err="1"/>
              <a:t>Sennrich</a:t>
            </a:r>
            <a:r>
              <a:rPr lang="en-US" dirty="0"/>
              <a:t>.</a:t>
            </a:r>
          </a:p>
          <a:p>
            <a:pPr marL="3240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E58D2-B838-4359-8BC5-E985D30E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67" y="5172872"/>
            <a:ext cx="6817109" cy="16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2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53FB-FCC6-4297-808F-19240845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9: </a:t>
            </a:r>
            <a:r>
              <a:rPr lang="en-US" sz="2000" dirty="0"/>
              <a:t>Linguistic Knowledge-Aware Neural Machine Translation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4AF62-29F0-475F-88FF-5825D4DC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36" y="2234249"/>
            <a:ext cx="7484262" cy="3993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156AA-0B12-4E54-90A3-CAB446BBD556}"/>
              </a:ext>
            </a:extLst>
          </p:cNvPr>
          <p:cNvSpPr txBox="1"/>
          <p:nvPr/>
        </p:nvSpPr>
        <p:spPr>
          <a:xfrm>
            <a:off x="2775310" y="1864917"/>
            <a:ext cx="654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 10 o'clock this morning, Xi Jinping left Beijing by plane.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371C82-B6A5-471E-9FD6-0F3C9EB05F1F}"/>
              </a:ext>
            </a:extLst>
          </p:cNvPr>
          <p:cNvSpPr/>
          <p:nvPr/>
        </p:nvSpPr>
        <p:spPr>
          <a:xfrm>
            <a:off x="7168054" y="2698822"/>
            <a:ext cx="336331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C04CA6-E225-49D1-B23D-D69765D5CC4E}"/>
              </a:ext>
            </a:extLst>
          </p:cNvPr>
          <p:cNvCxnSpPr/>
          <p:nvPr/>
        </p:nvCxnSpPr>
        <p:spPr>
          <a:xfrm flipV="1">
            <a:off x="7504385" y="2459421"/>
            <a:ext cx="2301767" cy="424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1ED13D-B77F-4586-A608-14DE89088A29}"/>
              </a:ext>
            </a:extLst>
          </p:cNvPr>
          <p:cNvSpPr txBox="1"/>
          <p:nvPr/>
        </p:nvSpPr>
        <p:spPr>
          <a:xfrm>
            <a:off x="9806152" y="2274755"/>
            <a:ext cx="15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3EBA9B-3FB7-42ED-886B-45C774A3EBF8}"/>
              </a:ext>
            </a:extLst>
          </p:cNvPr>
          <p:cNvCxnSpPr>
            <a:cxnSpLocks/>
          </p:cNvCxnSpPr>
          <p:nvPr/>
        </p:nvCxnSpPr>
        <p:spPr>
          <a:xfrm flipH="1">
            <a:off x="1828800" y="3244334"/>
            <a:ext cx="3137336" cy="227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AF278D-FE10-4252-B1B3-6578A8E75637}"/>
              </a:ext>
            </a:extLst>
          </p:cNvPr>
          <p:cNvSpPr txBox="1"/>
          <p:nvPr/>
        </p:nvSpPr>
        <p:spPr>
          <a:xfrm>
            <a:off x="0" y="3244334"/>
            <a:ext cx="20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in the morning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1A67B-097D-44C0-AC32-338E124518CC}"/>
              </a:ext>
            </a:extLst>
          </p:cNvPr>
          <p:cNvSpPr/>
          <p:nvPr/>
        </p:nvSpPr>
        <p:spPr>
          <a:xfrm>
            <a:off x="4966136" y="3102313"/>
            <a:ext cx="478222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22B6F0-23D7-4C60-819E-02E45AE23808}"/>
              </a:ext>
            </a:extLst>
          </p:cNvPr>
          <p:cNvSpPr/>
          <p:nvPr/>
        </p:nvSpPr>
        <p:spPr>
          <a:xfrm>
            <a:off x="4684414" y="3989938"/>
            <a:ext cx="336331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1EC5D-A1BF-4589-B870-F52A92A0E52C}"/>
              </a:ext>
            </a:extLst>
          </p:cNvPr>
          <p:cNvCxnSpPr>
            <a:cxnSpLocks/>
          </p:cNvCxnSpPr>
          <p:nvPr/>
        </p:nvCxnSpPr>
        <p:spPr>
          <a:xfrm flipH="1">
            <a:off x="1828800" y="4146908"/>
            <a:ext cx="2855614" cy="308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DEE008-F952-4127-8C35-3070275955BE}"/>
              </a:ext>
            </a:extLst>
          </p:cNvPr>
          <p:cNvSpPr txBox="1"/>
          <p:nvPr/>
        </p:nvSpPr>
        <p:spPr>
          <a:xfrm>
            <a:off x="-9475" y="4264189"/>
            <a:ext cx="20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this morning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5E975E-BA40-4556-BD36-44F79DAE997E}"/>
              </a:ext>
            </a:extLst>
          </p:cNvPr>
          <p:cNvSpPr/>
          <p:nvPr/>
        </p:nvSpPr>
        <p:spPr>
          <a:xfrm>
            <a:off x="7937365" y="3962242"/>
            <a:ext cx="336331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25B0C8-3470-4647-9C67-A72344DE7461}"/>
              </a:ext>
            </a:extLst>
          </p:cNvPr>
          <p:cNvCxnSpPr>
            <a:cxnSpLocks/>
          </p:cNvCxnSpPr>
          <p:nvPr/>
        </p:nvCxnSpPr>
        <p:spPr>
          <a:xfrm>
            <a:off x="8287405" y="4146909"/>
            <a:ext cx="2075795" cy="301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B3472F-D8E1-46BB-A099-C4C3A79DADAB}"/>
              </a:ext>
            </a:extLst>
          </p:cNvPr>
          <p:cNvSpPr txBox="1"/>
          <p:nvPr/>
        </p:nvSpPr>
        <p:spPr>
          <a:xfrm>
            <a:off x="10352108" y="4267934"/>
            <a:ext cx="15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226837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2D82-86AC-4F1C-8ED5-E764DA80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Nematus</a:t>
            </a:r>
            <a:r>
              <a:rPr lang="en-US" dirty="0"/>
              <a:t> – </a:t>
            </a:r>
            <a:r>
              <a:rPr lang="en-US" sz="2000" dirty="0"/>
              <a:t>open source by university of </a:t>
            </a:r>
            <a:r>
              <a:rPr lang="en-US" sz="2000" dirty="0" err="1"/>
              <a:t>edinburgh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876C-68C6-4137-B9C8-D71AE03D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Attention-based encoder-decoder model for neural machine translation built in Tensorflow.</a:t>
            </a:r>
          </a:p>
          <a:p>
            <a:r>
              <a:rPr lang="en-US" dirty="0">
                <a:hlinkClick r:id="rId2"/>
              </a:rPr>
              <a:t>https://github.com/EdinburghNLP/nematus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D5F98-47EC-4D77-80DA-BB183355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28" y="3200108"/>
            <a:ext cx="6173220" cy="24325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1C90CBF-E409-4E30-99A8-82D738D74B4D}"/>
              </a:ext>
            </a:extLst>
          </p:cNvPr>
          <p:cNvSpPr/>
          <p:nvPr/>
        </p:nvSpPr>
        <p:spPr>
          <a:xfrm>
            <a:off x="2396358" y="4416363"/>
            <a:ext cx="1797269" cy="1081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0FC19-2713-4726-B252-0EAF8276FA3B}"/>
              </a:ext>
            </a:extLst>
          </p:cNvPr>
          <p:cNvCxnSpPr>
            <a:stCxn id="5" idx="2"/>
          </p:cNvCxnSpPr>
          <p:nvPr/>
        </p:nvCxnSpPr>
        <p:spPr>
          <a:xfrm flipH="1">
            <a:off x="1986455" y="4957183"/>
            <a:ext cx="409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5D9834-400C-4779-96C6-9B3FEA81CD68}"/>
              </a:ext>
            </a:extLst>
          </p:cNvPr>
          <p:cNvSpPr txBox="1"/>
          <p:nvPr/>
        </p:nvSpPr>
        <p:spPr>
          <a:xfrm>
            <a:off x="748600" y="4634017"/>
            <a:ext cx="139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Built for this Paper and a few others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FD976-BE94-4A52-85DA-12D7B5250C7A}"/>
              </a:ext>
            </a:extLst>
          </p:cNvPr>
          <p:cNvSpPr txBox="1"/>
          <p:nvPr/>
        </p:nvSpPr>
        <p:spPr>
          <a:xfrm>
            <a:off x="2677248" y="5513050"/>
            <a:ext cx="139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Paper 5</a:t>
            </a:r>
          </a:p>
        </p:txBody>
      </p:sp>
    </p:spTree>
    <p:extLst>
      <p:ext uri="{BB962C8B-B14F-4D97-AF65-F5344CB8AC3E}">
        <p14:creationId xmlns:p14="http://schemas.microsoft.com/office/powerpoint/2010/main" val="272497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7F58-2E60-4311-9F60-B544703A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FAIRSEQ - </a:t>
            </a:r>
            <a:r>
              <a:rPr lang="en-US" sz="2000" dirty="0"/>
              <a:t>Facebook AI Research Sequence-to-Sequence Toolkit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03A6-A596-4CCD-AF63-C84405A23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Facebook AI Research Sequence-to-Sequence Toolkit written in Python.</a:t>
            </a:r>
          </a:p>
          <a:p>
            <a:r>
              <a:rPr lang="en-US" dirty="0"/>
              <a:t>Allows researchers and developers to train custom models for translation, language modeling etc. </a:t>
            </a:r>
          </a:p>
          <a:p>
            <a:r>
              <a:rPr lang="en-US" dirty="0">
                <a:hlinkClick r:id="rId2"/>
              </a:rPr>
              <a:t>https://github.com/pytorch/fairseq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571D3-65B4-4FBB-8671-009E0D74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979" y="3668806"/>
            <a:ext cx="5667264" cy="218999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CA735A-5405-46CE-A9CC-56E12941128C}"/>
              </a:ext>
            </a:extLst>
          </p:cNvPr>
          <p:cNvCxnSpPr>
            <a:cxnSpLocks/>
          </p:cNvCxnSpPr>
          <p:nvPr/>
        </p:nvCxnSpPr>
        <p:spPr>
          <a:xfrm flipV="1">
            <a:off x="7031421" y="3752165"/>
            <a:ext cx="2122621" cy="189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79D486-28DD-42B2-A256-C7000B528BF2}"/>
              </a:ext>
            </a:extLst>
          </p:cNvPr>
          <p:cNvSpPr txBox="1"/>
          <p:nvPr/>
        </p:nvSpPr>
        <p:spPr>
          <a:xfrm>
            <a:off x="8946931" y="3429000"/>
            <a:ext cx="139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Built for this Paper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A870A-2B5D-4ED6-BE75-83C4199223F9}"/>
              </a:ext>
            </a:extLst>
          </p:cNvPr>
          <p:cNvSpPr txBox="1"/>
          <p:nvPr/>
        </p:nvSpPr>
        <p:spPr>
          <a:xfrm>
            <a:off x="5638800" y="3297761"/>
            <a:ext cx="139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Paper 3</a:t>
            </a:r>
          </a:p>
        </p:txBody>
      </p:sp>
    </p:spTree>
    <p:extLst>
      <p:ext uri="{BB962C8B-B14F-4D97-AF65-F5344CB8AC3E}">
        <p14:creationId xmlns:p14="http://schemas.microsoft.com/office/powerpoint/2010/main" val="257286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CC9BA0-F916-42DA-8CE3-8385EBBEE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 do next…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39184B-D5BD-449A-B771-E7DB6F83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385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3E46FD-B82E-4AE7-8B49-594C3D28009D}"/>
              </a:ext>
            </a:extLst>
          </p:cNvPr>
          <p:cNvSpPr/>
          <p:nvPr/>
        </p:nvSpPr>
        <p:spPr>
          <a:xfrm>
            <a:off x="1197862" y="1920765"/>
            <a:ext cx="9902952" cy="43708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CD932-555A-43BC-9324-168568C8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 week 1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7EE95-917D-4E74-87CD-9EFEA1D1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00" y="2473509"/>
            <a:ext cx="8433675" cy="3259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7ED6FB-8E57-4E88-8DA6-7A9F488070A5}"/>
              </a:ext>
            </a:extLst>
          </p:cNvPr>
          <p:cNvSpPr txBox="1"/>
          <p:nvPr/>
        </p:nvSpPr>
        <p:spPr>
          <a:xfrm>
            <a:off x="3802582" y="2191963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0C0E-637C-47B3-8EC9-82310DE58ABE}"/>
              </a:ext>
            </a:extLst>
          </p:cNvPr>
          <p:cNvSpPr txBox="1"/>
          <p:nvPr/>
        </p:nvSpPr>
        <p:spPr>
          <a:xfrm>
            <a:off x="5182387" y="5539884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7B44C-DBF6-4488-BCDE-F39A5560F60D}"/>
              </a:ext>
            </a:extLst>
          </p:cNvPr>
          <p:cNvSpPr txBox="1"/>
          <p:nvPr/>
        </p:nvSpPr>
        <p:spPr>
          <a:xfrm>
            <a:off x="6456604" y="2180892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20560-6ABF-40F8-BBD3-DB7E540AD198}"/>
              </a:ext>
            </a:extLst>
          </p:cNvPr>
          <p:cNvSpPr txBox="1"/>
          <p:nvPr/>
        </p:nvSpPr>
        <p:spPr>
          <a:xfrm>
            <a:off x="549789" y="6353152"/>
            <a:ext cx="85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Keywords: SMTs, NMTs, Encoder-Decoder,  Attention mechanism, BLEU score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86BA7-C6F1-40E4-BB69-2407FE230044}"/>
              </a:ext>
            </a:extLst>
          </p:cNvPr>
          <p:cNvSpPr/>
          <p:nvPr/>
        </p:nvSpPr>
        <p:spPr>
          <a:xfrm>
            <a:off x="549789" y="6291597"/>
            <a:ext cx="8510128" cy="531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95E588-C6C7-473E-AF9B-C648858D577A}"/>
              </a:ext>
            </a:extLst>
          </p:cNvPr>
          <p:cNvSpPr txBox="1"/>
          <p:nvPr/>
        </p:nvSpPr>
        <p:spPr>
          <a:xfrm>
            <a:off x="1334814" y="1713186"/>
            <a:ext cx="9322676" cy="4503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FC4D7"/>
                </a:solidFill>
              </a:rPr>
              <a:t>After Week 1, arrived at a conclusion that this vanilla attention-mechanism was not enough. 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As parallel data is sparse, exploiting other knowledge sources and linguistic features is crucial for performance!</a:t>
            </a: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Coming literature is about improving the performance taking above model as a baseline.</a:t>
            </a: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4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12F0-AB62-4276-8270-74107158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Paper 4:</a:t>
            </a:r>
            <a:r>
              <a:rPr lang="en-US" b="1" dirty="0"/>
              <a:t> </a:t>
            </a:r>
            <a:r>
              <a:rPr lang="en-US" sz="2000" dirty="0"/>
              <a:t>Case markers and Morphology: </a:t>
            </a:r>
            <a:br>
              <a:rPr lang="en-US" sz="2000" dirty="0"/>
            </a:br>
            <a:r>
              <a:rPr lang="en-US" sz="1800" dirty="0"/>
              <a:t>Addressing the crux of the fluency problem in English-Hindi SMT</a:t>
            </a:r>
            <a:br>
              <a:rPr lang="en-US" i="1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05-2391-4E73-A9E4-E1F695DA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2" y="2180496"/>
            <a:ext cx="11613931" cy="3678303"/>
          </a:xfrm>
        </p:spPr>
        <p:txBody>
          <a:bodyPr/>
          <a:lstStyle/>
          <a:p>
            <a:r>
              <a:rPr lang="en-US" dirty="0"/>
              <a:t>The fluency and fidelity in the Hindi increases if accurate case markers and suffixes are produced. </a:t>
            </a:r>
          </a:p>
          <a:p>
            <a:pPr lvl="1"/>
            <a:r>
              <a:rPr lang="en-US" dirty="0"/>
              <a:t>So,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entity on the English side encodes information contained in case markers and suffixes on the Hindi side?</a:t>
            </a:r>
          </a:p>
          <a:p>
            <a:r>
              <a:rPr lang="en-US" dirty="0"/>
              <a:t>Proposes that </a:t>
            </a:r>
            <a:r>
              <a:rPr lang="en-US" b="1" dirty="0"/>
              <a:t>suffix + semantic relation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case marker/suffix</a:t>
            </a:r>
            <a:r>
              <a:rPr lang="en-US" dirty="0"/>
              <a:t> is a very useful translation factor,</a:t>
            </a:r>
          </a:p>
          <a:p>
            <a:r>
              <a:rPr lang="en-US" dirty="0"/>
              <a:t>Hindi is a relatively free word-order language.</a:t>
            </a:r>
          </a:p>
          <a:p>
            <a:endParaRPr lang="en-US" i="1" dirty="0"/>
          </a:p>
          <a:p>
            <a:r>
              <a:rPr lang="en-US" i="1" dirty="0"/>
              <a:t>Result: B</a:t>
            </a:r>
            <a:r>
              <a:rPr lang="en-US" dirty="0"/>
              <a:t>etter fluency and adequacy are achieved with the use of semantic relations.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8202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B4C1-340F-4FD8-81D3-8A9A88B7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timeline…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5A315-4C44-4715-93D5-3A4C1E2C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12" y="2180496"/>
            <a:ext cx="10685803" cy="4210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E9A98-9A4C-4E7B-B908-7EA8BC5E8A79}"/>
              </a:ext>
            </a:extLst>
          </p:cNvPr>
          <p:cNvSpPr txBox="1"/>
          <p:nvPr/>
        </p:nvSpPr>
        <p:spPr>
          <a:xfrm>
            <a:off x="1923393" y="6021825"/>
            <a:ext cx="212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D22C8-B3DA-4F06-B146-78FA19683351}"/>
              </a:ext>
            </a:extLst>
          </p:cNvPr>
          <p:cNvSpPr txBox="1"/>
          <p:nvPr/>
        </p:nvSpPr>
        <p:spPr>
          <a:xfrm>
            <a:off x="5439103" y="6021825"/>
            <a:ext cx="212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8773C-1489-43F4-BFFF-64849169EF88}"/>
              </a:ext>
            </a:extLst>
          </p:cNvPr>
          <p:cNvSpPr txBox="1"/>
          <p:nvPr/>
        </p:nvSpPr>
        <p:spPr>
          <a:xfrm>
            <a:off x="3794234" y="2379991"/>
            <a:ext cx="212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E886A-E427-4460-924B-9B518A32984B}"/>
              </a:ext>
            </a:extLst>
          </p:cNvPr>
          <p:cNvSpPr txBox="1"/>
          <p:nvPr/>
        </p:nvSpPr>
        <p:spPr>
          <a:xfrm>
            <a:off x="7178565" y="2379991"/>
            <a:ext cx="212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6240E-4A7C-41A7-B3AB-15F546D3FE1B}"/>
              </a:ext>
            </a:extLst>
          </p:cNvPr>
          <p:cNvSpPr txBox="1"/>
          <p:nvPr/>
        </p:nvSpPr>
        <p:spPr>
          <a:xfrm>
            <a:off x="9207062" y="5971178"/>
            <a:ext cx="10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 9</a:t>
            </a:r>
          </a:p>
        </p:txBody>
      </p:sp>
    </p:spTree>
    <p:extLst>
      <p:ext uri="{BB962C8B-B14F-4D97-AF65-F5344CB8AC3E}">
        <p14:creationId xmlns:p14="http://schemas.microsoft.com/office/powerpoint/2010/main" val="113050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BF6AF6-10B1-4ECC-B3C0-4C8C919C0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641" y="1799183"/>
            <a:ext cx="6485410" cy="26803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763B5-52D9-45D0-A5C6-9EF65418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5: </a:t>
            </a:r>
            <a:r>
              <a:rPr lang="en-US" sz="2000" dirty="0"/>
              <a:t>Linguistic Input Features Improve Neural Machine 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D521-F238-488F-944A-6AD54FF6F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693" y="4048217"/>
            <a:ext cx="9436963" cy="2423141"/>
          </a:xfrm>
        </p:spPr>
        <p:txBody>
          <a:bodyPr>
            <a:normAutofit/>
          </a:bodyPr>
          <a:lstStyle/>
          <a:p>
            <a:r>
              <a:rPr lang="en-US" dirty="0"/>
              <a:t>Proposed that the various linguistic annotations can be valuable for NMT. </a:t>
            </a:r>
          </a:p>
          <a:p>
            <a:pPr lvl="1"/>
            <a:r>
              <a:rPr lang="en-US" b="1" dirty="0"/>
              <a:t>Lemmatization: </a:t>
            </a:r>
            <a:r>
              <a:rPr lang="en-US" dirty="0"/>
              <a:t>reduce data sparseness</a:t>
            </a:r>
          </a:p>
          <a:p>
            <a:pPr lvl="1"/>
            <a:r>
              <a:rPr lang="en-US" b="1" dirty="0"/>
              <a:t>POS or Syntactic Dependency labels: </a:t>
            </a:r>
            <a:r>
              <a:rPr lang="en-US" dirty="0"/>
              <a:t>help in disambiguation.</a:t>
            </a:r>
          </a:p>
          <a:p>
            <a:pPr lvl="1"/>
            <a:r>
              <a:rPr lang="en-US" b="1" dirty="0"/>
              <a:t>Sub-word tags: </a:t>
            </a:r>
            <a:r>
              <a:rPr lang="en-US" dirty="0"/>
              <a:t>(BPE encoding, propose IOB format for chunking and NER)</a:t>
            </a:r>
          </a:p>
          <a:p>
            <a:pPr lvl="1"/>
            <a:r>
              <a:rPr lang="en-US" b="1" dirty="0"/>
              <a:t>Morphological features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35ED1-14EF-47B0-B8F0-7BB3A653377F}"/>
              </a:ext>
            </a:extLst>
          </p:cNvPr>
          <p:cNvSpPr txBox="1"/>
          <p:nvPr/>
        </p:nvSpPr>
        <p:spPr>
          <a:xfrm>
            <a:off x="9133490" y="2638097"/>
            <a:ext cx="247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Considers only Global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66C81-9C44-4EDD-ACE7-1663649930A5}"/>
              </a:ext>
            </a:extLst>
          </p:cNvPr>
          <p:cNvSpPr txBox="1"/>
          <p:nvPr/>
        </p:nvSpPr>
        <p:spPr>
          <a:xfrm>
            <a:off x="3426372" y="2157887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5EAF25-49F9-4994-8FE1-F85DE1945359}"/>
              </a:ext>
            </a:extLst>
          </p:cNvPr>
          <p:cNvSpPr txBox="1"/>
          <p:nvPr/>
        </p:nvSpPr>
        <p:spPr>
          <a:xfrm>
            <a:off x="5850695" y="1869249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1DD8D2-C38B-46AF-89EA-E5D3CD93A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50" y="2737311"/>
            <a:ext cx="1916100" cy="4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0662E9-AF6F-4C39-9E37-8EE50533E649}"/>
              </a:ext>
            </a:extLst>
          </p:cNvPr>
          <p:cNvSpPr/>
          <p:nvPr/>
        </p:nvSpPr>
        <p:spPr>
          <a:xfrm>
            <a:off x="2234380" y="1986455"/>
            <a:ext cx="2568848" cy="461665"/>
          </a:xfrm>
          <a:prstGeom prst="roundRect">
            <a:avLst/>
          </a:prstGeom>
          <a:solidFill>
            <a:srgbClr val="D08B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B4CE5-8084-4469-A5CD-B71C88DCC6C2}"/>
              </a:ext>
            </a:extLst>
          </p:cNvPr>
          <p:cNvSpPr txBox="1"/>
          <p:nvPr/>
        </p:nvSpPr>
        <p:spPr>
          <a:xfrm>
            <a:off x="2234380" y="1986455"/>
            <a:ext cx="343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      </a:t>
            </a:r>
            <a:r>
              <a:rPr lang="en-US" sz="2400" dirty="0">
                <a:sym typeface="Wingdings" panose="05000000000000000000" pitchFamily="2" charset="2"/>
              </a:rPr>
              <a:t>German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FFE0EF-8B4F-496B-AE51-9DC74B7A7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212" y="1831569"/>
            <a:ext cx="4925136" cy="2573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1C90C-B298-45D3-8E65-60445B1A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6: </a:t>
            </a:r>
            <a:r>
              <a:rPr lang="en-US" sz="2000" dirty="0"/>
              <a:t>Improving Neural Translation Models with Linguistic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C562-1BCB-4095-BDB4-A4558E4C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6455"/>
            <a:ext cx="11029615" cy="4871545"/>
          </a:xfrm>
        </p:spPr>
        <p:txBody>
          <a:bodyPr>
            <a:normAutofit/>
          </a:bodyPr>
          <a:lstStyle/>
          <a:p>
            <a:r>
              <a:rPr lang="en-US" dirty="0"/>
              <a:t>Explored different linguistic annotations at the word level like:</a:t>
            </a:r>
          </a:p>
          <a:p>
            <a:pPr lvl="1"/>
            <a:r>
              <a:rPr lang="en-US" dirty="0"/>
              <a:t>Lemmatization</a:t>
            </a:r>
          </a:p>
          <a:p>
            <a:pPr lvl="1"/>
            <a:r>
              <a:rPr lang="en-US" dirty="0"/>
              <a:t>Word-clusters</a:t>
            </a:r>
          </a:p>
          <a:p>
            <a:pPr lvl="1"/>
            <a:r>
              <a:rPr lang="en-US" dirty="0"/>
              <a:t>Part of Speech tags</a:t>
            </a:r>
          </a:p>
          <a:p>
            <a:pPr lvl="1"/>
            <a:r>
              <a:rPr lang="en-US" dirty="0"/>
              <a:t>Labeled Dependency relations</a:t>
            </a:r>
          </a:p>
          <a:p>
            <a:r>
              <a:rPr lang="en-US" dirty="0"/>
              <a:t>Proposed a different neural attention architecture to integrate these additional features into NMT framework.</a:t>
            </a:r>
          </a:p>
          <a:p>
            <a:pPr lvl="1"/>
            <a:r>
              <a:rPr lang="en-US" b="1" dirty="0"/>
              <a:t>Multi-factored Encoder-Decoder</a:t>
            </a:r>
          </a:p>
          <a:p>
            <a:pPr lvl="1"/>
            <a:r>
              <a:rPr lang="en-US" b="1" dirty="0"/>
              <a:t>Multi-factored Attention architecture</a:t>
            </a:r>
          </a:p>
          <a:p>
            <a:pPr lvl="1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544012-BC42-4246-98A0-9F84B4C16F0E}"/>
              </a:ext>
            </a:extLst>
          </p:cNvPr>
          <p:cNvCxnSpPr/>
          <p:nvPr/>
        </p:nvCxnSpPr>
        <p:spPr>
          <a:xfrm>
            <a:off x="8418786" y="2711669"/>
            <a:ext cx="840828" cy="441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A9A08D-D7C7-4B94-9BB5-D4D8219B577D}"/>
              </a:ext>
            </a:extLst>
          </p:cNvPr>
          <p:cNvCxnSpPr>
            <a:cxnSpLocks/>
          </p:cNvCxnSpPr>
          <p:nvPr/>
        </p:nvCxnSpPr>
        <p:spPr>
          <a:xfrm flipV="1">
            <a:off x="8502869" y="3268716"/>
            <a:ext cx="756745" cy="557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B01D93-C44C-4F59-83F4-5B11332CD056}"/>
              </a:ext>
            </a:extLst>
          </p:cNvPr>
          <p:cNvCxnSpPr/>
          <p:nvPr/>
        </p:nvCxnSpPr>
        <p:spPr>
          <a:xfrm>
            <a:off x="3226676" y="2217287"/>
            <a:ext cx="3888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278443-D47E-4C7D-988E-AAD14668B4A4}"/>
              </a:ext>
            </a:extLst>
          </p:cNvPr>
          <p:cNvSpPr txBox="1"/>
          <p:nvPr/>
        </p:nvSpPr>
        <p:spPr>
          <a:xfrm>
            <a:off x="6758152" y="3317449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93D25-DA81-476F-BE9E-54DA92541EE3}"/>
              </a:ext>
            </a:extLst>
          </p:cNvPr>
          <p:cNvSpPr txBox="1"/>
          <p:nvPr/>
        </p:nvSpPr>
        <p:spPr>
          <a:xfrm>
            <a:off x="6758152" y="2294231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D6D4CD-EC6C-4D84-8656-7FD5AE3DF39C}"/>
              </a:ext>
            </a:extLst>
          </p:cNvPr>
          <p:cNvSpPr txBox="1"/>
          <p:nvPr/>
        </p:nvSpPr>
        <p:spPr>
          <a:xfrm>
            <a:off x="9280634" y="2448119"/>
            <a:ext cx="212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Paper 6</a:t>
            </a:r>
          </a:p>
        </p:txBody>
      </p:sp>
    </p:spTree>
    <p:extLst>
      <p:ext uri="{BB962C8B-B14F-4D97-AF65-F5344CB8AC3E}">
        <p14:creationId xmlns:p14="http://schemas.microsoft.com/office/powerpoint/2010/main" val="375874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0A27-00B5-40AB-9E1E-03A45CA0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Multi-factored attention mechanism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EDA8E-5B69-464F-931E-9EF19FF1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888" y="2007477"/>
            <a:ext cx="7510941" cy="44695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6B74B-E0E5-4A5E-9C2E-2570285C7EB2}"/>
              </a:ext>
            </a:extLst>
          </p:cNvPr>
          <p:cNvCxnSpPr>
            <a:cxnSpLocks/>
          </p:cNvCxnSpPr>
          <p:nvPr/>
        </p:nvCxnSpPr>
        <p:spPr>
          <a:xfrm flipH="1" flipV="1">
            <a:off x="3668111" y="2711669"/>
            <a:ext cx="1313792" cy="208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AA3B0B-CAD8-48F9-B06B-0C4CD62D9EF2}"/>
              </a:ext>
            </a:extLst>
          </p:cNvPr>
          <p:cNvSpPr txBox="1"/>
          <p:nvPr/>
        </p:nvSpPr>
        <p:spPr>
          <a:xfrm>
            <a:off x="210206" y="2200250"/>
            <a:ext cx="354198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 Attention: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One shared attention vector for all annotation layers. Stack them up and use them in place of word embeddings to construct source context from decoder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(Loss of individual effects that potentially exist in each layer)</a:t>
            </a:r>
          </a:p>
          <a:p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EC5453-F944-4427-A59D-25CDD142BF37}"/>
              </a:ext>
            </a:extLst>
          </p:cNvPr>
          <p:cNvCxnSpPr>
            <a:cxnSpLocks/>
          </p:cNvCxnSpPr>
          <p:nvPr/>
        </p:nvCxnSpPr>
        <p:spPr>
          <a:xfrm flipH="1">
            <a:off x="4004441" y="3909849"/>
            <a:ext cx="2711670" cy="332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467187-8134-4B4E-94C2-0BC24B2F2E96}"/>
              </a:ext>
            </a:extLst>
          </p:cNvPr>
          <p:cNvSpPr txBox="1"/>
          <p:nvPr/>
        </p:nvSpPr>
        <p:spPr>
          <a:xfrm>
            <a:off x="210206" y="3650387"/>
            <a:ext cx="4044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 Attention: </a:t>
            </a:r>
            <a:r>
              <a:rPr lang="en-US" sz="1400" dirty="0"/>
              <a:t>Different attentions for linguistic layers, compute the layer-specific context vectors and stack them up.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(Not much improvement in result. Difficulties in deciding which factors to attend to)</a:t>
            </a:r>
          </a:p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818EF5-229A-43E2-B1E1-337CE29FAE87}"/>
              </a:ext>
            </a:extLst>
          </p:cNvPr>
          <p:cNvCxnSpPr>
            <a:cxnSpLocks/>
          </p:cNvCxnSpPr>
          <p:nvPr/>
        </p:nvCxnSpPr>
        <p:spPr>
          <a:xfrm flipH="1">
            <a:off x="4120888" y="5580994"/>
            <a:ext cx="4623719" cy="164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B2DA2-45CC-49B3-8E30-9DD2424B9750}"/>
              </a:ext>
            </a:extLst>
          </p:cNvPr>
          <p:cNvSpPr txBox="1"/>
          <p:nvPr/>
        </p:nvSpPr>
        <p:spPr>
          <a:xfrm>
            <a:off x="210206" y="5072820"/>
            <a:ext cx="42194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Hybrid Global-Local Attention: </a:t>
            </a:r>
            <a:r>
              <a:rPr lang="en-US" sz="1600" dirty="0"/>
              <a:t>Makes use of the global hidden representation across all layers in generating local attentions.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GAVE BEST RESULTS (</a:t>
            </a:r>
            <a:r>
              <a:rPr lang="en-US" sz="1600" dirty="0">
                <a:solidFill>
                  <a:srgbClr val="FF0000"/>
                </a:solidFill>
              </a:rPr>
              <a:t>Significant improvement compared to vanilla attention model)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0F193E-AB23-40F8-A820-72AB357C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73" y="1830864"/>
            <a:ext cx="3393364" cy="2615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865B0-B1E3-485E-A599-29C8C1857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951" y="4224753"/>
            <a:ext cx="3277354" cy="26602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12655-DA3E-48C3-9764-7EA57D7A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7: </a:t>
            </a:r>
            <a:r>
              <a:rPr lang="en-US" sz="2000" dirty="0"/>
              <a:t>Neural Machine Translation what’s linguistics got to do with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1EC52-C634-48C2-A262-682CBA350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89" y="1935967"/>
            <a:ext cx="5555539" cy="3672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148627-4611-4996-8886-6154417F1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695" y="5608361"/>
            <a:ext cx="4222426" cy="10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337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4520</TotalTime>
  <Words>1369</Words>
  <Application>Microsoft Office PowerPoint</Application>
  <PresentationFormat>Widescreen</PresentationFormat>
  <Paragraphs>185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Gill Sans MT</vt:lpstr>
      <vt:lpstr>Wingdings 2</vt:lpstr>
      <vt:lpstr>Dividend</vt:lpstr>
      <vt:lpstr>Project: Factor based smt + NMT</vt:lpstr>
      <vt:lpstr>Recall:  week 1 summary</vt:lpstr>
      <vt:lpstr>PowerPoint Presentation</vt:lpstr>
      <vt:lpstr>              Paper 4: Case markers and Morphology:  Addressing the crux of the fluency problem in English-Hindi SMT  </vt:lpstr>
      <vt:lpstr>Literature review timeline…</vt:lpstr>
      <vt:lpstr>Paper 5: Linguistic Input Features Improve Neural Machine Translation </vt:lpstr>
      <vt:lpstr>Paper 6: Improving Neural Translation Models with Linguistic Factors</vt:lpstr>
      <vt:lpstr>Multi-factored attention mechanism</vt:lpstr>
      <vt:lpstr>Paper 7: Neural Machine Translation what’s linguistics got to do with it?</vt:lpstr>
      <vt:lpstr>Paper 7: Neural Machine Translation what’s linguistics got to do with it?</vt:lpstr>
      <vt:lpstr>Paper 8: Exploiting Linguistic Resources for Neural Machine Translation Using Multi-task Learning</vt:lpstr>
      <vt:lpstr>Multi-task learning</vt:lpstr>
      <vt:lpstr>Results for paper 8</vt:lpstr>
      <vt:lpstr>Paper 9: Linguistic Knowledge-Aware Neural Machine Translation </vt:lpstr>
      <vt:lpstr>Paper 9: Linguistic Knowledge-Aware Neural Machine Translation </vt:lpstr>
      <vt:lpstr>Paper 9: Linguistic Knowledge-Aware Neural Machine Translation </vt:lpstr>
      <vt:lpstr>Nematus – open source by university of edinburgh</vt:lpstr>
      <vt:lpstr>FAIRSEQ - Facebook AI Research Sequence-to-Sequence Toolkit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Factored based smt + NMT</dc:title>
  <dc:creator>Mehar Bhatia</dc:creator>
  <cp:lastModifiedBy>Mehar Bhatia</cp:lastModifiedBy>
  <cp:revision>69</cp:revision>
  <dcterms:created xsi:type="dcterms:W3CDTF">2019-06-05T13:11:46Z</dcterms:created>
  <dcterms:modified xsi:type="dcterms:W3CDTF">2019-07-11T18:19:27Z</dcterms:modified>
</cp:coreProperties>
</file>