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ed305a7f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bed305a7f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bed305a7f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ed305a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bed305a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ed305a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ed305a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 tokens..when we dont have them in the vocab.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Transliteration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the process of transferring a word from the alphabet of one language to another.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Transliteration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helps people pronounce words and names in foreign languages.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ed305a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ed305a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Start with the characters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Iteratively replace the most frequent pair with one unit...till you reach vocab size.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ed305a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ed305a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bed305a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bed305a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ed305a7f_2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5bed305a7f_2_2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GOOGLE TRANSLATION QUESTION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google translate can solve all these issues. What is the issue?</a:t>
            </a:r>
            <a:endParaRPr/>
          </a:p>
        </p:txBody>
      </p:sp>
      <p:sp>
        <p:nvSpPr>
          <p:cNvPr id="260" name="Google Shape;260;g5bed305a7f_2_2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ed305a7f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bed305a7f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ed305a7f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bed305a7f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ed305a7f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bed305a7f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ed305a7f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bed305a7f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ed305a7f_2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bed305a7f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ed305a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ed305a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ed305a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bed305a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ed305a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ed305a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6" name="Google Shape;106;p20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ytorch/fairseq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dinburghNLP/nematu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</a:pPr>
            <a:r>
              <a:rPr lang="en" sz="3000"/>
              <a:t>PROJECT: FACTOR BASED SMT + NMT</a:t>
            </a:r>
            <a:endParaRPr sz="3000"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420650" y="2459413"/>
            <a:ext cx="3422002" cy="1298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Gill Sans"/>
                <a:ea typeface="Gill Sans"/>
                <a:cs typeface="Gill Sans"/>
                <a:sym typeface="Gill Sans"/>
              </a:rPr>
              <a:t>BY: </a:t>
            </a:r>
            <a:r>
              <a:rPr b="1" lang="en" sz="1500">
                <a:latin typeface="Gill Sans"/>
                <a:ea typeface="Gill Sans"/>
                <a:cs typeface="Gill Sans"/>
                <a:sym typeface="Gill Sans"/>
              </a:rPr>
              <a:t>MEHAR BHATIA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Gill Sans"/>
                <a:ea typeface="Gill Sans"/>
                <a:cs typeface="Gill Sans"/>
                <a:sym typeface="Gill Sans"/>
              </a:rPr>
              <a:t>MENTOR: SAUMITRA YADAV</a:t>
            </a:r>
            <a:endParaRPr sz="1100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234" y="3382346"/>
            <a:ext cx="2343068" cy="116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6284944" y="3105557"/>
            <a:ext cx="2033603" cy="276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LTRC, IIIT-HYDERABAD</a:t>
            </a:r>
            <a:endParaRPr b="0" i="0" sz="12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AFTER 10 EPOCHS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00" y="1775500"/>
            <a:ext cx="8425925" cy="1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Rare Words or Out-Of-Vocabulary Words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◼"/>
            </a:pPr>
            <a:r>
              <a:rPr lang="en"/>
              <a:t>Copy mechanism --- Usage of &lt;UNK&gt; tokens and then word alignments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en"/>
              <a:t>Sub-word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en" sz="1400"/>
              <a:t>Word-Character hybrid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b="1" lang="en" sz="1400"/>
              <a:t>Byte-Pair Encoding</a:t>
            </a:r>
            <a:endParaRPr b="1" sz="1400"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931" y="3078975"/>
            <a:ext cx="3887294" cy="15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BPE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25" y="1442925"/>
            <a:ext cx="3737375" cy="4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25" y="1863950"/>
            <a:ext cx="4451175" cy="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236126"/>
            <a:ext cx="5173275" cy="5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6063" y="2660622"/>
            <a:ext cx="5143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6175" y="3089250"/>
            <a:ext cx="5437525" cy="4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1075" y="3646476"/>
            <a:ext cx="6930283" cy="5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SNIPPETS FROM THE DATA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50" y="1425825"/>
            <a:ext cx="5608450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450" y="3192950"/>
            <a:ext cx="5655450" cy="157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7"/>
          <p:cNvCxnSpPr>
            <a:stCxn id="247" idx="2"/>
            <a:endCxn id="248" idx="0"/>
          </p:cNvCxnSpPr>
          <p:nvPr/>
        </p:nvCxnSpPr>
        <p:spPr>
          <a:xfrm>
            <a:off x="4246674" y="2646750"/>
            <a:ext cx="234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5" y="1512900"/>
            <a:ext cx="6332927" cy="34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3300"/>
              <a:buChar char="◼"/>
            </a:pPr>
            <a:r>
              <a:rPr lang="en" sz="3600"/>
              <a:t>To do next…</a:t>
            </a:r>
            <a:endParaRPr sz="1100"/>
          </a:p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THANK YOU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898397" y="1440574"/>
            <a:ext cx="7427214" cy="32781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C4C8">
                  <a:alpha val="89803"/>
                </a:srgbClr>
              </a:gs>
              <a:gs pos="100000">
                <a:srgbClr val="9AA3AA"/>
              </a:gs>
            </a:gsLst>
            <a:lin ang="5400000" scaled="0"/>
          </a:gradFill>
          <a:ln cap="rnd" cmpd="sng" w="12700">
            <a:solidFill>
              <a:srgbClr val="848F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1800"/>
              <a:t>RECALL:  WEEK 1 SUMMARY</a:t>
            </a:r>
            <a:endParaRPr sz="1800"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375" y="1847249"/>
            <a:ext cx="6325256" cy="244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2851937" y="1643972"/>
            <a:ext cx="159231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1</a:t>
            </a:r>
            <a:endParaRPr sz="1100"/>
          </a:p>
        </p:txBody>
      </p:sp>
      <p:sp>
        <p:nvSpPr>
          <p:cNvPr id="154" name="Google Shape;154;p26"/>
          <p:cNvSpPr txBox="1"/>
          <p:nvPr/>
        </p:nvSpPr>
        <p:spPr>
          <a:xfrm>
            <a:off x="3886790" y="4154913"/>
            <a:ext cx="159231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2</a:t>
            </a:r>
            <a:endParaRPr sz="1100"/>
          </a:p>
        </p:txBody>
      </p:sp>
      <p:sp>
        <p:nvSpPr>
          <p:cNvPr id="155" name="Google Shape;155;p26"/>
          <p:cNvSpPr txBox="1"/>
          <p:nvPr/>
        </p:nvSpPr>
        <p:spPr>
          <a:xfrm>
            <a:off x="4842453" y="1635669"/>
            <a:ext cx="159231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3</a:t>
            </a:r>
            <a:endParaRPr sz="1100"/>
          </a:p>
        </p:txBody>
      </p:sp>
      <p:sp>
        <p:nvSpPr>
          <p:cNvPr id="156" name="Google Shape;156;p26"/>
          <p:cNvSpPr txBox="1"/>
          <p:nvPr/>
        </p:nvSpPr>
        <p:spPr>
          <a:xfrm>
            <a:off x="412351" y="4764875"/>
            <a:ext cx="678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Keywords: SMTs, NMTs, Encoder-Decoder,  Attention mechanism, BLEU </a:t>
            </a: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score</a:t>
            </a:r>
            <a:endParaRPr sz="1100"/>
          </a:p>
        </p:txBody>
      </p:sp>
      <p:sp>
        <p:nvSpPr>
          <p:cNvPr id="157" name="Google Shape;157;p26"/>
          <p:cNvSpPr/>
          <p:nvPr/>
        </p:nvSpPr>
        <p:spPr>
          <a:xfrm>
            <a:off x="412350" y="4718700"/>
            <a:ext cx="6638400" cy="39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1001110" y="1284889"/>
            <a:ext cx="6992007" cy="3377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C4D7"/>
                </a:solidFill>
                <a:latin typeface="Gill Sans"/>
                <a:ea typeface="Gill Sans"/>
                <a:cs typeface="Gill Sans"/>
                <a:sym typeface="Gill Sans"/>
              </a:rPr>
              <a:t>After Week 1, arrived at a conclusion that this vanilla attention-mechanism was not enough.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2548"/>
                </a:solidFill>
                <a:latin typeface="Gill Sans"/>
                <a:ea typeface="Gill Sans"/>
                <a:cs typeface="Gill Sans"/>
                <a:sym typeface="Gill Sans"/>
              </a:rPr>
              <a:t>As parallel data is sparse, exploiting other knowledge sources and linguistic features is crucial for performance!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73CE"/>
                </a:solidFill>
                <a:latin typeface="Gill Sans"/>
                <a:ea typeface="Gill Sans"/>
                <a:cs typeface="Gill Sans"/>
                <a:sym typeface="Gill Sans"/>
              </a:rPr>
              <a:t>Coming literature is about improving the performance taking above model as a baseline.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1800"/>
              <a:t>RECALL:  WEEK 2 SUMMARY</a:t>
            </a:r>
            <a:endParaRPr sz="1100"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059" y="1635372"/>
            <a:ext cx="8014352" cy="31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1442545" y="4516369"/>
            <a:ext cx="1592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5</a:t>
            </a:r>
            <a:endParaRPr sz="1100"/>
          </a:p>
        </p:txBody>
      </p:sp>
      <p:sp>
        <p:nvSpPr>
          <p:cNvPr id="170" name="Google Shape;170;p28"/>
          <p:cNvSpPr txBox="1"/>
          <p:nvPr/>
        </p:nvSpPr>
        <p:spPr>
          <a:xfrm>
            <a:off x="4079327" y="4516369"/>
            <a:ext cx="1592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7</a:t>
            </a:r>
            <a:endParaRPr sz="1100"/>
          </a:p>
        </p:txBody>
      </p:sp>
      <p:sp>
        <p:nvSpPr>
          <p:cNvPr id="171" name="Google Shape;171;p28"/>
          <p:cNvSpPr txBox="1"/>
          <p:nvPr/>
        </p:nvSpPr>
        <p:spPr>
          <a:xfrm>
            <a:off x="2845675" y="1784993"/>
            <a:ext cx="1592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6</a:t>
            </a:r>
            <a:endParaRPr sz="1100"/>
          </a:p>
        </p:txBody>
      </p:sp>
      <p:sp>
        <p:nvSpPr>
          <p:cNvPr id="172" name="Google Shape;172;p28"/>
          <p:cNvSpPr txBox="1"/>
          <p:nvPr/>
        </p:nvSpPr>
        <p:spPr>
          <a:xfrm>
            <a:off x="5383924" y="1784993"/>
            <a:ext cx="1592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8</a:t>
            </a:r>
            <a:endParaRPr sz="1100"/>
          </a:p>
        </p:txBody>
      </p:sp>
      <p:sp>
        <p:nvSpPr>
          <p:cNvPr id="173" name="Google Shape;173;p28"/>
          <p:cNvSpPr txBox="1"/>
          <p:nvPr/>
        </p:nvSpPr>
        <p:spPr>
          <a:xfrm>
            <a:off x="6905296" y="4478384"/>
            <a:ext cx="7961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Paper 9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1800"/>
              <a:t>FAIRSEQ - FACEBOOK AI RESEARCH SEQUENCE-TO-SEQUENCE TOOLKIT </a:t>
            </a:r>
            <a:endParaRPr sz="1800"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100"/>
              <a:t>Facebook AI Research Sequence-to-Sequence Toolkit written in Python.</a:t>
            </a:r>
            <a:endParaRPr sz="11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100"/>
              <a:t>Allows researchers and developers to train custom models for translation, language modeling etc. </a:t>
            </a:r>
            <a:endParaRPr sz="11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https://github.com/pytorch/fairseq</a:t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234" y="2751604"/>
            <a:ext cx="4250448" cy="1642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9"/>
          <p:cNvCxnSpPr/>
          <p:nvPr/>
        </p:nvCxnSpPr>
        <p:spPr>
          <a:xfrm flipH="1" rot="10800000">
            <a:off x="5273566" y="2814124"/>
            <a:ext cx="1591966" cy="14191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182" name="Google Shape;182;p29"/>
          <p:cNvSpPr txBox="1"/>
          <p:nvPr/>
        </p:nvSpPr>
        <p:spPr>
          <a:xfrm>
            <a:off x="6710198" y="2571750"/>
            <a:ext cx="104446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Built for this Paper</a:t>
            </a:r>
            <a:endParaRPr sz="1100"/>
          </a:p>
        </p:txBody>
      </p:sp>
      <p:sp>
        <p:nvSpPr>
          <p:cNvPr id="183" name="Google Shape;183;p29"/>
          <p:cNvSpPr txBox="1"/>
          <p:nvPr/>
        </p:nvSpPr>
        <p:spPr>
          <a:xfrm>
            <a:off x="4229100" y="2473321"/>
            <a:ext cx="10444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Paper 3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1800"/>
              <a:t>NEMATUS – OPEN SOURCE BY UNIVERSITY OF EDINBURGH</a:t>
            </a:r>
            <a:endParaRPr sz="1800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100"/>
              <a:t>Attention-based encoder-decoder model for neural machine translation built in Tensorflow.</a:t>
            </a:r>
            <a:endParaRPr sz="1100"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https://github.com/EdinburghNLP/nematus</a:t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1471" y="2400081"/>
            <a:ext cx="4629915" cy="1824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1797269" y="3312272"/>
            <a:ext cx="1347952" cy="81123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" name="Google Shape;192;p30"/>
          <p:cNvCxnSpPr>
            <a:stCxn id="191" idx="2"/>
          </p:cNvCxnSpPr>
          <p:nvPr/>
        </p:nvCxnSpPr>
        <p:spPr>
          <a:xfrm rot="10800000">
            <a:off x="1490069" y="3717887"/>
            <a:ext cx="307200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193" name="Google Shape;193;p30"/>
          <p:cNvSpPr txBox="1"/>
          <p:nvPr/>
        </p:nvSpPr>
        <p:spPr>
          <a:xfrm>
            <a:off x="561450" y="3475513"/>
            <a:ext cx="1044466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Built for this Paper and a few others</a:t>
            </a:r>
            <a:endParaRPr sz="1100"/>
          </a:p>
        </p:txBody>
      </p:sp>
      <p:sp>
        <p:nvSpPr>
          <p:cNvPr id="194" name="Google Shape;194;p30"/>
          <p:cNvSpPr txBox="1"/>
          <p:nvPr/>
        </p:nvSpPr>
        <p:spPr>
          <a:xfrm>
            <a:off x="2007936" y="4134788"/>
            <a:ext cx="10444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Paper 5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00" y="1909575"/>
            <a:ext cx="6133850" cy="2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35900" y="1543050"/>
            <a:ext cx="8272200" cy="346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Preprocessing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Training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Evaluation</a:t>
            </a:r>
            <a:endParaRPr b="1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50" y="1603613"/>
            <a:ext cx="5672175" cy="25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AFTER 5 EPOCHS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568038"/>
            <a:ext cx="81534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