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76" r:id="rId5"/>
    <p:sldId id="277" r:id="rId6"/>
    <p:sldId id="262" r:id="rId7"/>
    <p:sldId id="260" r:id="rId8"/>
    <p:sldId id="279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077AC-0802-462D-8761-898161865A0F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F2A12-0D64-4AA7-A31D-7CD72C04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ed305a7f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5bed305a7f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bed305a7f_2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ed305a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ed305a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FBD281-E6FE-4243-B81F-A0CC11C08569}" type="datetimeFigureOut">
              <a:rPr lang="en-US" smtClean="0"/>
              <a:t>07/10/2019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CE3B13-FD8D-4EF2-B758-126496D0DA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4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EdinburghNLP/nemat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accent1"/>
              </a:buClr>
              <a:buSzPts val="2700"/>
            </a:pPr>
            <a:r>
              <a:rPr lang="en" sz="4000"/>
              <a:t>PROJECT: FACTOR BASED SMT + NMT</a:t>
            </a:r>
            <a:endParaRPr sz="40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560867" y="3279218"/>
            <a:ext cx="4562669" cy="1731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algn="l">
              <a:spcBef>
                <a:spcPts val="0"/>
              </a:spcBef>
              <a:buSzPts val="1400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BY: </a:t>
            </a:r>
            <a:r>
              <a:rPr lang="en" sz="2000" b="1">
                <a:latin typeface="Gill Sans"/>
                <a:ea typeface="Gill Sans"/>
                <a:cs typeface="Gill Sans"/>
                <a:sym typeface="Gill Sans"/>
              </a:rPr>
              <a:t>MEHAR BHATIA</a:t>
            </a:r>
            <a:endParaRPr sz="1467"/>
          </a:p>
          <a:p>
            <a:pPr algn="l">
              <a:spcBef>
                <a:spcPts val="1067"/>
              </a:spcBef>
              <a:buSzPts val="1400"/>
            </a:pPr>
            <a:r>
              <a:rPr lang="en" sz="2000">
                <a:latin typeface="Gill Sans"/>
                <a:ea typeface="Gill Sans"/>
                <a:cs typeface="Gill Sans"/>
                <a:sym typeface="Gill Sans"/>
              </a:rPr>
              <a:t>MENTOR: SAUMITRA YADAV</a:t>
            </a:r>
            <a:endParaRPr sz="1467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0979" y="4509795"/>
            <a:ext cx="3124091" cy="1555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8379926" y="4140743"/>
            <a:ext cx="2711471" cy="36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accent2"/>
              </a:buClr>
              <a:buSzPts val="1100"/>
            </a:pPr>
            <a:r>
              <a:rPr lang="en"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LTRC, IIIT-HYDERABAD</a:t>
            </a:r>
            <a:endParaRPr sz="16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E27B-6519-4F38-B0AD-F1EECDE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F03B-CC2C-47BE-A5F3-0BC841AB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Investigate whether linguistic information is beneficial to neural translation models or whether their strong learning capability makes linguistic features redundant. </a:t>
            </a:r>
          </a:p>
          <a:p>
            <a:endParaRPr lang="en-US" dirty="0"/>
          </a:p>
          <a:p>
            <a:r>
              <a:rPr lang="en-US" dirty="0"/>
              <a:t>Language: English to Hindi translations</a:t>
            </a:r>
          </a:p>
        </p:txBody>
      </p:sp>
    </p:spTree>
    <p:extLst>
      <p:ext uri="{BB962C8B-B14F-4D97-AF65-F5344CB8AC3E}">
        <p14:creationId xmlns:p14="http://schemas.microsoft.com/office/powerpoint/2010/main" val="12285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CAD5A3-15FB-47A6-9CCB-A4E43C55D0B8}"/>
              </a:ext>
            </a:extLst>
          </p:cNvPr>
          <p:cNvSpPr/>
          <p:nvPr/>
        </p:nvSpPr>
        <p:spPr>
          <a:xfrm>
            <a:off x="4281995" y="3669749"/>
            <a:ext cx="7732452" cy="30460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CDAFFB-92D5-40C0-9F01-1684ADE9978C}"/>
              </a:ext>
            </a:extLst>
          </p:cNvPr>
          <p:cNvSpPr/>
          <p:nvPr/>
        </p:nvSpPr>
        <p:spPr>
          <a:xfrm>
            <a:off x="177553" y="648071"/>
            <a:ext cx="7732452" cy="29691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8C37-C526-4162-B630-0DDA6130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56" y="3817397"/>
            <a:ext cx="7222368" cy="28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63C27-BE1C-4F75-BCB3-1BBEDE7C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3" y="694295"/>
            <a:ext cx="7248617" cy="2801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CF6A1-C688-45C3-AAC2-28C2B19CF0AE}"/>
              </a:ext>
            </a:extLst>
          </p:cNvPr>
          <p:cNvSpPr txBox="1"/>
          <p:nvPr/>
        </p:nvSpPr>
        <p:spPr>
          <a:xfrm>
            <a:off x="1362723" y="4341180"/>
            <a:ext cx="268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PAPERS READ</a:t>
            </a:r>
          </a:p>
        </p:txBody>
      </p:sp>
    </p:spTree>
    <p:extLst>
      <p:ext uri="{BB962C8B-B14F-4D97-AF65-F5344CB8AC3E}">
        <p14:creationId xmlns:p14="http://schemas.microsoft.com/office/powerpoint/2010/main" val="36316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5E588-C6C7-473E-AF9B-C648858D577A}"/>
              </a:ext>
            </a:extLst>
          </p:cNvPr>
          <p:cNvSpPr txBox="1"/>
          <p:nvPr/>
        </p:nvSpPr>
        <p:spPr>
          <a:xfrm>
            <a:off x="1334814" y="1713186"/>
            <a:ext cx="93226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FC4D7"/>
                </a:solidFill>
              </a:rPr>
              <a:t>After arrived at a conclusion that this vanilla attention-mechanism was not enough. 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As parallel data is sparse, exploiting other knowledge sources and linguistic features is crucial for performance!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 to improve the performance taking above model as a baseline.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2D82-86AC-4F1C-8ED5-E764DA80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Nematus</a:t>
            </a:r>
            <a:r>
              <a:rPr lang="en-US" dirty="0"/>
              <a:t> – </a:t>
            </a:r>
            <a:r>
              <a:rPr lang="en-US" sz="2000" dirty="0"/>
              <a:t>open source by university of </a:t>
            </a:r>
            <a:r>
              <a:rPr lang="en-US" sz="2000" dirty="0" err="1"/>
              <a:t>edinburgh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876C-68C6-4137-B9C8-D71AE03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Attention-based encoder-decoder model for neural machine translation built in Tensorflow.</a:t>
            </a:r>
          </a:p>
          <a:p>
            <a:r>
              <a:rPr lang="en-US" dirty="0">
                <a:hlinkClick r:id="rId2"/>
              </a:rPr>
              <a:t>https://github.com/EdinburghNLP/nematus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D5F98-47EC-4D77-80DA-BB183355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28" y="3200108"/>
            <a:ext cx="6173220" cy="24325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C90CBF-E409-4E30-99A8-82D738D74B4D}"/>
              </a:ext>
            </a:extLst>
          </p:cNvPr>
          <p:cNvSpPr/>
          <p:nvPr/>
        </p:nvSpPr>
        <p:spPr>
          <a:xfrm>
            <a:off x="2396358" y="4416363"/>
            <a:ext cx="1797269" cy="1081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0FC19-2713-4726-B252-0EAF8276FA3B}"/>
              </a:ext>
            </a:extLst>
          </p:cNvPr>
          <p:cNvCxnSpPr>
            <a:stCxn id="5" idx="2"/>
          </p:cNvCxnSpPr>
          <p:nvPr/>
        </p:nvCxnSpPr>
        <p:spPr>
          <a:xfrm flipH="1">
            <a:off x="1986455" y="4957183"/>
            <a:ext cx="409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5D9834-400C-4779-96C6-9B3FEA81CD68}"/>
              </a:ext>
            </a:extLst>
          </p:cNvPr>
          <p:cNvSpPr txBox="1"/>
          <p:nvPr/>
        </p:nvSpPr>
        <p:spPr>
          <a:xfrm>
            <a:off x="748600" y="4634017"/>
            <a:ext cx="13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Built for this Paper and a few others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FD976-BE94-4A52-85DA-12D7B5250C7A}"/>
              </a:ext>
            </a:extLst>
          </p:cNvPr>
          <p:cNvSpPr txBox="1"/>
          <p:nvPr/>
        </p:nvSpPr>
        <p:spPr>
          <a:xfrm>
            <a:off x="2677248" y="5513050"/>
            <a:ext cx="13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Paper 5</a:t>
            </a:r>
          </a:p>
        </p:txBody>
      </p:sp>
    </p:spTree>
    <p:extLst>
      <p:ext uri="{BB962C8B-B14F-4D97-AF65-F5344CB8AC3E}">
        <p14:creationId xmlns:p14="http://schemas.microsoft.com/office/powerpoint/2010/main" val="27249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00" cy="101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DATA 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00" cy="36784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400"/>
              </a:spcBef>
              <a:spcAft>
                <a:spcPts val="667"/>
              </a:spcAft>
            </a:pPr>
            <a:r>
              <a:rPr lang="en-US" sz="2800" dirty="0"/>
              <a:t>Training Corpus: 47466 sentences for English and Hindi Data. </a:t>
            </a:r>
          </a:p>
          <a:p>
            <a:pPr>
              <a:spcBef>
                <a:spcPts val="400"/>
              </a:spcBef>
              <a:spcAft>
                <a:spcPts val="667"/>
              </a:spcAft>
            </a:pPr>
            <a:r>
              <a:rPr lang="en-US" sz="2800" dirty="0"/>
              <a:t>Testing Data: 999 sentences for English and Hindi Data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308-BBBE-43DA-AA32-554516A8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0206-AFE3-4677-9DA7-AFA97AB8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the following linguistic features: </a:t>
            </a:r>
          </a:p>
          <a:p>
            <a:pPr lvl="1"/>
            <a:r>
              <a:rPr lang="en-US" b="1" dirty="0" err="1"/>
              <a:t>Subword</a:t>
            </a:r>
            <a:r>
              <a:rPr lang="en-US" b="1" dirty="0"/>
              <a:t> Tags: </a:t>
            </a:r>
            <a:r>
              <a:rPr lang="en-US" dirty="0"/>
              <a:t>using segmentation using byte pair encoding (BPE)</a:t>
            </a:r>
          </a:p>
          <a:p>
            <a:pPr lvl="1"/>
            <a:r>
              <a:rPr lang="en-US" b="1" dirty="0"/>
              <a:t>Lemmatization: </a:t>
            </a:r>
            <a:r>
              <a:rPr lang="en-US" dirty="0"/>
              <a:t>should reduce data sparseness and allow inflectional variants of the same word to explicitly share a representation in the model. </a:t>
            </a:r>
          </a:p>
          <a:p>
            <a:pPr lvl="1"/>
            <a:r>
              <a:rPr lang="en-US" b="1" dirty="0"/>
              <a:t>POS tags</a:t>
            </a:r>
          </a:p>
          <a:p>
            <a:pPr lvl="1"/>
            <a:r>
              <a:rPr lang="en-US" b="1" dirty="0"/>
              <a:t>Dependency labels</a:t>
            </a:r>
            <a:r>
              <a:rPr lang="en-US" dirty="0"/>
              <a:t>, both should help in disambiguation. </a:t>
            </a:r>
          </a:p>
          <a:p>
            <a:pPr lvl="1"/>
            <a:r>
              <a:rPr lang="en-US" b="1" dirty="0"/>
              <a:t>NER tags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5DA68-6E08-4FF7-8E7A-EA2DAF65715D}"/>
              </a:ext>
            </a:extLst>
          </p:cNvPr>
          <p:cNvSpPr txBox="1"/>
          <p:nvPr/>
        </p:nvSpPr>
        <p:spPr>
          <a:xfrm>
            <a:off x="2432482" y="5335579"/>
            <a:ext cx="709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That makes it 24 different combinations</a:t>
            </a:r>
          </a:p>
        </p:txBody>
      </p:sp>
    </p:spTree>
    <p:extLst>
      <p:ext uri="{BB962C8B-B14F-4D97-AF65-F5344CB8AC3E}">
        <p14:creationId xmlns:p14="http://schemas.microsoft.com/office/powerpoint/2010/main" val="97892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0BD6-9380-437B-A065-3B27F342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pipeline (SNIPPETS)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B6756-FB0F-4C6F-B328-47F5246C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3" y="2187253"/>
            <a:ext cx="5765647" cy="1433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941B9-6D36-43D0-B933-AE228239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6" y="2009142"/>
            <a:ext cx="5543303" cy="1789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A0776-B520-4F56-869F-F4F76F81C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9" y="4269884"/>
            <a:ext cx="5765647" cy="1780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EE7FF-DF0B-4945-96E3-9462619E1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245" y="4269884"/>
            <a:ext cx="5827430" cy="1536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15EDC-4119-4508-8E14-9B6BBDE700DA}"/>
              </a:ext>
            </a:extLst>
          </p:cNvPr>
          <p:cNvSpPr txBox="1"/>
          <p:nvPr/>
        </p:nvSpPr>
        <p:spPr>
          <a:xfrm>
            <a:off x="2601157" y="3760513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+ BPE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CF810-6D20-4131-8D21-0A850B1FEC5C}"/>
              </a:ext>
            </a:extLst>
          </p:cNvPr>
          <p:cNvSpPr txBox="1"/>
          <p:nvPr/>
        </p:nvSpPr>
        <p:spPr>
          <a:xfrm>
            <a:off x="8315481" y="3837591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 + BPE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4CC72-AB53-48D5-B321-0FE2796F6A8E}"/>
              </a:ext>
            </a:extLst>
          </p:cNvPr>
          <p:cNvSpPr txBox="1"/>
          <p:nvPr/>
        </p:nvSpPr>
        <p:spPr>
          <a:xfrm>
            <a:off x="2544995" y="6190119"/>
            <a:ext cx="16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LEMMA + BPE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0FC2C-9DC0-4D62-A672-9D0D83C3E6CA}"/>
              </a:ext>
            </a:extLst>
          </p:cNvPr>
          <p:cNvSpPr txBox="1"/>
          <p:nvPr/>
        </p:nvSpPr>
        <p:spPr>
          <a:xfrm>
            <a:off x="7689652" y="5883263"/>
            <a:ext cx="277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 + DEP+ LEMMA+ BPE</a:t>
            </a:r>
          </a:p>
        </p:txBody>
      </p:sp>
    </p:spTree>
    <p:extLst>
      <p:ext uri="{BB962C8B-B14F-4D97-AF65-F5344CB8AC3E}">
        <p14:creationId xmlns:p14="http://schemas.microsoft.com/office/powerpoint/2010/main" val="303842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3015-1642-47F3-A16C-96870EA3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710E-6162-46A8-ADFE-BF960027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BLEU score and Manual evaluation of desired 200 sentences for all models for clear introspection. </a:t>
            </a:r>
          </a:p>
          <a:p>
            <a:r>
              <a:rPr lang="en-US" dirty="0"/>
              <a:t>Last week results (Training on 150 epochs): NOT GOOD. </a:t>
            </a:r>
          </a:p>
          <a:p>
            <a:pPr lvl="1"/>
            <a:r>
              <a:rPr lang="en-US" dirty="0"/>
              <a:t>Need to train more for the model to generalize well. </a:t>
            </a:r>
          </a:p>
          <a:p>
            <a:r>
              <a:rPr lang="en-US" dirty="0"/>
              <a:t>All scripts ready! </a:t>
            </a:r>
          </a:p>
          <a:p>
            <a:r>
              <a:rPr lang="en-US" dirty="0"/>
              <a:t>Can train only one model at a time!</a:t>
            </a:r>
          </a:p>
        </p:txBody>
      </p:sp>
    </p:spTree>
    <p:extLst>
      <p:ext uri="{BB962C8B-B14F-4D97-AF65-F5344CB8AC3E}">
        <p14:creationId xmlns:p14="http://schemas.microsoft.com/office/powerpoint/2010/main" val="3065263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3005</TotalTime>
  <Words>292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</vt:lpstr>
      <vt:lpstr>Gill Sans MT</vt:lpstr>
      <vt:lpstr>Wingdings 2</vt:lpstr>
      <vt:lpstr>Dividend</vt:lpstr>
      <vt:lpstr>PROJECT: FACTOR BASED SMT + NMT</vt:lpstr>
      <vt:lpstr>Problem STATEMENT?</vt:lpstr>
      <vt:lpstr>PowerPoint Presentation</vt:lpstr>
      <vt:lpstr>PowerPoint Presentation</vt:lpstr>
      <vt:lpstr>Nematus – open source by university of edinburgh</vt:lpstr>
      <vt:lpstr>DATA </vt:lpstr>
      <vt:lpstr>Linguistic features</vt:lpstr>
      <vt:lpstr>Factored pipeline (SNIPPETS)</vt:lpstr>
      <vt:lpstr>RESULTS/ISSUES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FACTOR BASED SMT + NMT</dc:title>
  <dc:creator>Mehar Bhatia</dc:creator>
  <cp:lastModifiedBy>Mehar Bhatia</cp:lastModifiedBy>
  <cp:revision>10</cp:revision>
  <dcterms:created xsi:type="dcterms:W3CDTF">2019-07-10T06:43:24Z</dcterms:created>
  <dcterms:modified xsi:type="dcterms:W3CDTF">2019-07-12T08:48:27Z</dcterms:modified>
</cp:coreProperties>
</file>