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9" y="7"/>
            <a:ext cx="3045625" cy="2707427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2366963"/>
            <a:ext cx="82221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3621217"/>
            <a:ext cx="82221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9" y="7"/>
            <a:ext cx="3045625" cy="2707427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674733"/>
            <a:ext cx="8520600" cy="27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4492300"/>
            <a:ext cx="8520600" cy="1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0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4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1_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3748119" y="47480"/>
            <a:ext cx="11196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1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24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3748119" y="47480"/>
            <a:ext cx="11196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 b="1" i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body" idx="1"/>
          </p:nvPr>
        </p:nvSpPr>
        <p:spPr>
          <a:xfrm>
            <a:off x="307527" y="2511032"/>
            <a:ext cx="8449800" cy="31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91" name="Google Shape;91;p1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78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0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35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5204893"/>
            <a:ext cx="9144000" cy="1653233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9" y="7"/>
            <a:ext cx="3045625" cy="2707427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598100" y="2869796"/>
            <a:ext cx="8222100" cy="11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9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639967"/>
            <a:ext cx="39999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639967"/>
            <a:ext cx="39999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6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954405"/>
            <a:ext cx="2808000" cy="41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9" y="7"/>
            <a:ext cx="3045625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0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2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6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1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46667"/>
            <a:ext cx="8520600" cy="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9833"/>
            <a:ext cx="8520600" cy="44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6201587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4108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z="3200" dirty="0">
                <a:solidFill>
                  <a:srgbClr val="000000"/>
                </a:solidFill>
              </a:rPr>
              <a:t>Blockchain-Based Land Records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2000" dirty="0">
                <a:solidFill>
                  <a:srgbClr val="000000"/>
                </a:solidFill>
              </a:rPr>
              <a:t>Applied Cryptography in Real-World Land Registry</a:t>
            </a:r>
          </a:p>
          <a:p>
            <a:endParaRPr sz="2000" dirty="0">
              <a:solidFill>
                <a:srgbClr val="000000"/>
              </a:solidFill>
            </a:endParaRPr>
          </a:p>
          <a:p>
            <a:r>
              <a:rPr sz="2000" dirty="0">
                <a:solidFill>
                  <a:srgbClr val="000000"/>
                </a:solidFill>
              </a:rPr>
              <a:t>Applied Cryptography Lab</a:t>
            </a:r>
          </a:p>
          <a:p>
            <a:r>
              <a:rPr sz="2000" dirty="0">
                <a:solidFill>
                  <a:srgbClr val="000000"/>
                </a:solidFill>
              </a:rPr>
              <a:t>R.V. College of Engineering, Bangalore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2800" dirty="0"/>
              <a:t>Real-World Impact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Government Sector:</a:t>
            </a:r>
          </a:p>
          <a:p>
            <a:r>
              <a:rPr dirty="0"/>
              <a:t>• 🏛️ Land Registration Offices: Streamlined processes</a:t>
            </a:r>
          </a:p>
          <a:p>
            <a:r>
              <a:rPr dirty="0"/>
              <a:t>• 🏛️ Municipal Corporations: Property tax management</a:t>
            </a:r>
          </a:p>
          <a:p>
            <a:r>
              <a:rPr dirty="0"/>
              <a:t>• 🏛️ Courts: Dispute resolution support</a:t>
            </a:r>
          </a:p>
          <a:p>
            <a:endParaRPr dirty="0"/>
          </a:p>
          <a:p>
            <a:r>
              <a:rPr dirty="0"/>
              <a:t>Private Sector:</a:t>
            </a:r>
          </a:p>
          <a:p>
            <a:r>
              <a:rPr dirty="0"/>
              <a:t>• 🏢 Real Estate Companies: Property verification</a:t>
            </a:r>
          </a:p>
          <a:p>
            <a:r>
              <a:rPr dirty="0"/>
              <a:t>• 🏢 Banks: Mortgage processing</a:t>
            </a:r>
          </a:p>
          <a:p>
            <a:r>
              <a:rPr dirty="0"/>
              <a:t>• 🏢 Insurance Companies: Property insurance</a:t>
            </a:r>
          </a:p>
          <a:p>
            <a:endParaRPr dirty="0"/>
          </a:p>
          <a:p>
            <a:r>
              <a:rPr dirty="0"/>
              <a:t>Social Impact:</a:t>
            </a:r>
          </a:p>
          <a:p>
            <a:r>
              <a:rPr dirty="0"/>
              <a:t>• 👥 Reduced Fraud: Tamper-proof records</a:t>
            </a:r>
          </a:p>
          <a:p>
            <a:r>
              <a:rPr dirty="0"/>
              <a:t>• 👥 Faster Processing: Automated verification</a:t>
            </a:r>
          </a:p>
          <a:p>
            <a:r>
              <a:rPr dirty="0"/>
              <a:t>• 👥 Increased Transparency: Public access to records</a:t>
            </a:r>
          </a:p>
          <a:p>
            <a:r>
              <a:rPr dirty="0"/>
              <a:t>• 👥 Cost Reduction: Eliminates manual processes</a:t>
            </a:r>
          </a:p>
          <a:p>
            <a:endParaRPr dirty="0"/>
          </a:p>
          <a:p>
            <a:r>
              <a:rPr dirty="0"/>
              <a:t>Economic Benefits:</a:t>
            </a:r>
          </a:p>
          <a:p>
            <a:r>
              <a:rPr dirty="0"/>
              <a:t>• 💰 Reduced Administrative Costs: 60-80% savings</a:t>
            </a:r>
          </a:p>
          <a:p>
            <a:r>
              <a:rPr dirty="0"/>
              <a:t>• 💰 Faster Transactions: 90% time reduction</a:t>
            </a:r>
          </a:p>
          <a:p>
            <a:r>
              <a:rPr dirty="0"/>
              <a:t>• 💰 Fraud Prevention: Billions saved annually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Cryptography Security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Cryptographic Strength:</a:t>
            </a:r>
          </a:p>
          <a:p>
            <a:r>
              <a:t>• SHA-256: 256-bit hash, collision-resistant</a:t>
            </a:r>
          </a:p>
          <a:p>
            <a:r>
              <a:t>• ECDSA: 256-bit key, quantum-resistant</a:t>
            </a:r>
          </a:p>
          <a:p>
            <a:r>
              <a:t>• AES-256: Symmetric encryption for data protection</a:t>
            </a:r>
          </a:p>
          <a:p>
            <a:endParaRPr/>
          </a:p>
          <a:p>
            <a:r>
              <a:t>Attack Vectors &amp; Mitigation:</a:t>
            </a:r>
          </a:p>
          <a:p>
            <a:r>
              <a:t>• Brute Force: Large key space prevents attacks</a:t>
            </a:r>
          </a:p>
          <a:p>
            <a:r>
              <a:t>• Man-in-the-Middle: TLS/SSL encryption</a:t>
            </a:r>
          </a:p>
          <a:p>
            <a:r>
              <a:t>• Replay Attacks: Nonce-based protection</a:t>
            </a:r>
          </a:p>
          <a:p>
            <a:r>
              <a:t>• 51% Attack: Distributed consensus prevents</a:t>
            </a:r>
          </a:p>
          <a:p>
            <a:endParaRPr/>
          </a:p>
          <a:p>
            <a:r>
              <a:t>Compliance &amp; Standards:</a:t>
            </a:r>
          </a:p>
          <a:p>
            <a:r>
              <a:t>• NIST Standards: FIPS 140-2 compliant</a:t>
            </a:r>
          </a:p>
          <a:p>
            <a:r>
              <a:t>• ISO Standards: ISO/IEC 27001 security</a:t>
            </a:r>
          </a:p>
          <a:p>
            <a:r>
              <a:t>• GDPR Compliance: Data protection regulations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Technical Challenges:</a:t>
            </a:r>
          </a:p>
          <a:p>
            <a:r>
              <a:t>• Scalability: Layer 2 solutions (Polygon, Optimism)</a:t>
            </a:r>
          </a:p>
          <a:p>
            <a:r>
              <a:t>• Gas Costs: Optimized smart contracts</a:t>
            </a:r>
          </a:p>
          <a:p>
            <a:r>
              <a:t>• User Adoption: Intuitive UI/UX design</a:t>
            </a:r>
          </a:p>
          <a:p>
            <a:r>
              <a:t>• Interoperability: Cross-chain bridges</a:t>
            </a:r>
          </a:p>
          <a:p>
            <a:endParaRPr/>
          </a:p>
          <a:p>
            <a:r>
              <a:t>Cryptography Challenges:</a:t>
            </a:r>
          </a:p>
          <a:p>
            <a:r>
              <a:t>• Key Management: Hardware security modules</a:t>
            </a:r>
          </a:p>
          <a:p>
            <a:r>
              <a:t>• Quantum Threats: Post-quantum cryptography</a:t>
            </a:r>
          </a:p>
          <a:p>
            <a:r>
              <a:t>• Performance: Optimized algorithms</a:t>
            </a:r>
          </a:p>
          <a:p>
            <a:r>
              <a:t>• Standards: Industry compliance</a:t>
            </a:r>
          </a:p>
          <a:p>
            <a:endParaRPr/>
          </a:p>
          <a:p>
            <a:r>
              <a:t>Regulatory Challenges:</a:t>
            </a:r>
          </a:p>
          <a:p>
            <a:r>
              <a:t>• Legal Framework: Government partnerships</a:t>
            </a:r>
          </a:p>
          <a:p>
            <a:r>
              <a:t>• Data Privacy: Zero-knowledge proofs</a:t>
            </a:r>
          </a:p>
          <a:p>
            <a:r>
              <a:t>• Audit Requirements: Transparent reporting</a:t>
            </a:r>
          </a:p>
          <a:p>
            <a:r>
              <a:t>• International Standards: Cross-border compliance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Advanced Cryptography:</a:t>
            </a:r>
          </a:p>
          <a:p>
            <a:r>
              <a:t>• Zero-Knowledge Proofs: Privacy-preserving verification</a:t>
            </a:r>
          </a:p>
          <a:p>
            <a:r>
              <a:t>• Homomorphic Encryption: Encrypted computation</a:t>
            </a:r>
          </a:p>
          <a:p>
            <a:r>
              <a:t>• Multi-Party Computation: Distributed privacy</a:t>
            </a:r>
          </a:p>
          <a:p>
            <a:r>
              <a:t>• Post-Quantum Cryptography: Future-proof security</a:t>
            </a:r>
          </a:p>
          <a:p>
            <a:endParaRPr/>
          </a:p>
          <a:p>
            <a:r>
              <a:t>AI Integration:</a:t>
            </a:r>
          </a:p>
          <a:p>
            <a:r>
              <a:t>• Document Analysis: OCR and verification</a:t>
            </a:r>
          </a:p>
          <a:p>
            <a:r>
              <a:t>• Fraud Detection: Machine learning algorithms</a:t>
            </a:r>
          </a:p>
          <a:p>
            <a:r>
              <a:t>• Predictive Analytics: Risk assessment</a:t>
            </a:r>
          </a:p>
          <a:p>
            <a:r>
              <a:t>• Automated Compliance: Regulatory monitoring</a:t>
            </a:r>
          </a:p>
          <a:p>
            <a:endParaRPr/>
          </a:p>
          <a:p>
            <a:r>
              <a:t>IoT Integration:</a:t>
            </a:r>
          </a:p>
          <a:p>
            <a:r>
              <a:t>• GPS Verification: Location-based validation</a:t>
            </a:r>
          </a:p>
          <a:p>
            <a:r>
              <a:t>• Sensor Data: Environmental monitoring</a:t>
            </a:r>
          </a:p>
          <a:p>
            <a:r>
              <a:t>• Smart Contracts: Automated compliance</a:t>
            </a:r>
          </a:p>
          <a:p>
            <a:r>
              <a:t>• Real-time Updates: Live data feeds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Technical Metrics:</a:t>
            </a:r>
          </a:p>
          <a:p>
            <a:r>
              <a:t>• Transaction Speed: &lt; 5 seconds</a:t>
            </a:r>
          </a:p>
          <a:p>
            <a:r>
              <a:t>• System Uptime: 99.9% availability</a:t>
            </a:r>
          </a:p>
          <a:p>
            <a:r>
              <a:t>• Security Score: 95%+ vulnerability-free</a:t>
            </a:r>
          </a:p>
          <a:p>
            <a:r>
              <a:t>• Scalability: 10,000+ concurrent users</a:t>
            </a:r>
          </a:p>
          <a:p>
            <a:endParaRPr/>
          </a:p>
          <a:p>
            <a:r>
              <a:t>Cryptography Metrics:</a:t>
            </a:r>
          </a:p>
          <a:p>
            <a:r>
              <a:t>• Hash Collision Resistance: 2^128 security level</a:t>
            </a:r>
          </a:p>
          <a:p>
            <a:r>
              <a:t>• Signature Verification: &lt; 100ms</a:t>
            </a:r>
          </a:p>
          <a:p>
            <a:r>
              <a:t>• Key Generation: &lt; 1 second</a:t>
            </a:r>
          </a:p>
          <a:p>
            <a:r>
              <a:t>• Encryption Overhead: &lt; 5% performance impact</a:t>
            </a:r>
          </a:p>
          <a:p>
            <a:endParaRPr/>
          </a:p>
          <a:p>
            <a:r>
              <a:t>Business Metrics:</a:t>
            </a:r>
          </a:p>
          <a:p>
            <a:r>
              <a:t>• Cost Reduction: 70% operational savings</a:t>
            </a:r>
          </a:p>
          <a:p>
            <a:r>
              <a:t>• Processing Time: 90% faster than traditional</a:t>
            </a:r>
          </a:p>
          <a:p>
            <a:r>
              <a:t>• Fraud Prevention: 95% reduction in cases</a:t>
            </a:r>
          </a:p>
          <a:p>
            <a:r>
              <a:t>• User Satisfaction: 90%+ approval rating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200" dirty="0"/>
              <a:t>Project Summary:</a:t>
            </a:r>
          </a:p>
          <a:p>
            <a:r>
              <a:rPr sz="1200" dirty="0"/>
              <a:t>• 🔐 Secure: Cryptographically protected land records</a:t>
            </a:r>
          </a:p>
          <a:p>
            <a:r>
              <a:rPr sz="1200" dirty="0"/>
              <a:t>• 🌐 Scalable: Blockchain-based distributed system</a:t>
            </a:r>
          </a:p>
          <a:p>
            <a:r>
              <a:rPr sz="1200" dirty="0"/>
              <a:t>• 💡 Innovative: Modern cryptography integration</a:t>
            </a:r>
          </a:p>
          <a:p>
            <a:r>
              <a:rPr sz="1200" dirty="0"/>
              <a:t>• 🎯 Practical: Real-world problem solution</a:t>
            </a:r>
          </a:p>
          <a:p>
            <a:endParaRPr sz="1200" dirty="0"/>
          </a:p>
          <a:p>
            <a:r>
              <a:rPr sz="1200" dirty="0"/>
              <a:t>Cryptography Impact:</a:t>
            </a:r>
          </a:p>
          <a:p>
            <a:r>
              <a:rPr sz="1200" dirty="0"/>
              <a:t>• Document Integrity: SHA-256 hashing</a:t>
            </a:r>
          </a:p>
          <a:p>
            <a:r>
              <a:rPr sz="1200" dirty="0"/>
              <a:t>• Authentication: ECDSA digital signatures</a:t>
            </a:r>
          </a:p>
          <a:p>
            <a:r>
              <a:rPr sz="1200" dirty="0"/>
              <a:t>• Confidentiality: Public-key cryptography</a:t>
            </a:r>
          </a:p>
          <a:p>
            <a:r>
              <a:rPr sz="1200" dirty="0"/>
              <a:t>• Non-repudiation: Cryptographic proofs</a:t>
            </a:r>
          </a:p>
          <a:p>
            <a:endParaRPr sz="1200" dirty="0"/>
          </a:p>
          <a:p>
            <a:r>
              <a:rPr sz="1200" dirty="0"/>
              <a:t>Next Steps:</a:t>
            </a:r>
          </a:p>
          <a:p>
            <a:r>
              <a:rPr sz="1200" dirty="0"/>
              <a:t>1. Phase 2 Development: Core functionality implementation</a:t>
            </a:r>
          </a:p>
          <a:p>
            <a:r>
              <a:rPr sz="1200" dirty="0"/>
              <a:t>2. Security Auditing: Third-party security review</a:t>
            </a:r>
          </a:p>
          <a:p>
            <a:r>
              <a:rPr sz="1200" dirty="0"/>
              <a:t>3. Pilot Testing: Government partnership</a:t>
            </a:r>
          </a:p>
          <a:p>
            <a:r>
              <a:rPr sz="1200" dirty="0"/>
              <a:t>4. Production Deployment: Live system launch</a:t>
            </a:r>
          </a:p>
          <a:p>
            <a:endParaRPr sz="1200" dirty="0"/>
          </a:p>
          <a:p>
            <a:r>
              <a:rPr sz="1200" dirty="0"/>
              <a:t>Learning Outcomes:</a:t>
            </a:r>
          </a:p>
          <a:p>
            <a:r>
              <a:rPr sz="1200" dirty="0"/>
              <a:t>• Applied cryptography in real-world scenarios</a:t>
            </a:r>
          </a:p>
          <a:p>
            <a:r>
              <a:rPr sz="1200" dirty="0"/>
              <a:t>• Blockchain technology integration</a:t>
            </a:r>
          </a:p>
          <a:p>
            <a:r>
              <a:rPr sz="1200" dirty="0"/>
              <a:t>• Smart contract development</a:t>
            </a:r>
          </a:p>
          <a:p>
            <a:r>
              <a:rPr sz="1200" dirty="0"/>
              <a:t>• Security-first design principles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800" dirty="0"/>
              <a:t>Current Challenges in Land Records Management:</a:t>
            </a:r>
          </a:p>
          <a:p>
            <a:endParaRPr sz="1800" dirty="0"/>
          </a:p>
          <a:p>
            <a:r>
              <a:rPr sz="1800" dirty="0"/>
              <a:t>• ❌ Fraud &amp; Tampering: Paper-based records easily manipulated</a:t>
            </a:r>
          </a:p>
          <a:p>
            <a:r>
              <a:rPr sz="1800" dirty="0"/>
              <a:t>• ❌ Centralized Control: Single point of failure</a:t>
            </a:r>
          </a:p>
          <a:p>
            <a:r>
              <a:rPr sz="1800" dirty="0"/>
              <a:t>• ❌ Lack of Transparency: Opaque processes</a:t>
            </a:r>
          </a:p>
          <a:p>
            <a:r>
              <a:rPr sz="1800" dirty="0"/>
              <a:t>• ❌ Time-consuming: Manual verification processes</a:t>
            </a:r>
          </a:p>
          <a:p>
            <a:r>
              <a:rPr sz="1800" dirty="0"/>
              <a:t>• ❌ Geographic Limitations: Physical access required</a:t>
            </a:r>
          </a:p>
          <a:p>
            <a:endParaRPr sz="1800" dirty="0"/>
          </a:p>
          <a:p>
            <a:r>
              <a:rPr sz="1800" dirty="0"/>
              <a:t>Real-World Impact:</a:t>
            </a:r>
          </a:p>
          <a:p>
            <a:r>
              <a:rPr sz="1800" dirty="0"/>
              <a:t>• 70% of land disputes in India due to document tampering</a:t>
            </a:r>
          </a:p>
          <a:p>
            <a:r>
              <a:rPr sz="1800" dirty="0"/>
              <a:t>• Average land registration time: 3-6 months</a:t>
            </a:r>
          </a:p>
          <a:p>
            <a:r>
              <a:rPr sz="1800" dirty="0"/>
              <a:t>• Estimated fraud losses: ₹1,000+ crores annually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Blockchain-Based Land Records Management System</a:t>
            </a:r>
          </a:p>
          <a:p>
            <a:endParaRPr sz="2000" dirty="0"/>
          </a:p>
          <a:p>
            <a:r>
              <a:rPr sz="2000" dirty="0"/>
              <a:t>Core Concept:</a:t>
            </a:r>
          </a:p>
          <a:p>
            <a:r>
              <a:rPr sz="2000" dirty="0"/>
              <a:t>•  Immutable Records: Once stored, cannot be altered</a:t>
            </a:r>
          </a:p>
          <a:p>
            <a:r>
              <a:rPr sz="2000" dirty="0"/>
              <a:t>•  Distributed Ledger: No single point of failure</a:t>
            </a:r>
          </a:p>
          <a:p>
            <a:r>
              <a:rPr sz="2000" dirty="0"/>
              <a:t>•  Transparent: All transactions visible to stakeholders</a:t>
            </a:r>
          </a:p>
          <a:p>
            <a:r>
              <a:rPr sz="2000" dirty="0"/>
              <a:t>•  Automated: Smart contracts for verification</a:t>
            </a:r>
          </a:p>
          <a:p>
            <a:r>
              <a:rPr sz="2000" dirty="0"/>
              <a:t>•  Accessible: Digital access from anywhere</a:t>
            </a:r>
          </a:p>
          <a:p>
            <a:endParaRPr sz="2000" dirty="0"/>
          </a:p>
          <a:p>
            <a:r>
              <a:rPr sz="2000" dirty="0"/>
              <a:t>Cryptography Integration:</a:t>
            </a:r>
          </a:p>
          <a:p>
            <a:r>
              <a:rPr sz="2000" dirty="0"/>
              <a:t>• SHA-256 hashing for document integrity</a:t>
            </a:r>
          </a:p>
          <a:p>
            <a:r>
              <a:rPr sz="2000" dirty="0"/>
              <a:t>• Digital signatures for authentication</a:t>
            </a:r>
          </a:p>
          <a:p>
            <a:r>
              <a:rPr sz="2000" dirty="0"/>
              <a:t>• Public-key cryptography for secure transactions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Cryptography 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400" dirty="0"/>
              <a:t>1. Hash Functions (SHA-256)</a:t>
            </a:r>
          </a:p>
          <a:p>
            <a:r>
              <a:rPr sz="1400" dirty="0"/>
              <a:t>   • Purpose: Document integrity verification</a:t>
            </a:r>
          </a:p>
          <a:p>
            <a:r>
              <a:rPr sz="1400" dirty="0"/>
              <a:t>   • Implementation: ethers.keccak256() for document hashing</a:t>
            </a:r>
          </a:p>
          <a:p>
            <a:r>
              <a:rPr sz="1400" dirty="0"/>
              <a:t>   • Security: Collision-resistant, one-way function</a:t>
            </a:r>
          </a:p>
          <a:p>
            <a:endParaRPr sz="1400" dirty="0"/>
          </a:p>
          <a:p>
            <a:r>
              <a:rPr sz="1400" dirty="0"/>
              <a:t>2. Digital Signatures</a:t>
            </a:r>
          </a:p>
          <a:p>
            <a:r>
              <a:rPr sz="1400" dirty="0"/>
              <a:t>   • Purpose: Authentication and non-repudiation</a:t>
            </a:r>
          </a:p>
          <a:p>
            <a:r>
              <a:rPr sz="1400" dirty="0"/>
              <a:t>   • Implementation: </a:t>
            </a:r>
            <a:r>
              <a:rPr sz="1400" dirty="0" err="1"/>
              <a:t>MetaMask</a:t>
            </a:r>
            <a:r>
              <a:rPr sz="1400" dirty="0"/>
              <a:t> integration for signing</a:t>
            </a:r>
          </a:p>
          <a:p>
            <a:r>
              <a:rPr sz="1400" dirty="0"/>
              <a:t>   • Algorithm: Elliptic Curve Digital Signature Algorithm</a:t>
            </a:r>
          </a:p>
          <a:p>
            <a:endParaRPr sz="1400" dirty="0"/>
          </a:p>
          <a:p>
            <a:r>
              <a:rPr sz="1400" dirty="0"/>
              <a:t>3. Public-Key Cryptography</a:t>
            </a:r>
          </a:p>
          <a:p>
            <a:r>
              <a:rPr sz="1400" dirty="0"/>
              <a:t>   • Purpose: Secure key management</a:t>
            </a:r>
          </a:p>
          <a:p>
            <a:r>
              <a:rPr sz="1400" dirty="0"/>
              <a:t>   • Implementation: Ethereum wallet addresses</a:t>
            </a:r>
          </a:p>
          <a:p>
            <a:r>
              <a:rPr sz="1400" dirty="0"/>
              <a:t>   • Security: Asymmetric encryption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dirty="0"/>
              <a:t>System Components:</a:t>
            </a:r>
          </a:p>
          <a:p>
            <a:endParaRPr sz="1600" dirty="0"/>
          </a:p>
          <a:p>
            <a:r>
              <a:rPr sz="1600" dirty="0"/>
              <a:t>Frontend (</a:t>
            </a:r>
            <a:r>
              <a:rPr sz="1600" dirty="0" err="1"/>
              <a:t>React.js</a:t>
            </a:r>
            <a:r>
              <a:rPr sz="1600" dirty="0"/>
              <a:t>) ↔ Backend (Node.js) ↔ Blockchain (Ethereum)</a:t>
            </a:r>
          </a:p>
          <a:p>
            <a:r>
              <a:rPr sz="1600" dirty="0"/>
              <a:t>     ↓                    ↓                    ↓</a:t>
            </a:r>
          </a:p>
          <a:p>
            <a:r>
              <a:rPr sz="1600" dirty="0"/>
              <a:t>User Interface    API Services        Smart Contracts</a:t>
            </a:r>
          </a:p>
          <a:p>
            <a:r>
              <a:rPr sz="1600" dirty="0"/>
              <a:t>Document Upload   Authentication      Land Record Storage</a:t>
            </a:r>
          </a:p>
          <a:p>
            <a:r>
              <a:rPr sz="1600" dirty="0" err="1"/>
              <a:t>MetaMask</a:t>
            </a:r>
            <a:r>
              <a:rPr sz="1600" dirty="0"/>
              <a:t> Integration Data Validation  Digital Signatures</a:t>
            </a:r>
          </a:p>
          <a:p>
            <a:endParaRPr sz="1600" dirty="0"/>
          </a:p>
          <a:p>
            <a:r>
              <a:rPr sz="1600" dirty="0"/>
              <a:t>Cryptography Flow:</a:t>
            </a:r>
          </a:p>
          <a:p>
            <a:r>
              <a:rPr sz="1600" dirty="0"/>
              <a:t>1. Document → SHA-256 Hash</a:t>
            </a:r>
          </a:p>
          <a:p>
            <a:r>
              <a:rPr sz="1600" dirty="0"/>
              <a:t>2. Hash + User → Digital Signature</a:t>
            </a:r>
          </a:p>
          <a:p>
            <a:r>
              <a:rPr sz="1600" dirty="0"/>
              <a:t>3. Signature + Metadata → Smart Contract</a:t>
            </a:r>
          </a:p>
          <a:p>
            <a:r>
              <a:rPr sz="1600" dirty="0"/>
              <a:t>4. Contract → Blockchain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600" dirty="0"/>
              <a:t>Frontend Technologies:</a:t>
            </a:r>
          </a:p>
          <a:p>
            <a:r>
              <a:rPr sz="1600" dirty="0"/>
              <a:t>• </a:t>
            </a:r>
            <a:r>
              <a:rPr sz="1600" dirty="0" err="1"/>
              <a:t>React.js</a:t>
            </a:r>
            <a:r>
              <a:rPr sz="1600" dirty="0"/>
              <a:t>: Modern UI framework</a:t>
            </a:r>
          </a:p>
          <a:p>
            <a:r>
              <a:rPr sz="1600" dirty="0"/>
              <a:t>• Material-UI: Professional design system</a:t>
            </a:r>
          </a:p>
          <a:p>
            <a:r>
              <a:rPr sz="1600" dirty="0"/>
              <a:t>• </a:t>
            </a:r>
            <a:r>
              <a:rPr sz="1600" dirty="0" err="1"/>
              <a:t>Ethers.js</a:t>
            </a:r>
            <a:r>
              <a:rPr sz="1600" dirty="0"/>
              <a:t>: Ethereum interaction library</a:t>
            </a:r>
          </a:p>
          <a:p>
            <a:r>
              <a:rPr sz="1600" dirty="0"/>
              <a:t>• </a:t>
            </a:r>
            <a:r>
              <a:rPr sz="1600" dirty="0" err="1"/>
              <a:t>MetaMask</a:t>
            </a:r>
            <a:r>
              <a:rPr sz="1600" dirty="0"/>
              <a:t>: Wallet integration</a:t>
            </a:r>
          </a:p>
          <a:p>
            <a:endParaRPr sz="1600" dirty="0"/>
          </a:p>
          <a:p>
            <a:r>
              <a:rPr sz="1600" dirty="0"/>
              <a:t>Backend Technologies:</a:t>
            </a:r>
          </a:p>
          <a:p>
            <a:r>
              <a:rPr sz="1600" dirty="0"/>
              <a:t>• Node.js: Server-side runtime</a:t>
            </a:r>
          </a:p>
          <a:p>
            <a:r>
              <a:rPr sz="1600" dirty="0"/>
              <a:t>• </a:t>
            </a:r>
            <a:r>
              <a:rPr sz="1600" dirty="0" err="1"/>
              <a:t>Express.js</a:t>
            </a:r>
            <a:r>
              <a:rPr sz="1600" dirty="0"/>
              <a:t>: Web framework</a:t>
            </a:r>
          </a:p>
          <a:p>
            <a:r>
              <a:rPr sz="1600" dirty="0"/>
              <a:t>• MongoDB: Document database</a:t>
            </a:r>
          </a:p>
          <a:p>
            <a:r>
              <a:rPr sz="1600" dirty="0"/>
              <a:t>• TypeScript: Type-safe development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dirty="0"/>
              <a:t>Blockchain Technologies:</a:t>
            </a:r>
          </a:p>
          <a:p>
            <a:r>
              <a:rPr lang="en-IN" sz="1600" dirty="0"/>
              <a:t>• Ethereum: Smart contract platform</a:t>
            </a:r>
          </a:p>
          <a:p>
            <a:r>
              <a:rPr lang="en-IN" sz="1600" dirty="0"/>
              <a:t>• Solidity: Smart contract language</a:t>
            </a:r>
          </a:p>
          <a:p>
            <a:r>
              <a:rPr lang="en-IN" sz="1600" dirty="0"/>
              <a:t>• Ganache: Local blockchain development</a:t>
            </a:r>
          </a:p>
          <a:p>
            <a:r>
              <a:rPr lang="en-IN" sz="1600" dirty="0"/>
              <a:t>• Truffle: Development framework</a:t>
            </a:r>
          </a:p>
          <a:p>
            <a:endParaRPr lang="en-IN" sz="1600" dirty="0"/>
          </a:p>
          <a:p>
            <a:r>
              <a:rPr lang="en-IN" sz="1600" dirty="0"/>
              <a:t>Cryptography Libraries:</a:t>
            </a:r>
          </a:p>
          <a:p>
            <a:r>
              <a:rPr lang="en-IN" sz="1600" dirty="0"/>
              <a:t>• OpenSSL: Cryptographic functions</a:t>
            </a:r>
          </a:p>
          <a:p>
            <a:r>
              <a:rPr lang="en-IN" sz="1600" dirty="0"/>
              <a:t>• Web3.js: Blockchain cryptography</a:t>
            </a:r>
          </a:p>
          <a:p>
            <a:r>
              <a:rPr lang="en-IN" sz="1600" dirty="0"/>
              <a:t>• Crypto-</a:t>
            </a:r>
            <a:r>
              <a:rPr lang="en-IN" sz="1600" dirty="0" err="1"/>
              <a:t>js</a:t>
            </a:r>
            <a:r>
              <a:rPr lang="en-IN" sz="1600" dirty="0"/>
              <a:t>: JavaScript cryptography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686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Implementation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220" dirty="0"/>
              <a:t>Phase 1: Foundation (Current)</a:t>
            </a:r>
          </a:p>
          <a:p>
            <a:r>
              <a:rPr sz="1220" dirty="0"/>
              <a:t>• ✅ Project setup and architecture design</a:t>
            </a:r>
          </a:p>
          <a:p>
            <a:r>
              <a:rPr sz="1220" dirty="0"/>
              <a:t>• ✅ Smart contract development</a:t>
            </a:r>
          </a:p>
          <a:p>
            <a:r>
              <a:rPr sz="1220" dirty="0"/>
              <a:t>• ✅ Basic frontend-backend integration</a:t>
            </a:r>
          </a:p>
          <a:p>
            <a:r>
              <a:rPr sz="1220" dirty="0"/>
              <a:t>• ✅ Cryptography integration planning</a:t>
            </a:r>
          </a:p>
          <a:p>
            <a:endParaRPr sz="1220" dirty="0"/>
          </a:p>
          <a:p>
            <a:r>
              <a:rPr sz="1220" dirty="0"/>
              <a:t>Phase 2: Core Development</a:t>
            </a:r>
          </a:p>
          <a:p>
            <a:r>
              <a:rPr sz="1220" dirty="0"/>
              <a:t>• 🔄 Document upload and hashing</a:t>
            </a:r>
          </a:p>
          <a:p>
            <a:r>
              <a:rPr sz="1220" dirty="0"/>
              <a:t>• 🔄 Digital signature implementation</a:t>
            </a:r>
          </a:p>
          <a:p>
            <a:r>
              <a:rPr sz="1220" dirty="0"/>
              <a:t>• 🔄 Smart contract deployment</a:t>
            </a:r>
          </a:p>
          <a:p>
            <a:r>
              <a:rPr sz="1220" dirty="0"/>
              <a:t>• 🔄 User authentication system</a:t>
            </a:r>
          </a:p>
          <a:p>
            <a:endParaRPr sz="1220" dirty="0"/>
          </a:p>
          <a:p>
            <a:r>
              <a:rPr sz="1220" dirty="0"/>
              <a:t>Phase 3: Advanced Features</a:t>
            </a:r>
          </a:p>
          <a:p>
            <a:r>
              <a:rPr sz="1220" dirty="0"/>
              <a:t>• 📋 Multi-signature support</a:t>
            </a:r>
          </a:p>
          <a:p>
            <a:r>
              <a:rPr sz="1220" dirty="0"/>
              <a:t>• 📋 Document versioning</a:t>
            </a:r>
          </a:p>
          <a:p>
            <a:r>
              <a:rPr sz="1220" dirty="0"/>
              <a:t>• 📋 Access control mechanisms</a:t>
            </a:r>
          </a:p>
          <a:p>
            <a:r>
              <a:rPr sz="1220" dirty="0"/>
              <a:t>• 📋 Audit trail implementation</a:t>
            </a:r>
          </a:p>
          <a:p>
            <a:endParaRPr sz="1220" dirty="0"/>
          </a:p>
          <a:p>
            <a:r>
              <a:rPr sz="1220" dirty="0"/>
              <a:t>Phase 4: Testing &amp; Deployment</a:t>
            </a:r>
          </a:p>
          <a:p>
            <a:r>
              <a:rPr sz="1220" dirty="0"/>
              <a:t>• 📋 Security testing</a:t>
            </a:r>
          </a:p>
          <a:p>
            <a:r>
              <a:rPr sz="1220" dirty="0"/>
              <a:t>• 📋 Performance optimization</a:t>
            </a:r>
          </a:p>
          <a:p>
            <a:r>
              <a:rPr sz="1220" dirty="0"/>
              <a:t>• 📋 User acceptance testing</a:t>
            </a:r>
          </a:p>
          <a:p>
            <a:r>
              <a:rPr sz="1220" dirty="0"/>
              <a:t>• 📋 Production deployment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2400" dirty="0"/>
              <a:t>Cryptography 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1100" dirty="0"/>
              <a:t>Document Hashing Process:</a:t>
            </a:r>
          </a:p>
          <a:p>
            <a:r>
              <a:rPr sz="1100" dirty="0"/>
              <a:t>// SHA-256 Hashing Implementation</a:t>
            </a:r>
          </a:p>
          <a:p>
            <a:r>
              <a:rPr sz="1100" dirty="0"/>
              <a:t>const </a:t>
            </a:r>
            <a:r>
              <a:rPr sz="1100" dirty="0" err="1"/>
              <a:t>documentHash</a:t>
            </a:r>
            <a:r>
              <a:rPr sz="1100" dirty="0"/>
              <a:t> = ethers.keccak256(</a:t>
            </a:r>
            <a:r>
              <a:rPr sz="1100" dirty="0" err="1"/>
              <a:t>documentBytes</a:t>
            </a:r>
            <a:r>
              <a:rPr sz="1100" dirty="0"/>
              <a:t>);</a:t>
            </a:r>
          </a:p>
          <a:p>
            <a:r>
              <a:rPr sz="1100" dirty="0"/>
              <a:t>// Ensures document integrity and prevents tampering</a:t>
            </a:r>
          </a:p>
          <a:p>
            <a:endParaRPr sz="1100" dirty="0"/>
          </a:p>
          <a:p>
            <a:r>
              <a:rPr sz="1100" dirty="0"/>
              <a:t>Digital Signature Process:</a:t>
            </a:r>
          </a:p>
          <a:p>
            <a:r>
              <a:rPr sz="1100" dirty="0"/>
              <a:t>// ECDSA Digital Signature</a:t>
            </a:r>
          </a:p>
          <a:p>
            <a:r>
              <a:rPr sz="1100" dirty="0"/>
              <a:t>const signature = await </a:t>
            </a:r>
            <a:r>
              <a:rPr sz="1100" dirty="0" err="1"/>
              <a:t>signer.signMessage</a:t>
            </a:r>
            <a:r>
              <a:rPr sz="1100" dirty="0"/>
              <a:t>(</a:t>
            </a:r>
            <a:r>
              <a:rPr sz="1100" dirty="0" err="1"/>
              <a:t>documentHash</a:t>
            </a:r>
            <a:r>
              <a:rPr sz="1100" dirty="0"/>
              <a:t>);</a:t>
            </a:r>
          </a:p>
          <a:p>
            <a:r>
              <a:rPr sz="1100" dirty="0"/>
              <a:t>// Provides authentication and non-repudiation</a:t>
            </a:r>
          </a:p>
          <a:p>
            <a:endParaRPr sz="1100" dirty="0"/>
          </a:p>
          <a:p>
            <a:r>
              <a:rPr sz="1100" dirty="0"/>
              <a:t>Smart Contract Storage:</a:t>
            </a:r>
          </a:p>
          <a:p>
            <a:r>
              <a:rPr sz="1100" dirty="0"/>
              <a:t>// Solidity Smart Contract</a:t>
            </a:r>
          </a:p>
          <a:p>
            <a:r>
              <a:rPr sz="1100" dirty="0"/>
              <a:t>struct </a:t>
            </a:r>
            <a:r>
              <a:rPr sz="1100" dirty="0" err="1"/>
              <a:t>LandRecord</a:t>
            </a:r>
            <a:r>
              <a:rPr sz="1100" dirty="0"/>
              <a:t> {</a:t>
            </a:r>
          </a:p>
          <a:p>
            <a:r>
              <a:rPr sz="1100" dirty="0"/>
              <a:t>    bytes32 </a:t>
            </a:r>
            <a:r>
              <a:rPr sz="1100" dirty="0" err="1"/>
              <a:t>documentHash</a:t>
            </a:r>
            <a:r>
              <a:rPr sz="1100" dirty="0"/>
              <a:t>;</a:t>
            </a:r>
          </a:p>
          <a:p>
            <a:r>
              <a:rPr sz="1100" dirty="0"/>
              <a:t>    address owner;</a:t>
            </a:r>
          </a:p>
          <a:p>
            <a:r>
              <a:rPr sz="1100" dirty="0"/>
              <a:t>    bytes signature;</a:t>
            </a:r>
          </a:p>
          <a:p>
            <a:r>
              <a:rPr sz="1100" dirty="0"/>
              <a:t>    uint256 timestamp;</a:t>
            </a:r>
          </a:p>
          <a:p>
            <a:r>
              <a:rPr sz="1100" dirty="0"/>
              <a:t>}</a:t>
            </a:r>
          </a:p>
          <a:p>
            <a:endParaRPr sz="1100" dirty="0"/>
          </a:p>
          <a:p>
            <a:r>
              <a:rPr sz="1100" dirty="0"/>
              <a:t>Security Features:</a:t>
            </a:r>
          </a:p>
          <a:p>
            <a:r>
              <a:rPr sz="1100" dirty="0"/>
              <a:t>• Immutable Storage: Once stored, cannot be modified</a:t>
            </a:r>
          </a:p>
          <a:p>
            <a:r>
              <a:rPr sz="1100" dirty="0"/>
              <a:t>• Cryptographic Proofs: Mathematical verification</a:t>
            </a:r>
          </a:p>
          <a:p>
            <a:r>
              <a:rPr sz="1100" dirty="0"/>
              <a:t>• Decentralized: No single point of failure</a:t>
            </a:r>
          </a:p>
          <a:p>
            <a:r>
              <a:rPr sz="1100" dirty="0"/>
              <a:t>• Transparent: All transactions visible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Environment_EL[1]</Template>
  <TotalTime>1409</TotalTime>
  <Words>1267</Words>
  <Application>Microsoft Macintosh PowerPoint</Application>
  <PresentationFormat>On-screen Show (4:3)</PresentationFormat>
  <Paragraphs>248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Roboto</vt:lpstr>
      <vt:lpstr>Times New Roman</vt:lpstr>
      <vt:lpstr>Geometric</vt:lpstr>
      <vt:lpstr>Blockchain-Based Land Records Management System</vt:lpstr>
      <vt:lpstr>Problem Statement</vt:lpstr>
      <vt:lpstr>Proposed Solution</vt:lpstr>
      <vt:lpstr>Cryptography Components Used</vt:lpstr>
      <vt:lpstr>Technical Architecture</vt:lpstr>
      <vt:lpstr>Technology Stack</vt:lpstr>
      <vt:lpstr>Technology Stack</vt:lpstr>
      <vt:lpstr>Implementation Methodology</vt:lpstr>
      <vt:lpstr>Cryptography Implementation Details</vt:lpstr>
      <vt:lpstr>Real-World Impact &amp; Applications</vt:lpstr>
      <vt:lpstr>Cryptography Security Analysis</vt:lpstr>
      <vt:lpstr>Challenges &amp; Solutions</vt:lpstr>
      <vt:lpstr>Future Enhancements</vt:lpstr>
      <vt:lpstr>Evaluation Metrics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Blockchain-Based Land Records Management System</dc:title>
  <dc:subject/>
  <dc:creator/>
  <cp:keywords/>
  <dc:description>generated using python-pptx</dc:description>
  <cp:lastModifiedBy>Mehar Kulkarni</cp:lastModifiedBy>
  <cp:revision>3</cp:revision>
  <dcterms:created xsi:type="dcterms:W3CDTF">2013-01-27T09:14:16Z</dcterms:created>
  <dcterms:modified xsi:type="dcterms:W3CDTF">2025-06-18T13:54:38Z</dcterms:modified>
  <cp:category/>
</cp:coreProperties>
</file>