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ddda7179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ddda7179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ddda7179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ddda7179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ddda7179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ddda7179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ddda7179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ddda7179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df35b306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df35b306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df35b3061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df35b3061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df35b3061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df35b3061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df35b3061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df35b3061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d2f2489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d2f2489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ddda717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ddda717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d2f2489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d2f2489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d2f24892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d2f24892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d2f2489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d2f2489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d2f24892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d2f24892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d2f2489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d2f2489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ddda717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ddda717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ddda717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ddda717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ddda7179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ddda7179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d2f2489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d2f2489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2.png"/><Relationship Id="rId5" Type="http://schemas.openxmlformats.org/officeDocument/2006/relationships/hyperlink" Target="https://www.ncdc.noaa.gov/cdo-web/search"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weather.gov/dlh/firepok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terprisecontent-usfs.opendata.arcgis.com/datasets/e4d020cb51304d5194860d4464da7ba7_0" TargetMode="External"/><Relationship Id="rId4" Type="http://schemas.openxmlformats.org/officeDocument/2006/relationships/hyperlink" Target="https://enterprisecontent-usfs.opendata.arcgis.com/datasets/e4d020cb51304d5194860d4464da7ba7_0" TargetMode="External"/><Relationship Id="rId10" Type="http://schemas.openxmlformats.org/officeDocument/2006/relationships/image" Target="../media/image7.png"/><Relationship Id="rId9" Type="http://schemas.openxmlformats.org/officeDocument/2006/relationships/hyperlink" Target="https://droughtmonitor.unl.edu/Maps/MapArchive.aspx" TargetMode="External"/><Relationship Id="rId5" Type="http://schemas.openxmlformats.org/officeDocument/2006/relationships/hyperlink" Target="https://enterprisecontent-usfs.opendata.arcgis.com/datasets/e4d020cb51304d5194860d4464da7ba7_0" TargetMode="External"/><Relationship Id="rId6" Type="http://schemas.openxmlformats.org/officeDocument/2006/relationships/hyperlink" Target="https://beef2live.com/story-ranking-states-total-acres-0-108930" TargetMode="External"/><Relationship Id="rId7" Type="http://schemas.openxmlformats.org/officeDocument/2006/relationships/hyperlink" Target="https://www.wilderness.net/NWPS/chartResults?chartType=AcreageByStateMost" TargetMode="External"/><Relationship Id="rId8" Type="http://schemas.openxmlformats.org/officeDocument/2006/relationships/hyperlink" Target="https://www.ncei.noaa.gov/support/access-data-service-api-user-document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Project Wyldfyrez</a:t>
            </a:r>
            <a:endParaRPr>
              <a:solidFill>
                <a:srgbClr val="FFFFFF"/>
              </a:solidFill>
            </a:endParaRPr>
          </a:p>
        </p:txBody>
      </p:sp>
      <p:sp>
        <p:nvSpPr>
          <p:cNvPr id="55" name="Google Shape;55;p13"/>
          <p:cNvSpPr txBox="1"/>
          <p:nvPr>
            <p:ph idx="1" type="subTitle"/>
          </p:nvPr>
        </p:nvSpPr>
        <p:spPr>
          <a:xfrm>
            <a:off x="376800" y="42665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Michael, Cristina, Erin, &amp; Drew</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2002 Drought Map</a:t>
            </a:r>
            <a:endParaRPr/>
          </a:p>
        </p:txBody>
      </p:sp>
      <p:sp>
        <p:nvSpPr>
          <p:cNvPr id="126" name="Google Shape;126;p22"/>
          <p:cNvSpPr txBox="1"/>
          <p:nvPr>
            <p:ph idx="1" type="body"/>
          </p:nvPr>
        </p:nvSpPr>
        <p:spPr>
          <a:xfrm>
            <a:off x="5914700" y="1152475"/>
            <a:ext cx="291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Does drought + debris burning = more wildfires?</a:t>
            </a:r>
            <a:endParaRPr/>
          </a:p>
        </p:txBody>
      </p:sp>
      <p:pic>
        <p:nvPicPr>
          <p:cNvPr id="127" name="Google Shape;127;p22"/>
          <p:cNvPicPr preferRelativeResize="0"/>
          <p:nvPr/>
        </p:nvPicPr>
        <p:blipFill rotWithShape="1">
          <a:blip r:embed="rId3">
            <a:alphaModFix/>
          </a:blip>
          <a:srcRect b="20867" l="8242" r="6781" t="0"/>
          <a:stretch/>
        </p:blipFill>
        <p:spPr>
          <a:xfrm>
            <a:off x="311700" y="1152475"/>
            <a:ext cx="5602998" cy="3454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2005 Drought Map</a:t>
            </a:r>
            <a:endParaRPr/>
          </a:p>
        </p:txBody>
      </p:sp>
      <p:sp>
        <p:nvSpPr>
          <p:cNvPr id="133" name="Google Shape;133;p23"/>
          <p:cNvSpPr txBox="1"/>
          <p:nvPr>
            <p:ph idx="1" type="body"/>
          </p:nvPr>
        </p:nvSpPr>
        <p:spPr>
          <a:xfrm>
            <a:off x="5914700" y="1152475"/>
            <a:ext cx="291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Does NO DROUGHT + debris burning = a steep drop in wildfires?</a:t>
            </a:r>
            <a:endParaRPr/>
          </a:p>
        </p:txBody>
      </p:sp>
      <p:pic>
        <p:nvPicPr>
          <p:cNvPr id="134" name="Google Shape;134;p23"/>
          <p:cNvPicPr preferRelativeResize="0"/>
          <p:nvPr/>
        </p:nvPicPr>
        <p:blipFill rotWithShape="1">
          <a:blip r:embed="rId3">
            <a:alphaModFix/>
          </a:blip>
          <a:srcRect b="22594" l="4299" r="8302" t="0"/>
          <a:stretch/>
        </p:blipFill>
        <p:spPr>
          <a:xfrm>
            <a:off x="390650" y="1152475"/>
            <a:ext cx="5524052" cy="33729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2011 Drought Map</a:t>
            </a:r>
            <a:endParaRPr/>
          </a:p>
        </p:txBody>
      </p:sp>
      <p:sp>
        <p:nvSpPr>
          <p:cNvPr id="140" name="Google Shape;140;p24"/>
          <p:cNvSpPr txBox="1"/>
          <p:nvPr>
            <p:ph idx="1" type="body"/>
          </p:nvPr>
        </p:nvSpPr>
        <p:spPr>
          <a:xfrm>
            <a:off x="5914700" y="1152475"/>
            <a:ext cx="291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Does small but severe areas of drought + debris burning = a steep, sudden spike in wildfires?</a:t>
            </a:r>
            <a:endParaRPr/>
          </a:p>
        </p:txBody>
      </p:sp>
      <p:pic>
        <p:nvPicPr>
          <p:cNvPr id="141" name="Google Shape;141;p24"/>
          <p:cNvPicPr preferRelativeResize="0"/>
          <p:nvPr/>
        </p:nvPicPr>
        <p:blipFill rotWithShape="1">
          <a:blip r:embed="rId3">
            <a:alphaModFix/>
          </a:blip>
          <a:srcRect b="23954" l="8939" r="4934" t="0"/>
          <a:stretch/>
        </p:blipFill>
        <p:spPr>
          <a:xfrm>
            <a:off x="651075" y="1170125"/>
            <a:ext cx="5263626" cy="31829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Between Drought and Wildfires?</a:t>
            </a:r>
            <a:endParaRPr/>
          </a:p>
        </p:txBody>
      </p:sp>
      <p:sp>
        <p:nvSpPr>
          <p:cNvPr id="147" name="Google Shape;147;p25"/>
          <p:cNvSpPr txBox="1"/>
          <p:nvPr>
            <p:ph idx="1" type="body"/>
          </p:nvPr>
        </p:nvSpPr>
        <p:spPr>
          <a:xfrm>
            <a:off x="6263350" y="1152475"/>
            <a:ext cx="2568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Did drought conditions in Georgia have an impact on the number of wildfires in the state?</a:t>
            </a:r>
            <a:endParaRPr/>
          </a:p>
        </p:txBody>
      </p:sp>
      <p:pic>
        <p:nvPicPr>
          <p:cNvPr id="148" name="Google Shape;148;p25"/>
          <p:cNvPicPr preferRelativeResize="0"/>
          <p:nvPr/>
        </p:nvPicPr>
        <p:blipFill rotWithShape="1">
          <a:blip r:embed="rId3">
            <a:alphaModFix/>
          </a:blip>
          <a:srcRect b="0" l="0" r="0" t="16604"/>
          <a:stretch/>
        </p:blipFill>
        <p:spPr>
          <a:xfrm>
            <a:off x="311700" y="1152475"/>
            <a:ext cx="5873873"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Perhaps a Correlation With Temperature?</a:t>
            </a:r>
            <a:endParaRPr/>
          </a:p>
        </p:txBody>
      </p:sp>
      <p:sp>
        <p:nvSpPr>
          <p:cNvPr id="154" name="Google Shape;154;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the rising average yearly temperature in Georgia?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5" name="Google Shape;155;p26"/>
          <p:cNvPicPr preferRelativeResize="0"/>
          <p:nvPr/>
        </p:nvPicPr>
        <p:blipFill>
          <a:blip r:embed="rId3">
            <a:alphaModFix/>
          </a:blip>
          <a:stretch>
            <a:fillRect/>
          </a:stretch>
        </p:blipFill>
        <p:spPr>
          <a:xfrm>
            <a:off x="639562" y="2000050"/>
            <a:ext cx="3344175" cy="1721250"/>
          </a:xfrm>
          <a:prstGeom prst="rect">
            <a:avLst/>
          </a:prstGeom>
          <a:noFill/>
          <a:ln>
            <a:noFill/>
          </a:ln>
        </p:spPr>
      </p:pic>
      <p:sp>
        <p:nvSpPr>
          <p:cNvPr id="156" name="Google Shape;156;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the rising average MAXIMUM yearly temperature in Georgia?</a:t>
            </a:r>
            <a:endParaRPr/>
          </a:p>
          <a:p>
            <a:pPr indent="0" lvl="0" marL="0" rtl="0" algn="l">
              <a:spcBef>
                <a:spcPts val="1600"/>
              </a:spcBef>
              <a:spcAft>
                <a:spcPts val="1600"/>
              </a:spcAft>
              <a:buNone/>
            </a:pPr>
            <a:r>
              <a:t/>
            </a:r>
            <a:endParaRPr/>
          </a:p>
        </p:txBody>
      </p:sp>
      <p:pic>
        <p:nvPicPr>
          <p:cNvPr id="157" name="Google Shape;157;p26"/>
          <p:cNvPicPr preferRelativeResize="0"/>
          <p:nvPr/>
        </p:nvPicPr>
        <p:blipFill>
          <a:blip r:embed="rId4">
            <a:alphaModFix/>
          </a:blip>
          <a:stretch>
            <a:fillRect/>
          </a:stretch>
        </p:blipFill>
        <p:spPr>
          <a:xfrm>
            <a:off x="5024350" y="2000050"/>
            <a:ext cx="3260458" cy="1721250"/>
          </a:xfrm>
          <a:prstGeom prst="rect">
            <a:avLst/>
          </a:prstGeom>
          <a:noFill/>
          <a:ln>
            <a:noFill/>
          </a:ln>
        </p:spPr>
      </p:pic>
      <p:sp>
        <p:nvSpPr>
          <p:cNvPr id="158" name="Google Shape;158;p26"/>
          <p:cNvSpPr txBox="1"/>
          <p:nvPr/>
        </p:nvSpPr>
        <p:spPr>
          <a:xfrm>
            <a:off x="753000" y="4077725"/>
            <a:ext cx="76110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5"/>
              </a:rPr>
              <a:t>https://www.ncdc.noaa.gov/cdo-web/search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7"/>
          <p:cNvPicPr preferRelativeResize="0"/>
          <p:nvPr/>
        </p:nvPicPr>
        <p:blipFill rotWithShape="1">
          <a:blip r:embed="rId3">
            <a:alphaModFix/>
          </a:blip>
          <a:srcRect b="24635" l="26938" r="33252" t="23652"/>
          <a:stretch/>
        </p:blipFill>
        <p:spPr>
          <a:xfrm>
            <a:off x="3011770" y="2876101"/>
            <a:ext cx="3120454" cy="1988050"/>
          </a:xfrm>
          <a:prstGeom prst="rect">
            <a:avLst/>
          </a:prstGeom>
          <a:noFill/>
          <a:ln>
            <a:noFill/>
          </a:ln>
        </p:spPr>
      </p:pic>
      <p:pic>
        <p:nvPicPr>
          <p:cNvPr id="164" name="Google Shape;164;p27"/>
          <p:cNvPicPr preferRelativeResize="0"/>
          <p:nvPr/>
        </p:nvPicPr>
        <p:blipFill rotWithShape="1">
          <a:blip r:embed="rId4">
            <a:alphaModFix/>
          </a:blip>
          <a:srcRect b="20860" l="30184" r="27325" t="28098"/>
          <a:stretch/>
        </p:blipFill>
        <p:spPr>
          <a:xfrm>
            <a:off x="589900" y="1017724"/>
            <a:ext cx="3374458" cy="1988050"/>
          </a:xfrm>
          <a:prstGeom prst="rect">
            <a:avLst/>
          </a:prstGeom>
          <a:noFill/>
          <a:ln>
            <a:noFill/>
          </a:ln>
        </p:spPr>
      </p:pic>
      <p:sp>
        <p:nvSpPr>
          <p:cNvPr id="165" name="Google Shape;16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Between Fire Size and Fires per Year?</a:t>
            </a:r>
            <a:endParaRPr/>
          </a:p>
        </p:txBody>
      </p:sp>
      <p:pic>
        <p:nvPicPr>
          <p:cNvPr id="166" name="Google Shape;166;p27"/>
          <p:cNvPicPr preferRelativeResize="0"/>
          <p:nvPr/>
        </p:nvPicPr>
        <p:blipFill rotWithShape="1">
          <a:blip r:embed="rId5">
            <a:alphaModFix/>
          </a:blip>
          <a:srcRect b="20940" l="29070" r="27070" t="30293"/>
          <a:stretch/>
        </p:blipFill>
        <p:spPr>
          <a:xfrm>
            <a:off x="5186575" y="1017725"/>
            <a:ext cx="3645724" cy="1988050"/>
          </a:xfrm>
          <a:prstGeom prst="rect">
            <a:avLst/>
          </a:prstGeom>
          <a:noFill/>
          <a:ln>
            <a:noFill/>
          </a:ln>
        </p:spPr>
      </p:pic>
      <p:sp>
        <p:nvSpPr>
          <p:cNvPr id="167" name="Google Shape;167;p27"/>
          <p:cNvSpPr txBox="1"/>
          <p:nvPr/>
        </p:nvSpPr>
        <p:spPr>
          <a:xfrm>
            <a:off x="7475125" y="1198975"/>
            <a:ext cx="7185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2005</a:t>
            </a:r>
            <a:endParaRPr b="1" sz="1600"/>
          </a:p>
        </p:txBody>
      </p:sp>
      <p:sp>
        <p:nvSpPr>
          <p:cNvPr id="168" name="Google Shape;168;p27"/>
          <p:cNvSpPr txBox="1"/>
          <p:nvPr/>
        </p:nvSpPr>
        <p:spPr>
          <a:xfrm>
            <a:off x="2848350" y="1108350"/>
            <a:ext cx="7185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2002</a:t>
            </a:r>
            <a:endParaRPr b="1" sz="1600"/>
          </a:p>
        </p:txBody>
      </p:sp>
      <p:sp>
        <p:nvSpPr>
          <p:cNvPr id="169" name="Google Shape;169;p27"/>
          <p:cNvSpPr txBox="1"/>
          <p:nvPr/>
        </p:nvSpPr>
        <p:spPr>
          <a:xfrm>
            <a:off x="5071925" y="3005775"/>
            <a:ext cx="7185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2011</a:t>
            </a:r>
            <a:endParaRPr b="1"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Between Fire Duration &amp; Fires per Year?</a:t>
            </a:r>
            <a:endParaRPr/>
          </a:p>
        </p:txBody>
      </p:sp>
      <p:sp>
        <p:nvSpPr>
          <p:cNvPr id="175" name="Google Shape;17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https://gph.is/2RJU2m5</a:t>
            </a:r>
            <a:endParaRPr/>
          </a:p>
        </p:txBody>
      </p:sp>
      <p:pic>
        <p:nvPicPr>
          <p:cNvPr id="176" name="Google Shape;176;p28"/>
          <p:cNvPicPr preferRelativeResize="0"/>
          <p:nvPr/>
        </p:nvPicPr>
        <p:blipFill rotWithShape="1">
          <a:blip r:embed="rId3">
            <a:alphaModFix/>
          </a:blip>
          <a:srcRect b="23146" l="30530" r="26088" t="28521"/>
          <a:stretch/>
        </p:blipFill>
        <p:spPr>
          <a:xfrm>
            <a:off x="311700" y="1152475"/>
            <a:ext cx="3945249" cy="2155800"/>
          </a:xfrm>
          <a:prstGeom prst="rect">
            <a:avLst/>
          </a:prstGeom>
          <a:noFill/>
          <a:ln>
            <a:noFill/>
          </a:ln>
        </p:spPr>
      </p:pic>
      <p:sp>
        <p:nvSpPr>
          <p:cNvPr id="177" name="Google Shape;177;p28"/>
          <p:cNvSpPr txBox="1"/>
          <p:nvPr/>
        </p:nvSpPr>
        <p:spPr>
          <a:xfrm>
            <a:off x="2732525" y="1293700"/>
            <a:ext cx="7185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2002</a:t>
            </a:r>
            <a:endParaRPr b="1" sz="1600"/>
          </a:p>
        </p:txBody>
      </p:sp>
      <p:pic>
        <p:nvPicPr>
          <p:cNvPr id="178" name="Google Shape;178;p28"/>
          <p:cNvPicPr preferRelativeResize="0"/>
          <p:nvPr/>
        </p:nvPicPr>
        <p:blipFill rotWithShape="1">
          <a:blip r:embed="rId4">
            <a:alphaModFix/>
          </a:blip>
          <a:srcRect b="21068" l="30221" r="27170" t="29019"/>
          <a:stretch/>
        </p:blipFill>
        <p:spPr>
          <a:xfrm>
            <a:off x="4891925" y="1152475"/>
            <a:ext cx="3611075" cy="2074700"/>
          </a:xfrm>
          <a:prstGeom prst="rect">
            <a:avLst/>
          </a:prstGeom>
          <a:noFill/>
          <a:ln>
            <a:noFill/>
          </a:ln>
        </p:spPr>
      </p:pic>
      <p:pic>
        <p:nvPicPr>
          <p:cNvPr id="179" name="Google Shape;179;p28"/>
          <p:cNvPicPr preferRelativeResize="0"/>
          <p:nvPr/>
        </p:nvPicPr>
        <p:blipFill rotWithShape="1">
          <a:blip r:embed="rId5">
            <a:alphaModFix/>
          </a:blip>
          <a:srcRect b="26858" l="26192" r="30426" t="23229"/>
          <a:stretch/>
        </p:blipFill>
        <p:spPr>
          <a:xfrm>
            <a:off x="2733637" y="2750125"/>
            <a:ext cx="3676724" cy="2074700"/>
          </a:xfrm>
          <a:prstGeom prst="rect">
            <a:avLst/>
          </a:prstGeom>
          <a:noFill/>
          <a:ln>
            <a:noFill/>
          </a:ln>
        </p:spPr>
      </p:pic>
      <p:sp>
        <p:nvSpPr>
          <p:cNvPr id="180" name="Google Shape;180;p28"/>
          <p:cNvSpPr txBox="1"/>
          <p:nvPr/>
        </p:nvSpPr>
        <p:spPr>
          <a:xfrm>
            <a:off x="7220250" y="1293700"/>
            <a:ext cx="7185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2005</a:t>
            </a:r>
            <a:endParaRPr b="1" sz="1600"/>
          </a:p>
        </p:txBody>
      </p:sp>
      <p:sp>
        <p:nvSpPr>
          <p:cNvPr id="181" name="Google Shape;181;p28"/>
          <p:cNvSpPr txBox="1"/>
          <p:nvPr/>
        </p:nvSpPr>
        <p:spPr>
          <a:xfrm>
            <a:off x="5060350" y="2866775"/>
            <a:ext cx="7185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2011</a:t>
            </a:r>
            <a:endParaRPr b="1"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Fire Size Data</a:t>
            </a:r>
            <a:endParaRPr/>
          </a:p>
        </p:txBody>
      </p:sp>
      <p:sp>
        <p:nvSpPr>
          <p:cNvPr id="187" name="Google Shape;18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8" name="Google Shape;188;p29"/>
          <p:cNvPicPr preferRelativeResize="0"/>
          <p:nvPr/>
        </p:nvPicPr>
        <p:blipFill>
          <a:blip r:embed="rId3">
            <a:alphaModFix/>
          </a:blip>
          <a:stretch>
            <a:fillRect/>
          </a:stretch>
        </p:blipFill>
        <p:spPr>
          <a:xfrm>
            <a:off x="311700" y="1983881"/>
            <a:ext cx="8520600" cy="12685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Post-Mortem</a:t>
            </a:r>
            <a:endParaRPr/>
          </a:p>
        </p:txBody>
      </p:sp>
      <p:sp>
        <p:nvSpPr>
          <p:cNvPr id="194" name="Google Shape;194;p30"/>
          <p:cNvSpPr txBox="1"/>
          <p:nvPr>
            <p:ph idx="1" type="body"/>
          </p:nvPr>
        </p:nvSpPr>
        <p:spPr>
          <a:xfrm>
            <a:off x="220050" y="11868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we still want to ask/do:</a:t>
            </a:r>
            <a:endParaRPr b="1"/>
          </a:p>
          <a:p>
            <a:pPr indent="-342900" lvl="0" marL="457200" rtl="0" algn="l">
              <a:spcBef>
                <a:spcPts val="1600"/>
              </a:spcBef>
              <a:spcAft>
                <a:spcPts val="0"/>
              </a:spcAft>
              <a:buSzPts val="1800"/>
              <a:buChar char="●"/>
            </a:pPr>
            <a:r>
              <a:rPr lang="en"/>
              <a:t>We wish we had found </a:t>
            </a:r>
            <a:r>
              <a:rPr lang="en" u="sng">
                <a:solidFill>
                  <a:schemeClr val="hlink"/>
                </a:solidFill>
                <a:hlinkClick r:id="rId3"/>
              </a:rPr>
              <a:t>Fire Poker</a:t>
            </a:r>
            <a:r>
              <a:rPr lang="en"/>
              <a:t> v 2.0 data from weather.gov which specifically gets at fire and weather data.</a:t>
            </a:r>
            <a:endParaRPr/>
          </a:p>
          <a:p>
            <a:pPr indent="-342900" lvl="0" marL="457200" rtl="0" algn="l">
              <a:spcBef>
                <a:spcPts val="0"/>
              </a:spcBef>
              <a:spcAft>
                <a:spcPts val="0"/>
              </a:spcAft>
              <a:buSzPts val="1800"/>
              <a:buChar char="●"/>
            </a:pPr>
            <a:r>
              <a:rPr lang="en"/>
              <a:t>We would have liked to use the Drought Monitor data to further look into the impact of droughts on incidences of wildfires.</a:t>
            </a:r>
            <a:endParaRPr/>
          </a:p>
          <a:p>
            <a:pPr indent="-342900" lvl="0" marL="457200" rtl="0" algn="l">
              <a:spcBef>
                <a:spcPts val="0"/>
              </a:spcBef>
              <a:spcAft>
                <a:spcPts val="0"/>
              </a:spcAft>
              <a:buSzPts val="1800"/>
              <a:buChar char="●"/>
            </a:pPr>
            <a:r>
              <a:rPr lang="en"/>
              <a:t>We would have liked to do an analysis for each state and each year in the dataset (that would be 780 analyses!).</a:t>
            </a:r>
            <a:endParaRPr/>
          </a:p>
          <a:p>
            <a:pPr indent="-342900" lvl="0" marL="457200" rtl="0" algn="l">
              <a:spcBef>
                <a:spcPts val="0"/>
              </a:spcBef>
              <a:spcAft>
                <a:spcPts val="0"/>
              </a:spcAft>
              <a:buSzPts val="1800"/>
              <a:buChar char="●"/>
            </a:pPr>
            <a:r>
              <a:rPr lang="en"/>
              <a:t>We would have liked to compare number of fires to area burned and analyze accordingly.</a:t>
            </a:r>
            <a:endParaRPr/>
          </a:p>
          <a:p>
            <a:pPr indent="-342900" lvl="0" marL="457200" rtl="0" algn="l">
              <a:spcBef>
                <a:spcPts val="0"/>
              </a:spcBef>
              <a:spcAft>
                <a:spcPts val="0"/>
              </a:spcAft>
              <a:buSzPts val="1800"/>
              <a:buChar char="●"/>
            </a:pPr>
            <a:r>
              <a:rPr lang="en"/>
              <a:t>See if there was a mitigating response by ecosystems to stem fatally cataclysmic fires with ecosystem data on.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Post-Mortem part 2</a:t>
            </a:r>
            <a:endParaRPr/>
          </a:p>
        </p:txBody>
      </p:sp>
      <p:sp>
        <p:nvSpPr>
          <p:cNvPr id="200" name="Google Shape;20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What was challenging:</a:t>
            </a:r>
            <a:endParaRPr b="1"/>
          </a:p>
          <a:p>
            <a:pPr indent="-342900" lvl="0" marL="457200" rtl="0" algn="l">
              <a:spcBef>
                <a:spcPts val="1600"/>
              </a:spcBef>
              <a:spcAft>
                <a:spcPts val="0"/>
              </a:spcAft>
              <a:buSzPts val="1800"/>
              <a:buChar char="●"/>
            </a:pPr>
            <a:r>
              <a:rPr lang="en"/>
              <a:t>Our dataset for the wildfires was pretty large to start with, and so we ran into some memory issues as well as trouble uploading the data into GitHub.</a:t>
            </a:r>
            <a:endParaRPr/>
          </a:p>
          <a:p>
            <a:pPr indent="-342900" lvl="0" marL="457200" rtl="0" algn="l">
              <a:spcBef>
                <a:spcPts val="0"/>
              </a:spcBef>
              <a:spcAft>
                <a:spcPts val="0"/>
              </a:spcAft>
              <a:buSzPts val="1800"/>
              <a:buChar char="●"/>
            </a:pPr>
            <a:r>
              <a:rPr lang="en"/>
              <a:t>We had difficulty confidently defining “wildland” and “wildfire”.</a:t>
            </a:r>
            <a:endParaRPr/>
          </a:p>
          <a:p>
            <a:pPr indent="-342900" lvl="0" marL="457200" rtl="0" algn="l">
              <a:spcBef>
                <a:spcPts val="0"/>
              </a:spcBef>
              <a:spcAft>
                <a:spcPts val="0"/>
              </a:spcAft>
              <a:buSzPts val="1800"/>
              <a:buChar char="●"/>
            </a:pPr>
            <a:r>
              <a:rPr lang="en"/>
              <a:t>API call limits for weather data</a:t>
            </a:r>
            <a:endParaRPr/>
          </a:p>
          <a:p>
            <a:pPr indent="-342900" lvl="0" marL="457200" rtl="0" algn="l">
              <a:spcBef>
                <a:spcPts val="0"/>
              </a:spcBef>
              <a:spcAft>
                <a:spcPts val="0"/>
              </a:spcAft>
              <a:buSzPts val="1800"/>
              <a:buChar char="●"/>
            </a:pPr>
            <a:r>
              <a:rPr lang="en"/>
              <a:t>Limits on how far back in the weather data we could go.</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Motivation and Questions</a:t>
            </a:r>
            <a:endParaRPr/>
          </a:p>
        </p:txBody>
      </p:sp>
      <p:sp>
        <p:nvSpPr>
          <p:cNvPr id="61" name="Google Shape;61;p14"/>
          <p:cNvSpPr txBox="1"/>
          <p:nvPr>
            <p:ph idx="1" type="body"/>
          </p:nvPr>
        </p:nvSpPr>
        <p:spPr>
          <a:xfrm>
            <a:off x="311700" y="1152475"/>
            <a:ext cx="5886900" cy="23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does temperature impact the number of wildfires by state?</a:t>
            </a:r>
            <a:endParaRPr/>
          </a:p>
          <a:p>
            <a:pPr indent="-342900" lvl="0" marL="457200" rtl="0" algn="l">
              <a:spcBef>
                <a:spcPts val="0"/>
              </a:spcBef>
              <a:spcAft>
                <a:spcPts val="0"/>
              </a:spcAft>
              <a:buSzPts val="1800"/>
              <a:buChar char="●"/>
            </a:pPr>
            <a:r>
              <a:rPr lang="en"/>
              <a:t>How does precipitation impact the number of wildfires by state?</a:t>
            </a:r>
            <a:endParaRPr/>
          </a:p>
          <a:p>
            <a:pPr indent="-342900" lvl="0" marL="457200" rtl="0" algn="l">
              <a:spcBef>
                <a:spcPts val="0"/>
              </a:spcBef>
              <a:spcAft>
                <a:spcPts val="0"/>
              </a:spcAft>
              <a:buSzPts val="1800"/>
              <a:buChar char="●"/>
            </a:pPr>
            <a:r>
              <a:rPr lang="en"/>
              <a:t>Hypotheses: Higher temperatures lead to more wildfires in a state.  Higher </a:t>
            </a:r>
            <a:r>
              <a:rPr lang="en"/>
              <a:t>precipitation</a:t>
            </a:r>
            <a:r>
              <a:rPr lang="en"/>
              <a:t> leads to fewer wildfires in a state.</a:t>
            </a:r>
            <a:endParaRPr/>
          </a:p>
        </p:txBody>
      </p:sp>
      <p:pic>
        <p:nvPicPr>
          <p:cNvPr id="62" name="Google Shape;62;p14"/>
          <p:cNvPicPr preferRelativeResize="0"/>
          <p:nvPr/>
        </p:nvPicPr>
        <p:blipFill>
          <a:blip r:embed="rId3">
            <a:alphaModFix/>
          </a:blip>
          <a:stretch>
            <a:fillRect/>
          </a:stretch>
        </p:blipFill>
        <p:spPr>
          <a:xfrm>
            <a:off x="6198475" y="709600"/>
            <a:ext cx="2476500" cy="3724275"/>
          </a:xfrm>
          <a:prstGeom prst="rect">
            <a:avLst/>
          </a:prstGeom>
          <a:noFill/>
          <a:ln>
            <a:noFill/>
          </a:ln>
        </p:spPr>
      </p:pic>
      <p:pic>
        <p:nvPicPr>
          <p:cNvPr id="63" name="Google Shape;63;p14"/>
          <p:cNvPicPr preferRelativeResize="0"/>
          <p:nvPr/>
        </p:nvPicPr>
        <p:blipFill>
          <a:blip r:embed="rId4">
            <a:alphaModFix/>
          </a:blip>
          <a:stretch>
            <a:fillRect/>
          </a:stretch>
        </p:blipFill>
        <p:spPr>
          <a:xfrm>
            <a:off x="3642845" y="3160820"/>
            <a:ext cx="1669925" cy="1658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pic>
        <p:nvPicPr>
          <p:cNvPr id="206" name="Google Shape;206;p32"/>
          <p:cNvPicPr preferRelativeResize="0"/>
          <p:nvPr/>
        </p:nvPicPr>
        <p:blipFill>
          <a:blip r:embed="rId3">
            <a:alphaModFix/>
          </a:blip>
          <a:stretch>
            <a:fillRect/>
          </a:stretch>
        </p:blipFill>
        <p:spPr>
          <a:xfrm>
            <a:off x="5155650" y="428625"/>
            <a:ext cx="3676650" cy="4286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69" name="Google Shape;69;p15"/>
          <p:cNvSpPr txBox="1"/>
          <p:nvPr>
            <p:ph idx="1" type="body"/>
          </p:nvPr>
        </p:nvSpPr>
        <p:spPr>
          <a:xfrm>
            <a:off x="311700" y="1152475"/>
            <a:ext cx="6472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U.S. Forest Service - </a:t>
            </a:r>
            <a:r>
              <a:rPr lang="en" sz="1400" u="sng">
                <a:solidFill>
                  <a:schemeClr val="hlink"/>
                </a:solidFill>
                <a:hlinkClick r:id="rId3"/>
              </a:rPr>
              <a:t>Geospatial Data: Fire Program Analysis Fire </a:t>
            </a:r>
            <a:r>
              <a:rPr lang="en" sz="1400" u="sng">
                <a:solidFill>
                  <a:schemeClr val="hlink"/>
                </a:solidFill>
                <a:hlinkClick r:id="rId4"/>
              </a:rPr>
              <a:t>Occurrence</a:t>
            </a:r>
            <a:r>
              <a:rPr lang="en" sz="1400" u="sng">
                <a:solidFill>
                  <a:schemeClr val="hlink"/>
                </a:solidFill>
                <a:hlinkClick r:id="rId5"/>
              </a:rPr>
              <a:t> Database</a:t>
            </a:r>
            <a:endParaRPr sz="1400"/>
          </a:p>
          <a:p>
            <a:pPr indent="0" lvl="0" marL="0" rtl="0" algn="l">
              <a:spcBef>
                <a:spcPts val="1600"/>
              </a:spcBef>
              <a:spcAft>
                <a:spcPts val="0"/>
              </a:spcAft>
              <a:buNone/>
            </a:pPr>
            <a:r>
              <a:rPr lang="en" sz="1400"/>
              <a:t>Size of each state by </a:t>
            </a:r>
            <a:r>
              <a:rPr lang="en" sz="1400" u="sng">
                <a:solidFill>
                  <a:schemeClr val="hlink"/>
                </a:solidFill>
                <a:hlinkClick r:id="rId6"/>
              </a:rPr>
              <a:t>acreage</a:t>
            </a:r>
            <a:endParaRPr sz="1400"/>
          </a:p>
          <a:p>
            <a:pPr indent="0" lvl="0" marL="0" rtl="0" algn="l">
              <a:spcBef>
                <a:spcPts val="1600"/>
              </a:spcBef>
              <a:spcAft>
                <a:spcPts val="0"/>
              </a:spcAft>
              <a:buNone/>
            </a:pPr>
            <a:r>
              <a:rPr lang="en" sz="1400"/>
              <a:t>Amount of wilderness by state in </a:t>
            </a:r>
            <a:r>
              <a:rPr lang="en" sz="1400" u="sng">
                <a:solidFill>
                  <a:schemeClr val="hlink"/>
                </a:solidFill>
                <a:hlinkClick r:id="rId7"/>
              </a:rPr>
              <a:t>acreage</a:t>
            </a:r>
            <a:endParaRPr sz="1400"/>
          </a:p>
          <a:p>
            <a:pPr indent="0" lvl="0" marL="0" rtl="0" algn="l">
              <a:spcBef>
                <a:spcPts val="1600"/>
              </a:spcBef>
              <a:spcAft>
                <a:spcPts val="0"/>
              </a:spcAft>
              <a:buNone/>
            </a:pPr>
            <a:r>
              <a:rPr lang="en" sz="1400"/>
              <a:t>Weather Data - </a:t>
            </a:r>
            <a:r>
              <a:rPr lang="en" sz="1400" u="sng">
                <a:solidFill>
                  <a:schemeClr val="hlink"/>
                </a:solidFill>
                <a:hlinkClick r:id="rId8"/>
              </a:rPr>
              <a:t>National Centers for Environmental Information</a:t>
            </a:r>
            <a:endParaRPr sz="1400"/>
          </a:p>
          <a:p>
            <a:pPr indent="0" lvl="0" marL="0" rtl="0" algn="l">
              <a:spcBef>
                <a:spcPts val="1600"/>
              </a:spcBef>
              <a:spcAft>
                <a:spcPts val="0"/>
              </a:spcAft>
              <a:buNone/>
            </a:pPr>
            <a:r>
              <a:rPr lang="en" sz="1400" u="sng">
                <a:solidFill>
                  <a:schemeClr val="hlink"/>
                </a:solidFill>
                <a:hlinkClick r:id="rId9"/>
              </a:rPr>
              <a:t>Drought monitor</a:t>
            </a:r>
            <a:r>
              <a:rPr lang="en" sz="1400"/>
              <a:t> for 2002, 2005, and 2011</a:t>
            </a:r>
            <a:endParaRPr sz="1400"/>
          </a:p>
          <a:p>
            <a:pPr indent="0" lvl="0" marL="0" rtl="0" algn="l">
              <a:spcBef>
                <a:spcPts val="1600"/>
              </a:spcBef>
              <a:spcAft>
                <a:spcPts val="1600"/>
              </a:spcAft>
              <a:buNone/>
            </a:pPr>
            <a:r>
              <a:t/>
            </a:r>
            <a:endParaRPr/>
          </a:p>
        </p:txBody>
      </p:sp>
      <p:pic>
        <p:nvPicPr>
          <p:cNvPr id="70" name="Google Shape;70;p15"/>
          <p:cNvPicPr preferRelativeResize="0"/>
          <p:nvPr/>
        </p:nvPicPr>
        <p:blipFill>
          <a:blip r:embed="rId10">
            <a:alphaModFix/>
          </a:blip>
          <a:stretch>
            <a:fillRect/>
          </a:stretch>
        </p:blipFill>
        <p:spPr>
          <a:xfrm>
            <a:off x="6784413" y="445025"/>
            <a:ext cx="2047875" cy="222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We Ended Up With</a:t>
            </a:r>
            <a:endParaRPr/>
          </a:p>
        </p:txBody>
      </p:sp>
      <p:sp>
        <p:nvSpPr>
          <p:cNvPr id="76" name="Google Shape;76;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Fire Data:</a:t>
            </a:r>
            <a:endParaRPr b="1" sz="1800"/>
          </a:p>
          <a:p>
            <a:pPr indent="-342900" lvl="0" marL="457200" rtl="0" algn="l">
              <a:spcBef>
                <a:spcPts val="1600"/>
              </a:spcBef>
              <a:spcAft>
                <a:spcPts val="0"/>
              </a:spcAft>
              <a:buSzPts val="1800"/>
              <a:buChar char="●"/>
            </a:pPr>
            <a:r>
              <a:rPr lang="en" sz="1800"/>
              <a:t>A list of each wildfire recorded by the US Forest Service</a:t>
            </a:r>
            <a:endParaRPr sz="1800"/>
          </a:p>
          <a:p>
            <a:pPr indent="-342900" lvl="0" marL="457200" rtl="0" algn="l">
              <a:spcBef>
                <a:spcPts val="0"/>
              </a:spcBef>
              <a:spcAft>
                <a:spcPts val="0"/>
              </a:spcAft>
              <a:buSzPts val="1800"/>
              <a:buChar char="●"/>
            </a:pPr>
            <a:r>
              <a:rPr lang="en" sz="1800"/>
              <a:t>1992 - 2015</a:t>
            </a:r>
            <a:endParaRPr sz="1800"/>
          </a:p>
          <a:p>
            <a:pPr indent="-342900" lvl="0" marL="457200" rtl="0" algn="l">
              <a:spcBef>
                <a:spcPts val="0"/>
              </a:spcBef>
              <a:spcAft>
                <a:spcPts val="0"/>
              </a:spcAft>
              <a:buSzPts val="1800"/>
              <a:buChar char="●"/>
            </a:pPr>
            <a:r>
              <a:rPr lang="en" sz="1800"/>
              <a:t>Discovery and containment dates</a:t>
            </a:r>
            <a:endParaRPr sz="1800"/>
          </a:p>
          <a:p>
            <a:pPr indent="-342900" lvl="0" marL="457200" rtl="0" algn="l">
              <a:spcBef>
                <a:spcPts val="0"/>
              </a:spcBef>
              <a:spcAft>
                <a:spcPts val="0"/>
              </a:spcAft>
              <a:buSzPts val="1800"/>
              <a:buChar char="●"/>
            </a:pPr>
            <a:r>
              <a:rPr lang="en" sz="1800"/>
              <a:t>Fire causes</a:t>
            </a:r>
            <a:endParaRPr sz="1800"/>
          </a:p>
          <a:p>
            <a:pPr indent="-342900" lvl="0" marL="457200" rtl="0" algn="l">
              <a:spcBef>
                <a:spcPts val="0"/>
              </a:spcBef>
              <a:spcAft>
                <a:spcPts val="0"/>
              </a:spcAft>
              <a:buSzPts val="1800"/>
              <a:buChar char="●"/>
            </a:pPr>
            <a:r>
              <a:rPr lang="en" sz="1800"/>
              <a:t>State </a:t>
            </a:r>
            <a:endParaRPr sz="1800"/>
          </a:p>
        </p:txBody>
      </p:sp>
      <p:sp>
        <p:nvSpPr>
          <p:cNvPr id="77" name="Google Shape;77;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Weather Data:</a:t>
            </a:r>
            <a:endParaRPr b="1" sz="1800"/>
          </a:p>
          <a:p>
            <a:pPr indent="-342900" lvl="0" marL="457200" rtl="0" algn="l">
              <a:spcBef>
                <a:spcPts val="1600"/>
              </a:spcBef>
              <a:spcAft>
                <a:spcPts val="0"/>
              </a:spcAft>
              <a:buSzPts val="1800"/>
              <a:buChar char="●"/>
            </a:pPr>
            <a:r>
              <a:rPr lang="en" sz="1800"/>
              <a:t>Average temperature by state</a:t>
            </a:r>
            <a:endParaRPr sz="1800"/>
          </a:p>
          <a:p>
            <a:pPr indent="-342900" lvl="0" marL="457200" rtl="0" algn="l">
              <a:spcBef>
                <a:spcPts val="0"/>
              </a:spcBef>
              <a:spcAft>
                <a:spcPts val="0"/>
              </a:spcAft>
              <a:buSzPts val="1800"/>
              <a:buChar char="●"/>
            </a:pPr>
            <a:r>
              <a:rPr lang="en" sz="1800"/>
              <a:t>Average maximum temperature by state</a:t>
            </a:r>
            <a:endParaRPr sz="1800"/>
          </a:p>
          <a:p>
            <a:pPr indent="-342900" lvl="0" marL="457200" rtl="0" algn="l">
              <a:spcBef>
                <a:spcPts val="0"/>
              </a:spcBef>
              <a:spcAft>
                <a:spcPts val="0"/>
              </a:spcAft>
              <a:buSzPts val="1800"/>
              <a:buChar char="●"/>
            </a:pPr>
            <a:r>
              <a:rPr lang="en" sz="1800"/>
              <a:t>Drought conditions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Cleanup and Exploration</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Cleanup Steps we took:</a:t>
            </a:r>
            <a:endParaRPr/>
          </a:p>
          <a:p>
            <a:pPr indent="-342900" lvl="0" marL="457200" rtl="0" algn="l">
              <a:spcBef>
                <a:spcPts val="1600"/>
              </a:spcBef>
              <a:spcAft>
                <a:spcPts val="0"/>
              </a:spcAft>
              <a:buSzPts val="1800"/>
              <a:buChar char="●"/>
            </a:pPr>
            <a:r>
              <a:rPr lang="en"/>
              <a:t>Remove rows (i.e. fire records) that were missing any data</a:t>
            </a:r>
            <a:endParaRPr/>
          </a:p>
          <a:p>
            <a:pPr indent="-317500" lvl="1" marL="914400" rtl="0" algn="l">
              <a:spcBef>
                <a:spcPts val="0"/>
              </a:spcBef>
              <a:spcAft>
                <a:spcPts val="0"/>
              </a:spcAft>
              <a:buSzPts val="1400"/>
              <a:buChar char="○"/>
            </a:pPr>
            <a:r>
              <a:rPr lang="en"/>
              <a:t>This removed essentially all data from 1992 through 2004</a:t>
            </a:r>
            <a:endParaRPr/>
          </a:p>
          <a:p>
            <a:pPr indent="-342900" lvl="0" marL="457200" rtl="0" algn="l">
              <a:spcBef>
                <a:spcPts val="0"/>
              </a:spcBef>
              <a:spcAft>
                <a:spcPts val="0"/>
              </a:spcAft>
              <a:buSzPts val="1800"/>
              <a:buChar char="●"/>
            </a:pPr>
            <a:r>
              <a:rPr lang="en"/>
              <a:t>Check for duplicate records based on the Fire ID (there were none)</a:t>
            </a:r>
            <a:endParaRPr/>
          </a:p>
          <a:p>
            <a:pPr indent="-342900" lvl="0" marL="457200" rtl="0" algn="l">
              <a:spcBef>
                <a:spcPts val="0"/>
              </a:spcBef>
              <a:spcAft>
                <a:spcPts val="0"/>
              </a:spcAft>
              <a:buSzPts val="1800"/>
              <a:buChar char="●"/>
            </a:pPr>
            <a:r>
              <a:rPr lang="en"/>
              <a:t>Renamed column headers</a:t>
            </a:r>
            <a:endParaRPr/>
          </a:p>
          <a:p>
            <a:pPr indent="-342900" lvl="0" marL="457200" rtl="0" algn="l">
              <a:spcBef>
                <a:spcPts val="0"/>
              </a:spcBef>
              <a:spcAft>
                <a:spcPts val="0"/>
              </a:spcAft>
              <a:buSzPts val="1800"/>
              <a:buChar char="●"/>
            </a:pPr>
            <a:r>
              <a:rPr lang="en"/>
              <a:t>Check and change </a:t>
            </a:r>
            <a:r>
              <a:rPr lang="en"/>
              <a:t>data types</a:t>
            </a:r>
            <a:r>
              <a:rPr lang="en"/>
              <a:t> as necessary (string values to floats)</a:t>
            </a:r>
            <a:endParaRPr/>
          </a:p>
          <a:p>
            <a:pPr indent="-342900" lvl="0" marL="457200" rtl="0" algn="l">
              <a:spcBef>
                <a:spcPts val="0"/>
              </a:spcBef>
              <a:spcAft>
                <a:spcPts val="0"/>
              </a:spcAft>
              <a:buSzPts val="1800"/>
              <a:buChar char="●"/>
            </a:pPr>
            <a:r>
              <a:rPr lang="en"/>
              <a:t>Stripped out the timestamp from the date values</a:t>
            </a:r>
            <a:endParaRPr/>
          </a:p>
          <a:p>
            <a:pPr indent="-342900" lvl="0" marL="457200" rtl="0" algn="l">
              <a:spcBef>
                <a:spcPts val="0"/>
              </a:spcBef>
              <a:spcAft>
                <a:spcPts val="0"/>
              </a:spcAft>
              <a:buSzPts val="1800"/>
              <a:buChar char="●"/>
            </a:pPr>
            <a:r>
              <a:rPr lang="en"/>
              <a:t>Created a “Duration” column</a:t>
            </a:r>
            <a:endParaRPr/>
          </a:p>
          <a:p>
            <a:pPr indent="-317500" lvl="1" marL="914400" rtl="0" algn="l">
              <a:spcBef>
                <a:spcPts val="0"/>
              </a:spcBef>
              <a:spcAft>
                <a:spcPts val="0"/>
              </a:spcAft>
              <a:buSzPts val="1400"/>
              <a:buChar char="○"/>
            </a:pPr>
            <a:r>
              <a:rPr lang="en"/>
              <a:t>Duration = date contained - date discovered</a:t>
            </a:r>
            <a:endParaRPr/>
          </a:p>
          <a:p>
            <a:pPr indent="-342900" lvl="0" marL="457200" rtl="0" algn="l">
              <a:spcBef>
                <a:spcPts val="0"/>
              </a:spcBef>
              <a:spcAft>
                <a:spcPts val="0"/>
              </a:spcAft>
              <a:buSzPts val="1800"/>
              <a:buChar char="●"/>
            </a:pPr>
            <a:r>
              <a:rPr lang="en"/>
              <a:t>Wrote out a csv based on the cleaned dataframe</a:t>
            </a:r>
            <a:endParaRPr/>
          </a:p>
        </p:txBody>
      </p:sp>
      <p:pic>
        <p:nvPicPr>
          <p:cNvPr id="84" name="Google Shape;84;p17"/>
          <p:cNvPicPr preferRelativeResize="0"/>
          <p:nvPr/>
        </p:nvPicPr>
        <p:blipFill>
          <a:blip r:embed="rId3">
            <a:alphaModFix/>
          </a:blip>
          <a:stretch>
            <a:fillRect/>
          </a:stretch>
        </p:blipFill>
        <p:spPr>
          <a:xfrm>
            <a:off x="6860975" y="171088"/>
            <a:ext cx="2114550" cy="206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Fires by State</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1" name="Google Shape;91;p18"/>
          <p:cNvPicPr preferRelativeResize="0"/>
          <p:nvPr/>
        </p:nvPicPr>
        <p:blipFill rotWithShape="1">
          <a:blip r:embed="rId3">
            <a:alphaModFix/>
          </a:blip>
          <a:srcRect b="14688" l="9463" r="11802" t="8647"/>
          <a:stretch/>
        </p:blipFill>
        <p:spPr>
          <a:xfrm>
            <a:off x="4782600" y="625650"/>
            <a:ext cx="4049699" cy="3943226"/>
          </a:xfrm>
          <a:prstGeom prst="rect">
            <a:avLst/>
          </a:prstGeom>
          <a:noFill/>
          <a:ln>
            <a:noFill/>
          </a:ln>
        </p:spPr>
      </p:pic>
      <p:sp>
        <p:nvSpPr>
          <p:cNvPr id="92" name="Google Shape;92;p18"/>
          <p:cNvSpPr/>
          <p:nvPr/>
        </p:nvSpPr>
        <p:spPr>
          <a:xfrm>
            <a:off x="5885725" y="898475"/>
            <a:ext cx="820500" cy="67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p:nvPr/>
        </p:nvSpPr>
        <p:spPr>
          <a:xfrm>
            <a:off x="7405400" y="1017725"/>
            <a:ext cx="820500" cy="67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p18"/>
          <p:cNvPicPr preferRelativeResize="0"/>
          <p:nvPr/>
        </p:nvPicPr>
        <p:blipFill rotWithShape="1">
          <a:blip r:embed="rId4">
            <a:alphaModFix/>
          </a:blip>
          <a:srcRect b="-6758" l="5162" r="8511" t="9235"/>
          <a:stretch/>
        </p:blipFill>
        <p:spPr>
          <a:xfrm>
            <a:off x="311700" y="1152475"/>
            <a:ext cx="3893425" cy="4119649"/>
          </a:xfrm>
          <a:prstGeom prst="rect">
            <a:avLst/>
          </a:prstGeom>
          <a:noFill/>
          <a:ln>
            <a:noFill/>
          </a:ln>
        </p:spPr>
      </p:pic>
      <p:sp>
        <p:nvSpPr>
          <p:cNvPr id="95" name="Google Shape;95;p18"/>
          <p:cNvSpPr/>
          <p:nvPr/>
        </p:nvSpPr>
        <p:spPr>
          <a:xfrm>
            <a:off x="773600" y="1300350"/>
            <a:ext cx="820500" cy="67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Causes in California vs. Georgia</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2" name="Google Shape;102;p19"/>
          <p:cNvPicPr preferRelativeResize="0"/>
          <p:nvPr/>
        </p:nvPicPr>
        <p:blipFill rotWithShape="1">
          <a:blip r:embed="rId3">
            <a:alphaModFix/>
          </a:blip>
          <a:srcRect b="13419" l="8446" r="4209" t="8650"/>
          <a:stretch/>
        </p:blipFill>
        <p:spPr>
          <a:xfrm>
            <a:off x="311693" y="1152475"/>
            <a:ext cx="3829007" cy="3416400"/>
          </a:xfrm>
          <a:prstGeom prst="rect">
            <a:avLst/>
          </a:prstGeom>
          <a:noFill/>
          <a:ln>
            <a:noFill/>
          </a:ln>
        </p:spPr>
      </p:pic>
      <p:pic>
        <p:nvPicPr>
          <p:cNvPr id="103" name="Google Shape;103;p19"/>
          <p:cNvPicPr preferRelativeResize="0"/>
          <p:nvPr/>
        </p:nvPicPr>
        <p:blipFill rotWithShape="1">
          <a:blip r:embed="rId4">
            <a:alphaModFix/>
          </a:blip>
          <a:srcRect b="16960" l="6178" r="2422" t="8651"/>
          <a:stretch/>
        </p:blipFill>
        <p:spPr>
          <a:xfrm>
            <a:off x="4634787" y="1152475"/>
            <a:ext cx="4197514" cy="3416400"/>
          </a:xfrm>
          <a:prstGeom prst="rect">
            <a:avLst/>
          </a:prstGeom>
          <a:noFill/>
          <a:ln>
            <a:noFill/>
          </a:ln>
        </p:spPr>
      </p:pic>
      <p:sp>
        <p:nvSpPr>
          <p:cNvPr id="104" name="Google Shape;104;p19"/>
          <p:cNvSpPr/>
          <p:nvPr/>
        </p:nvSpPr>
        <p:spPr>
          <a:xfrm>
            <a:off x="416700" y="3002475"/>
            <a:ext cx="1380300" cy="5727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4572000" y="3002475"/>
            <a:ext cx="1821600" cy="5727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1575600" y="1276100"/>
            <a:ext cx="703200" cy="5727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7473900" y="3838075"/>
            <a:ext cx="703200" cy="5727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That Dip About?</a:t>
            </a:r>
            <a:endParaRPr/>
          </a:p>
        </p:txBody>
      </p:sp>
      <p:sp>
        <p:nvSpPr>
          <p:cNvPr id="113" name="Google Shape;113;p20"/>
          <p:cNvSpPr txBox="1"/>
          <p:nvPr>
            <p:ph idx="1" type="body"/>
          </p:nvPr>
        </p:nvSpPr>
        <p:spPr>
          <a:xfrm>
            <a:off x="6263350" y="1152475"/>
            <a:ext cx="2568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noticed a significant dip in the number of debris burning-related fires in 2003, with a new spike in 2011.  So the question is, what happened in 2002/3 to cause the drop?  In 2011 to cause the spike?</a:t>
            </a:r>
            <a:endParaRPr/>
          </a:p>
        </p:txBody>
      </p:sp>
      <p:pic>
        <p:nvPicPr>
          <p:cNvPr id="114" name="Google Shape;114;p20"/>
          <p:cNvPicPr preferRelativeResize="0"/>
          <p:nvPr/>
        </p:nvPicPr>
        <p:blipFill rotWithShape="1">
          <a:blip r:embed="rId3">
            <a:alphaModFix/>
          </a:blip>
          <a:srcRect b="0" l="0" r="0" t="16604"/>
          <a:stretch/>
        </p:blipFill>
        <p:spPr>
          <a:xfrm>
            <a:off x="311700" y="1152475"/>
            <a:ext cx="5873873"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Data Analysis</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After doing some research, we ran into roadblocks with getting the relevant weather data to compare to fire sources and </a:t>
            </a:r>
            <a:r>
              <a:rPr lang="en" sz="1400"/>
              <a:t>occurrences</a:t>
            </a:r>
            <a:r>
              <a:rPr lang="en" sz="1400"/>
              <a:t>.  There were limits on API calls that we were unable to resolve.  In the end, we focused on Georgia’s data because they have had the most wildfires in the last 15 years, and on California’s because we assumed they would have had the most fires in that timeframe, but were incorrect.</a:t>
            </a:r>
            <a:endParaRPr sz="1400"/>
          </a:p>
          <a:p>
            <a:pPr indent="0" lvl="0" marL="0" rtl="0" algn="l">
              <a:spcBef>
                <a:spcPts val="1600"/>
              </a:spcBef>
              <a:spcAft>
                <a:spcPts val="0"/>
              </a:spcAft>
              <a:buNone/>
            </a:pPr>
            <a:r>
              <a:rPr lang="en" sz="1400"/>
              <a:t>So why are there so many debris burning-related fires in Georgia?  </a:t>
            </a:r>
            <a:endParaRPr sz="1400"/>
          </a:p>
          <a:p>
            <a:pPr indent="0" lvl="0" marL="0" rtl="0" algn="l">
              <a:spcBef>
                <a:spcPts val="1600"/>
              </a:spcBef>
              <a:spcAft>
                <a:spcPts val="0"/>
              </a:spcAft>
              <a:buNone/>
            </a:pPr>
            <a:r>
              <a:rPr lang="en" sz="1400"/>
              <a:t>What are the differences in California and Georgia’s debris-burning policies?</a:t>
            </a:r>
            <a:endParaRPr sz="1400"/>
          </a:p>
          <a:p>
            <a:pPr indent="-317500" lvl="0" marL="457200" rtl="0" algn="l">
              <a:spcBef>
                <a:spcPts val="1600"/>
              </a:spcBef>
              <a:spcAft>
                <a:spcPts val="0"/>
              </a:spcAft>
              <a:buSzPts val="1400"/>
              <a:buChar char="●"/>
            </a:pPr>
            <a:r>
              <a:rPr lang="en" sz="1400"/>
              <a:t>Georgia now has debris-burning policies in place that require a permit application.</a:t>
            </a:r>
            <a:endParaRPr sz="1400"/>
          </a:p>
          <a:p>
            <a:pPr indent="-317500" lvl="0" marL="457200" rtl="0" algn="l">
              <a:spcBef>
                <a:spcPts val="0"/>
              </a:spcBef>
              <a:spcAft>
                <a:spcPts val="0"/>
              </a:spcAft>
              <a:buSzPts val="1400"/>
              <a:buChar char="●"/>
            </a:pPr>
            <a:r>
              <a:rPr lang="en" sz="1400"/>
              <a:t>However, California requires a permit for the same kind of burning, which is then further narrowed to only be allowed on certain prescribed days.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