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2" r:id="rId6"/>
    <p:sldId id="257" r:id="rId7"/>
    <p:sldId id="258" r:id="rId8"/>
    <p:sldId id="260" r:id="rId9"/>
    <p:sldId id="259" r:id="rId10"/>
    <p:sldId id="261" r:id="rId11"/>
    <p:sldId id="263" r:id="rId12"/>
    <p:sldId id="268"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p:cViewPr varScale="1">
        <p:scale>
          <a:sx n="35" d="100"/>
          <a:sy n="35" d="100"/>
        </p:scale>
        <p:origin x="54" y="143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9/25/2023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9/25/2023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9/25/2023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9/25/2023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9/25/2023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4" y="-1325560"/>
            <a:ext cx="4098175" cy="3177380"/>
          </a:xfrm>
        </p:spPr>
        <p:txBody>
          <a:bodyPr/>
          <a:lstStyle/>
          <a:p>
            <a:r>
              <a:rPr lang="en-US" dirty="0"/>
              <a:t>Heart Stroke </a:t>
            </a:r>
            <a:br>
              <a:rPr lang="en-US" dirty="0"/>
            </a:br>
            <a:r>
              <a:rPr lang="en-US" dirty="0"/>
              <a:t>Prediction</a:t>
            </a:r>
          </a:p>
        </p:txBody>
      </p:sp>
      <p:sp>
        <p:nvSpPr>
          <p:cNvPr id="3" name="Subtitle 2"/>
          <p:cNvSpPr>
            <a:spLocks noGrp="1"/>
          </p:cNvSpPr>
          <p:nvPr>
            <p:ph type="subTitle" idx="1"/>
          </p:nvPr>
        </p:nvSpPr>
        <p:spPr>
          <a:xfrm>
            <a:off x="626223" y="2420888"/>
            <a:ext cx="4098175" cy="4248472"/>
          </a:xfrm>
        </p:spPr>
        <p:txBody>
          <a:bodyPr anchor="t">
            <a:normAutofit fontScale="92500" lnSpcReduction="10000"/>
          </a:bodyPr>
          <a:lstStyle/>
          <a:p>
            <a:pPr>
              <a:spcBef>
                <a:spcPts val="600"/>
              </a:spcBef>
            </a:pPr>
            <a:r>
              <a:rPr lang="en-US" dirty="0">
                <a:solidFill>
                  <a:schemeClr val="tx1">
                    <a:lumMod val="65000"/>
                    <a:lumOff val="35000"/>
                  </a:schemeClr>
                </a:solidFill>
              </a:rPr>
              <a:t>By Group 12: </a:t>
            </a:r>
          </a:p>
          <a:p>
            <a:pPr>
              <a:spcBef>
                <a:spcPts val="600"/>
              </a:spcBef>
            </a:pPr>
            <a:endParaRPr lang="en-CA" sz="1600" b="0" i="0" dirty="0">
              <a:solidFill>
                <a:srgbClr val="374151"/>
              </a:solidFill>
              <a:effectLst/>
              <a:latin typeface="Franklin Gothic Book" panose="020B0503020102020204" pitchFamily="34" charset="0"/>
            </a:endParaRPr>
          </a:p>
          <a:p>
            <a:pPr>
              <a:spcBef>
                <a:spcPts val="600"/>
              </a:spcBef>
            </a:pPr>
            <a:r>
              <a:rPr lang="en-CA" sz="1700" b="1" i="0" dirty="0">
                <a:solidFill>
                  <a:schemeClr val="bg2">
                    <a:lumMod val="50000"/>
                  </a:schemeClr>
                </a:solidFill>
                <a:effectLst/>
                <a:latin typeface="Franklin Gothic Book" panose="020B0503020102020204" pitchFamily="34" charset="0"/>
              </a:rPr>
              <a:t>• Abbasi, </a:t>
            </a:r>
            <a:r>
              <a:rPr lang="en-CA" sz="1700" b="1" i="0" dirty="0" err="1">
                <a:solidFill>
                  <a:schemeClr val="bg2">
                    <a:lumMod val="50000"/>
                  </a:schemeClr>
                </a:solidFill>
                <a:effectLst/>
                <a:latin typeface="Franklin Gothic Book" panose="020B0503020102020204" pitchFamily="34" charset="0"/>
              </a:rPr>
              <a:t>Seyed</a:t>
            </a:r>
            <a:r>
              <a:rPr lang="en-CA" sz="1700" b="1" i="0" dirty="0">
                <a:solidFill>
                  <a:schemeClr val="bg2">
                    <a:lumMod val="50000"/>
                  </a:schemeClr>
                </a:solidFill>
                <a:effectLst/>
                <a:latin typeface="Franklin Gothic Book" panose="020B0503020102020204" pitchFamily="34" charset="0"/>
              </a:rPr>
              <a:t> Amir </a:t>
            </a:r>
            <a:r>
              <a:rPr lang="en-CA" sz="1700" b="1" i="0" dirty="0" err="1">
                <a:solidFill>
                  <a:schemeClr val="bg2">
                    <a:lumMod val="50000"/>
                  </a:schemeClr>
                </a:solidFill>
                <a:effectLst/>
                <a:latin typeface="Franklin Gothic Book" panose="020B0503020102020204" pitchFamily="34" charset="0"/>
              </a:rPr>
              <a:t>Kiarash</a:t>
            </a:r>
            <a:endParaRPr lang="en-CA" sz="1700" b="1" dirty="0">
              <a:solidFill>
                <a:schemeClr val="bg2">
                  <a:lumMod val="50000"/>
                </a:schemeClr>
              </a:solidFill>
              <a:latin typeface="Franklin Gothic Book" panose="020B0503020102020204" pitchFamily="34" charset="0"/>
            </a:endParaRPr>
          </a:p>
          <a:p>
            <a:r>
              <a:rPr lang="en-CA" sz="1700" b="1" i="0" dirty="0">
                <a:solidFill>
                  <a:schemeClr val="bg2">
                    <a:lumMod val="50000"/>
                  </a:schemeClr>
                </a:solidFill>
                <a:effectLst/>
                <a:latin typeface="Franklin Gothic Book" panose="020B0503020102020204" pitchFamily="34" charset="0"/>
              </a:rPr>
              <a:t>• Alan, Baris</a:t>
            </a:r>
          </a:p>
          <a:p>
            <a:r>
              <a:rPr lang="en-CA" sz="1700" b="1" i="0" dirty="0">
                <a:solidFill>
                  <a:schemeClr val="bg2">
                    <a:lumMod val="50000"/>
                  </a:schemeClr>
                </a:solidFill>
                <a:effectLst/>
                <a:latin typeface="Franklin Gothic Book" panose="020B0503020102020204" pitchFamily="34" charset="0"/>
              </a:rPr>
              <a:t>• </a:t>
            </a:r>
            <a:r>
              <a:rPr lang="en-CA" sz="1700" b="1" i="0" dirty="0" err="1">
                <a:solidFill>
                  <a:schemeClr val="bg2">
                    <a:lumMod val="50000"/>
                  </a:schemeClr>
                </a:solidFill>
                <a:effectLst/>
                <a:latin typeface="Franklin Gothic Book" panose="020B0503020102020204" pitchFamily="34" charset="0"/>
              </a:rPr>
              <a:t>Ardalanasl</a:t>
            </a:r>
            <a:r>
              <a:rPr lang="en-CA" sz="1700" b="1" i="0" dirty="0">
                <a:solidFill>
                  <a:schemeClr val="bg2">
                    <a:lumMod val="50000"/>
                  </a:schemeClr>
                </a:solidFill>
                <a:effectLst/>
                <a:latin typeface="Franklin Gothic Book" panose="020B0503020102020204" pitchFamily="34" charset="0"/>
              </a:rPr>
              <a:t>, Mohammad</a:t>
            </a:r>
          </a:p>
          <a:p>
            <a:r>
              <a:rPr lang="en-CA" sz="1700" b="1" i="0" dirty="0">
                <a:solidFill>
                  <a:schemeClr val="bg2">
                    <a:lumMod val="50000"/>
                  </a:schemeClr>
                </a:solidFill>
                <a:effectLst/>
                <a:latin typeface="Franklin Gothic Book" panose="020B0503020102020204" pitchFamily="34" charset="0"/>
              </a:rPr>
              <a:t>• </a:t>
            </a:r>
            <a:r>
              <a:rPr lang="en-CA" sz="1700" b="1" i="0" dirty="0" err="1">
                <a:solidFill>
                  <a:schemeClr val="bg2">
                    <a:lumMod val="50000"/>
                  </a:schemeClr>
                </a:solidFill>
                <a:effectLst/>
                <a:latin typeface="Franklin Gothic Book" panose="020B0503020102020204" pitchFamily="34" charset="0"/>
              </a:rPr>
              <a:t>Khimani</a:t>
            </a:r>
            <a:r>
              <a:rPr lang="en-CA" sz="1700" b="1" i="0" dirty="0">
                <a:solidFill>
                  <a:schemeClr val="bg2">
                    <a:lumMod val="50000"/>
                  </a:schemeClr>
                </a:solidFill>
                <a:effectLst/>
                <a:latin typeface="Franklin Gothic Book" panose="020B0503020102020204" pitchFamily="34" charset="0"/>
              </a:rPr>
              <a:t>, </a:t>
            </a:r>
            <a:r>
              <a:rPr lang="en-CA" sz="1700" b="1" i="0" dirty="0" err="1">
                <a:solidFill>
                  <a:schemeClr val="bg2">
                    <a:lumMod val="50000"/>
                  </a:schemeClr>
                </a:solidFill>
                <a:effectLst/>
                <a:latin typeface="Franklin Gothic Book" panose="020B0503020102020204" pitchFamily="34" charset="0"/>
              </a:rPr>
              <a:t>Renish</a:t>
            </a:r>
            <a:r>
              <a:rPr lang="en-CA" sz="1700" b="1" i="0" dirty="0">
                <a:solidFill>
                  <a:schemeClr val="bg2">
                    <a:lumMod val="50000"/>
                  </a:schemeClr>
                </a:solidFill>
                <a:effectLst/>
                <a:latin typeface="Franklin Gothic Book" panose="020B0503020102020204" pitchFamily="34" charset="0"/>
              </a:rPr>
              <a:t> Samir </a:t>
            </a:r>
          </a:p>
          <a:p>
            <a:r>
              <a:rPr lang="en-CA" sz="1700" b="1" i="0" dirty="0">
                <a:solidFill>
                  <a:schemeClr val="bg2">
                    <a:lumMod val="50000"/>
                  </a:schemeClr>
                </a:solidFill>
                <a:effectLst/>
                <a:latin typeface="Franklin Gothic Book" panose="020B0503020102020204" pitchFamily="34" charset="0"/>
              </a:rPr>
              <a:t>• Li, </a:t>
            </a:r>
            <a:r>
              <a:rPr lang="en-CA" sz="1700" b="1" i="0" dirty="0" err="1">
                <a:solidFill>
                  <a:schemeClr val="bg2">
                    <a:lumMod val="50000"/>
                  </a:schemeClr>
                </a:solidFill>
                <a:effectLst/>
                <a:latin typeface="Franklin Gothic Book" panose="020B0503020102020204" pitchFamily="34" charset="0"/>
              </a:rPr>
              <a:t>Chue</a:t>
            </a:r>
            <a:r>
              <a:rPr lang="en-CA" sz="1700" b="1" i="0" dirty="0">
                <a:solidFill>
                  <a:schemeClr val="bg2">
                    <a:lumMod val="50000"/>
                  </a:schemeClr>
                </a:solidFill>
                <a:effectLst/>
                <a:latin typeface="Franklin Gothic Book" panose="020B0503020102020204" pitchFamily="34" charset="0"/>
              </a:rPr>
              <a:t> San Gavin </a:t>
            </a:r>
          </a:p>
          <a:p>
            <a:r>
              <a:rPr lang="en-CA" sz="1700" b="1" i="0" dirty="0">
                <a:solidFill>
                  <a:schemeClr val="bg2">
                    <a:lumMod val="50000"/>
                  </a:schemeClr>
                </a:solidFill>
                <a:effectLst/>
                <a:latin typeface="Franklin Gothic Book" panose="020B0503020102020204" pitchFamily="34" charset="0"/>
              </a:rPr>
              <a:t>• Maran Vieira Da Silva, </a:t>
            </a:r>
            <a:r>
              <a:rPr lang="en-CA" sz="1700" b="1" i="0" dirty="0" err="1">
                <a:solidFill>
                  <a:schemeClr val="bg2">
                    <a:lumMod val="50000"/>
                  </a:schemeClr>
                </a:solidFill>
                <a:effectLst/>
                <a:latin typeface="Franklin Gothic Book" panose="020B0503020102020204" pitchFamily="34" charset="0"/>
              </a:rPr>
              <a:t>Taiguara</a:t>
            </a:r>
            <a:endParaRPr lang="en-CA" sz="1700" b="1" dirty="0">
              <a:solidFill>
                <a:schemeClr val="bg2">
                  <a:lumMod val="50000"/>
                </a:schemeClr>
              </a:solidFill>
              <a:latin typeface="Franklin Gothic Book" panose="020B0503020102020204" pitchFamily="34" charset="0"/>
            </a:endParaRPr>
          </a:p>
          <a:p>
            <a:r>
              <a:rPr lang="en-CA" sz="1700" b="1" i="0" dirty="0">
                <a:solidFill>
                  <a:schemeClr val="bg2">
                    <a:lumMod val="50000"/>
                  </a:schemeClr>
                </a:solidFill>
                <a:effectLst/>
                <a:latin typeface="Franklin Gothic Book" panose="020B0503020102020204" pitchFamily="34" charset="0"/>
              </a:rPr>
              <a:t>• Mehmood, Hassan </a:t>
            </a:r>
          </a:p>
          <a:p>
            <a:r>
              <a:rPr lang="en-CA" sz="1700" b="1" i="0" dirty="0">
                <a:solidFill>
                  <a:schemeClr val="bg2">
                    <a:lumMod val="50000"/>
                  </a:schemeClr>
                </a:solidFill>
                <a:effectLst/>
                <a:latin typeface="Franklin Gothic Book" panose="020B0503020102020204" pitchFamily="34" charset="0"/>
              </a:rPr>
              <a:t>• </a:t>
            </a:r>
            <a:r>
              <a:rPr lang="en-CA" sz="1700" b="1" i="0" dirty="0" err="1">
                <a:solidFill>
                  <a:schemeClr val="bg2">
                    <a:lumMod val="50000"/>
                  </a:schemeClr>
                </a:solidFill>
                <a:effectLst/>
                <a:latin typeface="Franklin Gothic Book" panose="020B0503020102020204" pitchFamily="34" charset="0"/>
              </a:rPr>
              <a:t>Monzato</a:t>
            </a:r>
            <a:r>
              <a:rPr lang="en-CA" sz="1700" b="1" i="0" dirty="0">
                <a:solidFill>
                  <a:schemeClr val="bg2">
                    <a:lumMod val="50000"/>
                  </a:schemeClr>
                </a:solidFill>
                <a:effectLst/>
                <a:latin typeface="Franklin Gothic Book" panose="020B0503020102020204" pitchFamily="34" charset="0"/>
              </a:rPr>
              <a:t> </a:t>
            </a:r>
            <a:r>
              <a:rPr lang="en-CA" sz="1700" b="1" i="0" dirty="0" err="1">
                <a:solidFill>
                  <a:schemeClr val="bg2">
                    <a:lumMod val="50000"/>
                  </a:schemeClr>
                </a:solidFill>
                <a:effectLst/>
                <a:latin typeface="Franklin Gothic Book" panose="020B0503020102020204" pitchFamily="34" charset="0"/>
              </a:rPr>
              <a:t>Grigorio</a:t>
            </a:r>
            <a:r>
              <a:rPr lang="en-CA" sz="1700" b="1" i="0" dirty="0">
                <a:solidFill>
                  <a:schemeClr val="bg2">
                    <a:lumMod val="50000"/>
                  </a:schemeClr>
                </a:solidFill>
                <a:effectLst/>
                <a:latin typeface="Franklin Gothic Book" panose="020B0503020102020204" pitchFamily="34" charset="0"/>
              </a:rPr>
              <a:t>, Gabriel </a:t>
            </a:r>
          </a:p>
          <a:p>
            <a:r>
              <a:rPr lang="en-CA" sz="1700" b="1" i="0" dirty="0">
                <a:solidFill>
                  <a:schemeClr val="bg2">
                    <a:lumMod val="50000"/>
                  </a:schemeClr>
                </a:solidFill>
                <a:effectLst/>
                <a:latin typeface="Franklin Gothic Book" panose="020B0503020102020204" pitchFamily="34" charset="0"/>
              </a:rPr>
              <a:t>• Thomas, Shane</a:t>
            </a:r>
            <a:endParaRPr lang="en-US" sz="1700" b="1" dirty="0">
              <a:solidFill>
                <a:schemeClr val="bg2">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CA"/>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9F22-DD1D-5EEF-EA30-8D0A7220019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93D69B1D-05FC-4E39-5CF5-8F0F9CD11FEF}"/>
              </a:ext>
            </a:extLst>
          </p:cNvPr>
          <p:cNvSpPr>
            <a:spLocks noGrp="1"/>
          </p:cNvSpPr>
          <p:nvPr>
            <p:ph type="pic" idx="1"/>
          </p:nvPr>
        </p:nvSpPr>
        <p:spPr/>
        <p:txBody>
          <a:bodyPr/>
          <a:lstStyle/>
          <a:p>
            <a:endParaRPr lang="en-CA"/>
          </a:p>
        </p:txBody>
      </p:sp>
      <p:sp>
        <p:nvSpPr>
          <p:cNvPr id="4" name="Text Placeholder 3">
            <a:extLst>
              <a:ext uri="{FF2B5EF4-FFF2-40B4-BE49-F238E27FC236}">
                <a16:creationId xmlns:a16="http://schemas.microsoft.com/office/drawing/2014/main" id="{9A727243-1E01-B80E-489A-18C90DD93B8A}"/>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101517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0"/>
            <a:ext cx="10058400" cy="1505867"/>
          </a:xfrm>
        </p:spPr>
        <p:txBody>
          <a:bodyPr/>
          <a:lstStyle/>
          <a:p>
            <a:r>
              <a:rPr lang="en-US" dirty="0"/>
              <a:t>Predicting Heart Stroke </a:t>
            </a:r>
          </a:p>
        </p:txBody>
      </p:sp>
      <p:sp>
        <p:nvSpPr>
          <p:cNvPr id="3" name="Text Placeholder 2"/>
          <p:cNvSpPr>
            <a:spLocks noGrp="1"/>
          </p:cNvSpPr>
          <p:nvPr>
            <p:ph type="body" idx="1"/>
          </p:nvPr>
        </p:nvSpPr>
        <p:spPr>
          <a:xfrm>
            <a:off x="310212" y="1668381"/>
            <a:ext cx="5532040" cy="762000"/>
          </a:xfrm>
        </p:spPr>
        <p:txBody>
          <a:bodyPr/>
          <a:lstStyle/>
          <a:p>
            <a:r>
              <a:rPr lang="en-US" sz="2800" dirty="0"/>
              <a:t>How are we going to predict?</a:t>
            </a:r>
          </a:p>
        </p:txBody>
      </p:sp>
      <p:sp>
        <p:nvSpPr>
          <p:cNvPr id="4" name="Content Placeholder 3"/>
          <p:cNvSpPr>
            <a:spLocks noGrp="1"/>
          </p:cNvSpPr>
          <p:nvPr>
            <p:ph sz="half" idx="2"/>
          </p:nvPr>
        </p:nvSpPr>
        <p:spPr>
          <a:xfrm>
            <a:off x="310212" y="2780928"/>
            <a:ext cx="5532040" cy="3810033"/>
          </a:xfrm>
        </p:spPr>
        <p:txBody>
          <a:bodyPr/>
          <a:lstStyle/>
          <a:p>
            <a:r>
              <a:rPr lang="en-US" dirty="0"/>
              <a:t>Gather data obtained from Kaggle </a:t>
            </a:r>
          </a:p>
          <a:p>
            <a:r>
              <a:rPr lang="en-US" dirty="0"/>
              <a:t>Identify the risks associated with Heart Stroke</a:t>
            </a:r>
          </a:p>
          <a:p>
            <a:r>
              <a:rPr lang="en-US" dirty="0"/>
              <a:t>Creating a probability of the risk of Heart Stroke with historical Data</a:t>
            </a:r>
          </a:p>
          <a:p>
            <a:r>
              <a:rPr lang="en-US" dirty="0"/>
              <a:t>Give our findings to doctors and professionals so they can decide on the threshold </a:t>
            </a:r>
          </a:p>
        </p:txBody>
      </p:sp>
      <p:sp>
        <p:nvSpPr>
          <p:cNvPr id="5" name="Text Placeholder 4"/>
          <p:cNvSpPr>
            <a:spLocks noGrp="1"/>
          </p:cNvSpPr>
          <p:nvPr>
            <p:ph type="body" sz="quarter" idx="3"/>
          </p:nvPr>
        </p:nvSpPr>
        <p:spPr>
          <a:xfrm>
            <a:off x="6349749" y="1668381"/>
            <a:ext cx="4800600" cy="762000"/>
          </a:xfrm>
        </p:spPr>
        <p:txBody>
          <a:bodyPr/>
          <a:lstStyle/>
          <a:p>
            <a:r>
              <a:rPr lang="en-US" sz="2800" dirty="0"/>
              <a:t>The Data</a:t>
            </a:r>
          </a:p>
        </p:txBody>
      </p:sp>
      <p:sp>
        <p:nvSpPr>
          <p:cNvPr id="6" name="Content Placeholder 5"/>
          <p:cNvSpPr>
            <a:spLocks noGrp="1"/>
          </p:cNvSpPr>
          <p:nvPr>
            <p:ph sz="quarter" idx="4"/>
          </p:nvPr>
        </p:nvSpPr>
        <p:spPr>
          <a:xfrm>
            <a:off x="6349749" y="2780928"/>
            <a:ext cx="4800600" cy="3810033"/>
          </a:xfrm>
        </p:spPr>
        <p:txBody>
          <a:bodyPr/>
          <a:lstStyle/>
          <a:p>
            <a:r>
              <a:rPr lang="en-US" dirty="0">
                <a:solidFill>
                  <a:schemeClr val="accent1"/>
                </a:solidFill>
              </a:rPr>
              <a:t>ID </a:t>
            </a:r>
          </a:p>
          <a:p>
            <a:r>
              <a:rPr lang="en-US" dirty="0">
                <a:solidFill>
                  <a:schemeClr val="accent6">
                    <a:lumMod val="75000"/>
                  </a:schemeClr>
                </a:solidFill>
              </a:rPr>
              <a:t>Gender</a:t>
            </a:r>
            <a:r>
              <a:rPr lang="en-US" dirty="0">
                <a:solidFill>
                  <a:schemeClr val="accent1"/>
                </a:solidFill>
              </a:rPr>
              <a:t>*</a:t>
            </a:r>
          </a:p>
          <a:p>
            <a:r>
              <a:rPr lang="en-US" dirty="0">
                <a:solidFill>
                  <a:schemeClr val="accent6">
                    <a:lumMod val="75000"/>
                  </a:schemeClr>
                </a:solidFill>
              </a:rPr>
              <a:t>Age</a:t>
            </a:r>
            <a:r>
              <a:rPr lang="en-US" dirty="0">
                <a:solidFill>
                  <a:schemeClr val="accent1"/>
                </a:solidFill>
              </a:rPr>
              <a:t>*</a:t>
            </a:r>
          </a:p>
          <a:p>
            <a:r>
              <a:rPr lang="en-US" dirty="0">
                <a:solidFill>
                  <a:schemeClr val="accent4"/>
                </a:solidFill>
              </a:rPr>
              <a:t>Heart Disease</a:t>
            </a:r>
          </a:p>
          <a:p>
            <a:r>
              <a:rPr lang="en-US" dirty="0">
                <a:solidFill>
                  <a:schemeClr val="accent4"/>
                </a:solidFill>
              </a:rPr>
              <a:t>Hypertension</a:t>
            </a:r>
          </a:p>
          <a:p>
            <a:r>
              <a:rPr lang="en-US" dirty="0">
                <a:solidFill>
                  <a:schemeClr val="accent6">
                    <a:lumMod val="75000"/>
                  </a:schemeClr>
                </a:solidFill>
              </a:rPr>
              <a:t>Ever married</a:t>
            </a:r>
          </a:p>
          <a:p>
            <a:r>
              <a:rPr lang="en-US" dirty="0">
                <a:solidFill>
                  <a:schemeClr val="accent6">
                    <a:lumMod val="75000"/>
                  </a:schemeClr>
                </a:solidFill>
              </a:rPr>
              <a:t>Work type</a:t>
            </a:r>
          </a:p>
          <a:p>
            <a:endParaRPr lang="en-US" dirty="0"/>
          </a:p>
        </p:txBody>
      </p:sp>
      <p:sp>
        <p:nvSpPr>
          <p:cNvPr id="8" name="TextBox 7">
            <a:extLst>
              <a:ext uri="{FF2B5EF4-FFF2-40B4-BE49-F238E27FC236}">
                <a16:creationId xmlns:a16="http://schemas.microsoft.com/office/drawing/2014/main" id="{3662877C-1B2D-48F9-DFB5-8DA345200556}"/>
              </a:ext>
            </a:extLst>
          </p:cNvPr>
          <p:cNvSpPr txBox="1"/>
          <p:nvPr/>
        </p:nvSpPr>
        <p:spPr>
          <a:xfrm>
            <a:off x="8640136" y="2592897"/>
            <a:ext cx="3209067" cy="334860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400" dirty="0">
                <a:solidFill>
                  <a:schemeClr val="accent6">
                    <a:lumMod val="75000"/>
                  </a:schemeClr>
                </a:solidFill>
                <a:latin typeface="Franklin Gothic Medium" panose="020B0603020102020204" pitchFamily="34" charset="0"/>
              </a:rPr>
              <a:t>Residence Type</a:t>
            </a:r>
          </a:p>
          <a:p>
            <a:pPr marL="285750" indent="-285750">
              <a:lnSpc>
                <a:spcPct val="150000"/>
              </a:lnSpc>
              <a:buFont typeface="Wingdings" panose="05000000000000000000" pitchFamily="2" charset="2"/>
              <a:buChar char="§"/>
            </a:pPr>
            <a:r>
              <a:rPr lang="en-US" sz="2400" dirty="0">
                <a:solidFill>
                  <a:schemeClr val="accent4"/>
                </a:solidFill>
                <a:latin typeface="Franklin Gothic Medium" panose="020B0603020102020204" pitchFamily="34" charset="0"/>
              </a:rPr>
              <a:t>Average Glucose Level</a:t>
            </a:r>
          </a:p>
          <a:p>
            <a:pPr marL="285750" indent="-285750">
              <a:lnSpc>
                <a:spcPct val="150000"/>
              </a:lnSpc>
              <a:buFont typeface="Wingdings" panose="05000000000000000000" pitchFamily="2" charset="2"/>
              <a:buChar char="§"/>
            </a:pPr>
            <a:r>
              <a:rPr lang="en-US" sz="2400" dirty="0">
                <a:solidFill>
                  <a:schemeClr val="accent6">
                    <a:lumMod val="75000"/>
                  </a:schemeClr>
                </a:solidFill>
                <a:latin typeface="Franklin Gothic Medium" panose="020B0603020102020204" pitchFamily="34" charset="0"/>
              </a:rPr>
              <a:t>BMI</a:t>
            </a:r>
            <a:r>
              <a:rPr lang="en-US" sz="2400" dirty="0">
                <a:solidFill>
                  <a:schemeClr val="accent1"/>
                </a:solidFill>
                <a:latin typeface="Franklin Gothic Medium" panose="020B0603020102020204" pitchFamily="34" charset="0"/>
              </a:rPr>
              <a:t>*</a:t>
            </a:r>
          </a:p>
          <a:p>
            <a:pPr marL="285750" indent="-285750">
              <a:lnSpc>
                <a:spcPct val="150000"/>
              </a:lnSpc>
              <a:buFont typeface="Wingdings" panose="05000000000000000000" pitchFamily="2" charset="2"/>
              <a:buChar char="§"/>
            </a:pPr>
            <a:r>
              <a:rPr lang="en-US" sz="2400" dirty="0">
                <a:solidFill>
                  <a:schemeClr val="accent6">
                    <a:lumMod val="75000"/>
                  </a:schemeClr>
                </a:solidFill>
                <a:latin typeface="Franklin Gothic Medium" panose="020B0603020102020204" pitchFamily="34" charset="0"/>
              </a:rPr>
              <a:t>Smoking Status</a:t>
            </a:r>
          </a:p>
          <a:p>
            <a:pPr marL="285750" indent="-285750">
              <a:lnSpc>
                <a:spcPct val="150000"/>
              </a:lnSpc>
              <a:buFont typeface="Wingdings" panose="05000000000000000000" pitchFamily="2" charset="2"/>
              <a:buChar char="§"/>
            </a:pPr>
            <a:r>
              <a:rPr lang="en-US" sz="2400" dirty="0">
                <a:solidFill>
                  <a:schemeClr val="accent4"/>
                </a:solidFill>
                <a:latin typeface="Franklin Gothic Medium" panose="020B0603020102020204" pitchFamily="34" charset="0"/>
              </a:rPr>
              <a:t>Stroke</a:t>
            </a:r>
            <a:endParaRPr lang="en-CA" sz="2400" dirty="0">
              <a:solidFill>
                <a:schemeClr val="accent4"/>
              </a:solidFill>
              <a:latin typeface="Franklin Gothic Medium" panose="020B0603020102020204" pitchFamily="34" charset="0"/>
            </a:endParaRPr>
          </a:p>
        </p:txBody>
      </p:sp>
      <p:pic>
        <p:nvPicPr>
          <p:cNvPr id="1033" name="Picture 9">
            <a:extLst>
              <a:ext uri="{FF2B5EF4-FFF2-40B4-BE49-F238E27FC236}">
                <a16:creationId xmlns:a16="http://schemas.microsoft.com/office/drawing/2014/main" id="{1B6C6F7D-18BE-4816-B06F-A7B53890F8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20"/>
            <a:ext cx="2279576" cy="154776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096FE8D4-85C2-E18E-7852-A29403C30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2905" y="56436"/>
            <a:ext cx="2086975" cy="154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0" y="1844824"/>
            <a:ext cx="9144000" cy="4572001"/>
          </a:xfrm>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9902-81CA-1A90-8518-E0D9585269F6}"/>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19428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ct:contentTypeSchema xmlns:ct="http://schemas.microsoft.com/office/2006/metadata/contentType" xmlns:ma="http://schemas.microsoft.com/office/2006/metadata/properties/metaAttributes" ct:_="" ma:_="" ma:contentTypeName="Document" ma:contentTypeID="0x010100BDA1002702D6FC4B93764935804B2B11" ma:contentTypeVersion="5" ma:contentTypeDescription="Create a new document." ma:contentTypeScope="" ma:versionID="54d3257b06afa9174606d7a356362f12">
  <xsd:schema xmlns:xsd="http://www.w3.org/2001/XMLSchema" xmlns:xs="http://www.w3.org/2001/XMLSchema" xmlns:p="http://schemas.microsoft.com/office/2006/metadata/properties" xmlns:ns3="f8c22b02-19e4-4d93-a01d-3699c9e6bada" targetNamespace="http://schemas.microsoft.com/office/2006/metadata/properties" ma:root="true" ma:fieldsID="c873d3b9607c84f166b1c2648f5346f3" ns3:_="">
    <xsd:import namespace="f8c22b02-19e4-4d93-a01d-3699c9e6bad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22b02-19e4-4d93-a01d-3699c9e6ba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D0AB42-ED3C-445F-A399-0A2867DA6963}">
  <ds:schemaRefs>
    <ds:schemaRef ds:uri="http://schemas.microsoft.com/sharepoint/v3/contenttype/forms"/>
  </ds:schemaRefs>
</ds:datastoreItem>
</file>

<file path=customXml/itemProps2.xml><?xml version="1.0" encoding="utf-8"?>
<ds:datastoreItem xmlns:ds="http://schemas.openxmlformats.org/officeDocument/2006/customXml" ds:itemID="{7E7CFC03-1440-4528-B9B0-DE022C3A8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c22b02-19e4-4d93-a01d-3699c9e6b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C196C8-EDDF-4E10-85C7-6AC2A94B870B}">
  <ds:schemaRefs>
    <ds:schemaRef ds:uri="http://purl.org/dc/dcmitype/"/>
    <ds:schemaRef ds:uri="http://purl.org/dc/elements/1.1/"/>
    <ds:schemaRef ds:uri="http://schemas.microsoft.com/office/2006/metadata/properties"/>
    <ds:schemaRef ds:uri="http://purl.org/dc/terms/"/>
    <ds:schemaRef ds:uri="http://schemas.microsoft.com/office/2006/documentManagement/types"/>
    <ds:schemaRef ds:uri="f8c22b02-19e4-4d93-a01d-3699c9e6bada"/>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Medical design presentation (widescreen)</Template>
  <TotalTime>49</TotalTime>
  <Words>242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Franklin Gothic Medium</vt:lpstr>
      <vt:lpstr>Wingdings</vt:lpstr>
      <vt:lpstr>Medical Design 16x9</vt:lpstr>
      <vt:lpstr>Heart Stroke  Prediction</vt:lpstr>
      <vt:lpstr>Predicting Heart Stroke </vt:lpstr>
      <vt:lpstr>PowerPoint Presentation</vt:lpstr>
      <vt:lpstr>Title and Content Layout with Chart</vt:lpstr>
      <vt:lpstr>Two Content Layout with Table</vt:lpstr>
      <vt:lpstr>Two Content Layout with SmartArt</vt:lpstr>
      <vt:lpstr>Add a Slide Title - 1</vt:lpstr>
      <vt:lpstr>Add a Slide Title - 3</vt:lpstr>
      <vt:lpstr>PowerPoint Presentation</vt:lpstr>
      <vt:lpstr>PowerPoint Presentation</vt:lpstr>
      <vt:lpstr>Add a Slide Title - 4</vt:lpstr>
      <vt:lpstr>Add a Slide Title - 5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Stroke  Prediction</dc:title>
  <dc:creator>Shane Thomas</dc:creator>
  <cp:lastModifiedBy>Shane Thomas</cp:lastModifiedBy>
  <cp:revision>1</cp:revision>
  <dcterms:created xsi:type="dcterms:W3CDTF">2023-09-25T19:59:43Z</dcterms:created>
  <dcterms:modified xsi:type="dcterms:W3CDTF">2023-09-25T20:51:05Z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0x010100BDA1002702D6FC4B93764935804B2B11</vt:lpwstr>
  </property>
</Properties>
</file>