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ae02daf0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ae02daf0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ae02daf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ae02daf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ae02daf0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ae02daf0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ad3ca891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ad3ca891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ad3ca891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ad3ca891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ae02daf0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ae02daf0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e02daf0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e02daf0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adea309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adea309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adea3096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adea3096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ae02daf0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4ae02daf0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ae02daf0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ae02daf0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ac96a7bc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ac96a7bc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ad3ca891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ad3ca891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adea3096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adea3096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d3ca89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d3ca89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ae02daf0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ae02daf0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ad3ca891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ad3ca891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ae02daf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ae02daf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adea309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adea309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ae02daf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ae02daf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91025"/>
            <a:ext cx="8271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/>
              <a:t>: Docker Security Deep Dive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388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TALHA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40" y="26758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 &amp; Containerization Workshop</a:t>
            </a:r>
            <a:endParaRPr b="1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Read-Only Filesystem Implementation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6584775" y="2078875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666600" y="1850275"/>
            <a:ext cx="444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Read-Only Root Filesystem</a:t>
            </a:r>
            <a:endParaRPr b="1" sz="1500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Run container with read-only filesystem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--read-only nginx</a:t>
            </a:r>
            <a:endParaRPr sz="1500">
              <a:solidFill>
                <a:srgbClr val="ABB2BF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Prevents runtime modifications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Reduces attack surface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546175" y="1850275"/>
            <a:ext cx="49116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Temporary Filesystem Mounts</a:t>
            </a:r>
            <a:endParaRPr b="1" sz="1500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 Allow specific directories to be writable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--read-only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--tmpfs /run:rw,noexec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--tmpfs /tmp:rw,noexec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nginx</a:t>
            </a:r>
            <a:endParaRPr sz="1500">
              <a:solidFill>
                <a:srgbClr val="ABB2BF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Required writable locations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No executable permissions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Application Adaptation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Log to stdout/stderr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Use environment variables for configuration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External storage for persistent data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Vulnerability Management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6584775" y="2078875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9450" y="1853850"/>
            <a:ext cx="444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Scanning Tools Implementation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Using Trivy to scan image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trivy image nginx:latest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Docker Scout scanning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scout cves nginx:latest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4609025" y="1853850"/>
            <a:ext cx="49116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Vulnerability Remediation Workflow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Regular scanning of base images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Update dependencies with vulnerabilities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Implement policy for acceptable risks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Rebuild and redeploy updated images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Continuous Scanning Integration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Pre-build scanning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Registry scanning policies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Post-deployment verification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113"/>
            <a:ext cx="91440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56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Signing and Verification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805650" y="1316875"/>
            <a:ext cx="67770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Docker Content Trust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Enable content trust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19A66"/>
                </a:solidFill>
              </a:rPr>
              <a:t>export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61AFEF"/>
                </a:solidFill>
              </a:rPr>
              <a:t>DOCKER_CONTENT_TRUST=</a:t>
            </a:r>
            <a:r>
              <a:rPr lang="en" sz="1500">
                <a:solidFill>
                  <a:srgbClr val="D19A66"/>
                </a:solidFill>
              </a:rPr>
              <a:t>1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Push signed image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push myregistry/myimage:latest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Pull with verification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pull myregistry/myimage:latest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Signature Verification Workflow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Image is signed during push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Signature stored in Notary server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Pull verifies signature with public key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Fails if image tampered or unsigned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4769175" y="3181350"/>
            <a:ext cx="58857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Key Management Best Practices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Secure offline root key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Repository keys rotation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Hardware security modules (HSMs)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Image Security Strategy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29450" y="1850275"/>
            <a:ext cx="40509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Minimal Base Images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Alpine: ~5MB (musl libc, minimal packages)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Distroless: Language runtime only, no shell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Scratch: Empty base for statically linked binaries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Minimal base image example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FROM</a:t>
            </a:r>
            <a:r>
              <a:rPr lang="en" sz="1500">
                <a:solidFill>
                  <a:srgbClr val="000000"/>
                </a:solidFill>
              </a:rPr>
              <a:t> gcr.io/distroless/java:11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COPY</a:t>
            </a:r>
            <a:r>
              <a:rPr lang="en" sz="1500">
                <a:solidFill>
                  <a:srgbClr val="000000"/>
                </a:solidFill>
              </a:rPr>
              <a:t> target/app.jar /app.jar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CMD</a:t>
            </a:r>
            <a:r>
              <a:rPr lang="en" sz="1500">
                <a:solidFill>
                  <a:srgbClr val="000000"/>
                </a:solidFill>
              </a:rPr>
              <a:t> [</a:t>
            </a:r>
            <a:r>
              <a:rPr lang="en" sz="1500">
                <a:solidFill>
                  <a:srgbClr val="98C379"/>
                </a:solidFill>
              </a:rPr>
              <a:t>"app.jar"</a:t>
            </a:r>
            <a:r>
              <a:rPr lang="en" sz="1500">
                <a:solidFill>
                  <a:srgbClr val="000000"/>
                </a:solidFill>
              </a:rPr>
              <a:t>]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4843375" y="18502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Patch Management Strategy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Regular base image updates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Automated rebuilds with dependency updates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Version pinning with security exceptions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Image Lifecycle Management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Deprecation policy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Scanning thresholds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Rebuild trigger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Security Monitoring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1850275"/>
            <a:ext cx="40509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Falco Security Monitoring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 Run Falco container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-d --name falco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--privileged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-v /var/run/docker.sock:/var/run/docker.sock </a:t>
            </a:r>
            <a:r>
              <a:rPr lang="en" sz="1500">
                <a:solidFill>
                  <a:srgbClr val="ABB2BF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falcosecurity/falco</a:t>
            </a:r>
            <a:endParaRPr sz="1500">
              <a:solidFill>
                <a:srgbClr val="ABB2BF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Real-time system call monitoring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Behavior-based anomaly detection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Customizable rule sets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4843375" y="18502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AppArmor/SELinux Profiles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Run with AppArmor profile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--security-opt </a:t>
            </a:r>
            <a:r>
              <a:rPr lang="en" sz="1500">
                <a:solidFill>
                  <a:srgbClr val="61AFEF"/>
                </a:solidFill>
              </a:rPr>
              <a:t>apparmor=</a:t>
            </a:r>
            <a:r>
              <a:rPr lang="en" sz="1500">
                <a:solidFill>
                  <a:srgbClr val="000000"/>
                </a:solidFill>
              </a:rPr>
              <a:t>docker-default nginx</a:t>
            </a:r>
            <a:endParaRPr sz="1500">
              <a:solidFill>
                <a:srgbClr val="ABB2BF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Mandatory access control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Pre-defined security policies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Enforce allowed operations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48450" y="56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 Creation and Configuration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48450" y="1316875"/>
            <a:ext cx="67770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SIEM Integration Approaches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Log forwarding to central SIEM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Security event aggregation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Correlation with host-based events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Alert Generation and Management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Severity-based alerting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Rate limiting and deduplication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Context-enriched notifications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702375" y="2647950"/>
            <a:ext cx="58857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Incident Response Automation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Example response action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</a:t>
            </a:r>
            <a:r>
              <a:rPr lang="en" sz="1500">
                <a:solidFill>
                  <a:srgbClr val="61AFEF"/>
                </a:solidFill>
              </a:rPr>
              <a:t>ocker</a:t>
            </a:r>
            <a:r>
              <a:rPr lang="en" sz="1500">
                <a:solidFill>
                  <a:srgbClr val="000000"/>
                </a:solidFill>
              </a:rPr>
              <a:t> stop </a:t>
            </a:r>
            <a:r>
              <a:rPr lang="en" sz="1500">
                <a:solidFill>
                  <a:srgbClr val="61AFEF"/>
                </a:solidFill>
              </a:rPr>
              <a:t>$(docker ps -q --filter ancestor=vulnerable-image)</a:t>
            </a:r>
            <a:endParaRPr sz="1500">
              <a:solidFill>
                <a:srgbClr val="61AFEF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Automated container isolation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Evidence collection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Remediation playbooks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61AFE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Deployment Pipeline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29450" y="1926475"/>
            <a:ext cx="40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Security Gate Implementation</a:t>
            </a:r>
            <a:endParaRPr sz="1500">
              <a:solidFill>
                <a:srgbClr val="ABB2BF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Pre-build security checks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Vulnerability scanning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Compliance verification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4843375" y="19264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Vulnerability Policy Enforcement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Severity thresholds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Exclusion management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Compensating controls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Compliance Reporting Automation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Evidence collection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Audit trail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Compliance dashboards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Network Security for Containers</a:t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29450" y="1240675"/>
            <a:ext cx="4050900" cy="3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</a:t>
            </a:r>
            <a:r>
              <a:rPr b="1" lang="en" sz="1500">
                <a:solidFill>
                  <a:srgbClr val="000000"/>
                </a:solidFill>
              </a:rPr>
              <a:t>ontainer Network Isolation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Create isolated network</a:t>
            </a:r>
            <a:endParaRPr sz="15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ABB2BF"/>
                </a:solidFill>
              </a:rPr>
              <a:t> network create --internal backend</a:t>
            </a:r>
            <a:endParaRPr sz="15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Connect DB to internal network only</a:t>
            </a:r>
            <a:endParaRPr sz="15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ABB2BF"/>
                </a:solidFill>
              </a:rPr>
              <a:t> run --network backend --name db postgres</a:t>
            </a:r>
            <a:endParaRPr sz="15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Connect app to both networks</a:t>
            </a:r>
            <a:endParaRPr sz="15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ABB2BF"/>
                </a:solidFill>
              </a:rPr>
              <a:t> run --network frontend --name app app-image</a:t>
            </a:r>
            <a:endParaRPr sz="1500">
              <a:solidFill>
                <a:srgbClr val="ABB2BF"/>
              </a:solidFill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ABB2BF"/>
                </a:solidFill>
              </a:rPr>
              <a:t> network connect backend app</a:t>
            </a:r>
            <a:endParaRPr sz="1500">
              <a:solidFill>
                <a:srgbClr val="ABB2B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5C6370"/>
              </a:solidFill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4843375" y="1240675"/>
            <a:ext cx="44892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Micro-segmentation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Service-to-service rules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Default deny policies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Limited blast radius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Encrypted Transport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TLS between services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Mutual authentication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Certificate rotation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 Management for Containers</a:t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729450" y="1240675"/>
            <a:ext cx="4824600" cy="3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Docker Secrets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Create secret (in Swarm mode)</a:t>
            </a:r>
            <a:endParaRPr sz="1500">
              <a:solidFill>
                <a:srgbClr val="ABB2BF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19A66"/>
                </a:solidFill>
              </a:rPr>
              <a:t>echo</a:t>
            </a:r>
            <a:r>
              <a:rPr lang="en" sz="1500">
                <a:solidFill>
                  <a:srgbClr val="ABB2BF"/>
                </a:solidFill>
              </a:rPr>
              <a:t> </a:t>
            </a:r>
            <a:r>
              <a:rPr lang="en" sz="1500">
                <a:solidFill>
                  <a:srgbClr val="98C379"/>
                </a:solidFill>
              </a:rPr>
              <a:t>"mypassword"</a:t>
            </a:r>
            <a:r>
              <a:rPr lang="en" sz="1500">
                <a:solidFill>
                  <a:srgbClr val="ABB2BF"/>
                </a:solidFill>
              </a:rPr>
              <a:t> </a:t>
            </a:r>
            <a:r>
              <a:rPr lang="en" sz="1500">
                <a:solidFill>
                  <a:srgbClr val="61AFEF"/>
                </a:solidFill>
              </a:rPr>
              <a:t>|</a:t>
            </a:r>
            <a:r>
              <a:rPr lang="en" sz="1500">
                <a:solidFill>
                  <a:srgbClr val="ABB2BF"/>
                </a:solidFill>
              </a:rPr>
              <a:t> </a:t>
            </a: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ABB2BF"/>
                </a:solidFill>
              </a:rPr>
              <a:t> secret create db_password -</a:t>
            </a:r>
            <a:endParaRPr sz="1500">
              <a:solidFill>
                <a:srgbClr val="ABB2BF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BB2BF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Use secret in container</a:t>
            </a:r>
            <a:endParaRPr sz="1500">
              <a:solidFill>
                <a:srgbClr val="ABB2BF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ABB2BF"/>
                </a:solidFill>
              </a:rPr>
              <a:t> </a:t>
            </a:r>
            <a:r>
              <a:rPr lang="en" sz="1500">
                <a:solidFill>
                  <a:srgbClr val="61AFEF"/>
                </a:solidFill>
              </a:rPr>
              <a:t>service</a:t>
            </a:r>
            <a:r>
              <a:rPr lang="en" sz="1500">
                <a:solidFill>
                  <a:srgbClr val="ABB2BF"/>
                </a:solidFill>
              </a:rPr>
              <a:t> create \</a:t>
            </a:r>
            <a:endParaRPr sz="1500">
              <a:solidFill>
                <a:srgbClr val="ABB2BF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BB2BF"/>
                </a:solidFill>
              </a:rPr>
              <a:t>  --secret db_password \</a:t>
            </a:r>
            <a:endParaRPr sz="1500">
              <a:solidFill>
                <a:srgbClr val="ABB2BF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BB2BF"/>
                </a:solidFill>
              </a:rPr>
              <a:t>  --env </a:t>
            </a:r>
            <a:r>
              <a:rPr lang="en" sz="1500">
                <a:solidFill>
                  <a:srgbClr val="61AFEF"/>
                </a:solidFill>
              </a:rPr>
              <a:t>DB_PASSWORD_FILE=</a:t>
            </a:r>
            <a:r>
              <a:rPr lang="en" sz="1500">
                <a:solidFill>
                  <a:srgbClr val="ABB2BF"/>
                </a:solidFill>
              </a:rPr>
              <a:t>/run/secrets/db_password \</a:t>
            </a:r>
            <a:endParaRPr sz="1500">
              <a:solidFill>
                <a:srgbClr val="ABB2BF"/>
              </a:solidFill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BB2BF"/>
                </a:solidFill>
              </a:rPr>
              <a:t>  postgres</a:t>
            </a:r>
            <a:endParaRPr sz="1500">
              <a:solidFill>
                <a:srgbClr val="ABB2BF"/>
              </a:solidFill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5C637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5C6370"/>
              </a:solidFill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4843375" y="1240675"/>
            <a:ext cx="44892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External Secret Stores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Vault integration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Cloud provider secret services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Kubernetes secrets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Secret Injection Patterns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Environment variables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Volume mounts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Init containers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Implement comprehensive Docker security measures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Apply least privilege principles to container deployments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Master container and image vulnerability management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729450" y="1242450"/>
            <a:ext cx="81141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Exercise: Container Security Hardening</a:t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729450" y="1697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Exercise Objectives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Implement least privilege containers with non-root users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Configure read-only filesystems with exceptions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Test security with vulnerability scanning tools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Steps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Create baseline container deployment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Add non-root user configuration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Implement capability restrictions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Configure read-only filesystem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Run vulnerability scan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Test functionality with security controls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653250" y="1318650"/>
            <a:ext cx="902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Exercise: Runtime Security Implementation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729450" y="1697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Exercise Objectives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Set up runtime security monitoring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Create security profiles for document analysis components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Test and validate security configurations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Steps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Install and configure Falco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Create custom detection rules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Set up AppArmor/SELinux profiles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Test with security scenarios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Implement logging and alerting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Document security controls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684550" y="1492725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900" y="0"/>
            <a:ext cx="48995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 Security Architecture</a:t>
            </a:r>
            <a:endParaRPr sz="2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Linux Security Mechanisms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Namespaces: Process isolation (PID, network, mount, etc.)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cgroups: Resource constraints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Capabilities: Fine-grained privileges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Isolation Analysis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6584775" y="2078875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40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Isolation Guarantees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Process isolation (PID namespace)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Network isolation (NET namespace)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Filesystem isolation (MNT namespace)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User isolation (USER namespace)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990025" y="2078875"/>
            <a:ext cx="40509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Isolation Limitations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Shared kernel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Potential privilege escalation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Resource contention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Docker Security Defaults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Default seccomp profile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Limited capabilities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Restricted syscalls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4438"/>
            <a:ext cx="9144003" cy="271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Surface Analysis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1926475"/>
            <a:ext cx="40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Common Attack Vectors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Container escape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Insecure configurations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Image vulnerabilities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Excessive privileges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466250" y="19264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Privilege Escalation Pathways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Host volume mounts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Exposed Docker socket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Privileged containers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Kernel vulnerabilities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Container Escape Techniques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Unrestricted capabilities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Access to sensitive devices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Mounting host directories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Benchmark Standards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73350" y="302425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1926475"/>
            <a:ext cx="40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CIS Docker Benchmark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Host configuration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Docker daemon configuration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Container images and build files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Container runtime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Docker security operations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466250" y="1926475"/>
            <a:ext cx="4050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Docker Security Scanning Tools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docker-bench-security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Anchore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Clair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Trivy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Compliance Automation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Integration with CI/CD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Continuous assessment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Policy enforcement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Non-Root Container Configuration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6584775" y="2078875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444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User Namespace Mapping</a:t>
            </a:r>
            <a:endParaRPr b="1" sz="1500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Enable userns-remap in daemon.json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BB2BF"/>
                </a:solidFill>
              </a:rPr>
              <a:t>{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98C379"/>
                </a:solidFill>
              </a:rPr>
              <a:t>"userns-remap"</a:t>
            </a:r>
            <a:r>
              <a:rPr lang="en" sz="1500">
                <a:solidFill>
                  <a:srgbClr val="D19A66"/>
                </a:solidFill>
              </a:rPr>
              <a:t>: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98C379"/>
                </a:solidFill>
              </a:rPr>
              <a:t>"default"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ABB2BF"/>
                </a:solidFill>
              </a:rPr>
              <a:t>}</a:t>
            </a:r>
            <a:endParaRPr sz="1500">
              <a:solidFill>
                <a:srgbClr val="ABB2BF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Maps container root to non-privileged host user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Limits impact of container compromise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990025" y="2078875"/>
            <a:ext cx="40509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Non-Root User Implementation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Create user in Dockerfile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RUN</a:t>
            </a:r>
            <a:r>
              <a:rPr lang="en" sz="1500">
                <a:solidFill>
                  <a:srgbClr val="000000"/>
                </a:solidFill>
              </a:rPr>
              <a:t> groupadd -r appuser &amp;&amp; useradd -r -g \ appuser appuser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678DD"/>
                </a:solidFill>
              </a:rPr>
              <a:t>USER</a:t>
            </a:r>
            <a:r>
              <a:rPr lang="en" sz="1500">
                <a:solidFill>
                  <a:srgbClr val="000000"/>
                </a:solidFill>
              </a:rPr>
              <a:t> appuser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Application-Specific Permissions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Principle of least privilege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Run as application user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Minimal necessary permissions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Capability Management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6584775" y="2078875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666600" y="1850275"/>
            <a:ext cx="444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Linux Capabilities Overview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Granular privileges for specific operations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Reduces need for full root access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Default Docker capabilities are limited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Dropping Unnecessary Capabilities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Run container with limited capabilities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--cap-drop</a:t>
            </a:r>
            <a:r>
              <a:rPr lang="en" sz="1500">
                <a:solidFill>
                  <a:srgbClr val="61AFEF"/>
                </a:solidFill>
              </a:rPr>
              <a:t>=</a:t>
            </a:r>
            <a:r>
              <a:rPr lang="en" sz="1500">
                <a:solidFill>
                  <a:srgbClr val="000000"/>
                </a:solidFill>
              </a:rPr>
              <a:t>ALL --cap-add</a:t>
            </a:r>
            <a:r>
              <a:rPr lang="en" sz="1500">
                <a:solidFill>
                  <a:srgbClr val="61AFEF"/>
                </a:solidFill>
              </a:rPr>
              <a:t>=</a:t>
            </a:r>
            <a:r>
              <a:rPr lang="en" sz="1500">
                <a:solidFill>
                  <a:srgbClr val="000000"/>
                </a:solidFill>
              </a:rPr>
              <a:t>NET_BIND_SERVICE nginx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927175" y="1850275"/>
            <a:ext cx="40509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Adding Required Capabilities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5C6370"/>
                </a:solidFill>
              </a:rPr>
              <a:t># Only add required capabilities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61AFEF"/>
                </a:solidFill>
              </a:rPr>
              <a:t>docker</a:t>
            </a:r>
            <a:r>
              <a:rPr lang="en" sz="1500">
                <a:solidFill>
                  <a:srgbClr val="000000"/>
                </a:solidFill>
              </a:rPr>
              <a:t> run --cap-drop</a:t>
            </a:r>
            <a:r>
              <a:rPr lang="en" sz="1500">
                <a:solidFill>
                  <a:srgbClr val="61AFEF"/>
                </a:solidFill>
              </a:rPr>
              <a:t>=</a:t>
            </a:r>
            <a:r>
              <a:rPr lang="en" sz="1500">
                <a:solidFill>
                  <a:srgbClr val="000000"/>
                </a:solidFill>
              </a:rPr>
              <a:t>ALL --cap-add</a:t>
            </a:r>
            <a:r>
              <a:rPr lang="en" sz="1500">
                <a:solidFill>
                  <a:srgbClr val="61AFEF"/>
                </a:solidFill>
              </a:rPr>
              <a:t>=</a:t>
            </a:r>
            <a:r>
              <a:rPr lang="en" sz="1500">
                <a:solidFill>
                  <a:srgbClr val="000000"/>
                </a:solidFill>
              </a:rPr>
              <a:t>NET_ADMIN tools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Common capabilities: NET_BIND_SERVICE, CHOWN, DAC_OVERRIDE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