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ad3ca891a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4ad3ca891a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4ad3ca891a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4ad3ca891a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497d011a1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497d011a1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4ad3ca891a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4ad3ca891a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4ad3ca891a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4ad3ca891a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4ad3ca891a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4ad3ca891a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4ad3ca891a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4ad3ca891a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4ad3ca891a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4ad3ca891a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4ad3ca891a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4ad3ca891a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4ac96a7bc1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4ac96a7bc1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4ad3ca891a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4ad3ca891a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497d011a1b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497d011a1b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c6f75fce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c6f75fce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ad3ca891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ad3ca891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ad3ca891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ad3ca891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4ad3ca891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4ad3ca891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97d011a1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497d011a1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4ad3ca891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4ad3ca891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ad3ca891a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ad3ca891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4ad3ca891a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4ad3ca891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291025"/>
            <a:ext cx="82713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/>
              <a:t>: DOCKERFILE MASTERY &amp; IMAGE CREATION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43880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TALHA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727940" y="26758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Docker &amp; Containerization Workshop</a:t>
            </a:r>
            <a:endParaRPr b="1"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350" y="2896300"/>
            <a:ext cx="2559226" cy="255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" y="247650"/>
            <a:ext cx="8801100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Multi-Stage Build Concept</a:t>
            </a:r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6773350" y="3024250"/>
            <a:ext cx="2559226" cy="255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729450" y="2078875"/>
            <a:ext cx="4050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The Problem</a:t>
            </a:r>
            <a:r>
              <a:rPr lang="en" sz="1500">
                <a:solidFill>
                  <a:srgbClr val="000000"/>
                </a:solidFill>
              </a:rPr>
              <a:t>: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Build artifacts vs. runtime needs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Build tools increase image size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Development dependencies not needed in production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Sensitive information in build environment</a:t>
            </a:r>
            <a:endParaRPr b="1" sz="1500">
              <a:solidFill>
                <a:srgbClr val="000000"/>
              </a:solidFill>
            </a:endParaRPr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4843375" y="2078875"/>
            <a:ext cx="4050900" cy="3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The Solution</a:t>
            </a:r>
            <a:r>
              <a:rPr lang="en" sz="1500">
                <a:solidFill>
                  <a:srgbClr val="000000"/>
                </a:solidFill>
              </a:rPr>
              <a:t>: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Multi-stage builds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Separate build and runtime stages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Copy only necessary artifacts between stages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Significantly smaller final images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Better security posture</a:t>
            </a:r>
            <a:endParaRPr b="1"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Multi-Stage Build Syntax</a:t>
            </a:r>
            <a:endParaRPr/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729450" y="1853850"/>
            <a:ext cx="3557100" cy="3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Basic Structure</a:t>
            </a:r>
            <a:endParaRPr b="1" sz="15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5C6370"/>
                </a:solidFill>
              </a:rPr>
              <a:t># Build stage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678DD"/>
                </a:solidFill>
              </a:rPr>
              <a:t>FROM</a:t>
            </a:r>
            <a:r>
              <a:rPr lang="en" sz="1500">
                <a:solidFill>
                  <a:srgbClr val="000000"/>
                </a:solidFill>
              </a:rPr>
              <a:t> node:16 </a:t>
            </a:r>
            <a:r>
              <a:rPr lang="en" sz="1500">
                <a:solidFill>
                  <a:srgbClr val="C678DD"/>
                </a:solidFill>
              </a:rPr>
              <a:t>AS</a:t>
            </a:r>
            <a:r>
              <a:rPr lang="en" sz="1500">
                <a:solidFill>
                  <a:srgbClr val="000000"/>
                </a:solidFill>
              </a:rPr>
              <a:t> builder 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678DD"/>
                </a:solidFill>
              </a:rPr>
              <a:t>WORKDIR</a:t>
            </a:r>
            <a:r>
              <a:rPr lang="en" sz="1500">
                <a:solidFill>
                  <a:srgbClr val="000000"/>
                </a:solidFill>
              </a:rPr>
              <a:t> /app 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678DD"/>
                </a:solidFill>
              </a:rPr>
              <a:t>COPY</a:t>
            </a:r>
            <a:r>
              <a:rPr lang="en" sz="1500">
                <a:solidFill>
                  <a:srgbClr val="000000"/>
                </a:solidFill>
              </a:rPr>
              <a:t> package*.json ./ 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678DD"/>
                </a:solidFill>
              </a:rPr>
              <a:t>RUN</a:t>
            </a:r>
            <a:r>
              <a:rPr lang="en" sz="1500">
                <a:solidFill>
                  <a:srgbClr val="000000"/>
                </a:solidFill>
              </a:rPr>
              <a:t> npm install 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678DD"/>
                </a:solidFill>
              </a:rPr>
              <a:t>COPY</a:t>
            </a:r>
            <a:r>
              <a:rPr lang="en" sz="1500">
                <a:solidFill>
                  <a:srgbClr val="000000"/>
                </a:solidFill>
              </a:rPr>
              <a:t> . . 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678DD"/>
                </a:solidFill>
              </a:rPr>
              <a:t>RUN</a:t>
            </a:r>
            <a:r>
              <a:rPr lang="en" sz="1500">
                <a:solidFill>
                  <a:srgbClr val="000000"/>
                </a:solidFill>
              </a:rPr>
              <a:t> npm run build </a:t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350" y="2896300"/>
            <a:ext cx="2559226" cy="255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3753150" y="2108625"/>
            <a:ext cx="5079900" cy="3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5C6370"/>
                </a:solidFill>
              </a:rPr>
              <a:t># Runtime stage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678DD"/>
                </a:solidFill>
              </a:rPr>
              <a:t>FROM</a:t>
            </a:r>
            <a:r>
              <a:rPr lang="en" sz="1500">
                <a:solidFill>
                  <a:srgbClr val="000000"/>
                </a:solidFill>
              </a:rPr>
              <a:t> node:16-alpine 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678DD"/>
                </a:solidFill>
              </a:rPr>
              <a:t>WORKDIR</a:t>
            </a:r>
            <a:r>
              <a:rPr lang="en" sz="1500">
                <a:solidFill>
                  <a:srgbClr val="000000"/>
                </a:solidFill>
              </a:rPr>
              <a:t> /app 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678DD"/>
                </a:solidFill>
              </a:rPr>
              <a:t>COPY</a:t>
            </a:r>
            <a:r>
              <a:rPr lang="en" sz="1500">
                <a:solidFill>
                  <a:srgbClr val="000000"/>
                </a:solidFill>
              </a:rPr>
              <a:t> </a:t>
            </a:r>
            <a:r>
              <a:rPr lang="en" sz="1500">
                <a:solidFill>
                  <a:srgbClr val="E06C75"/>
                </a:solidFill>
              </a:rPr>
              <a:t>--from</a:t>
            </a:r>
            <a:r>
              <a:rPr lang="en" sz="1500">
                <a:solidFill>
                  <a:srgbClr val="ABB2BF"/>
                </a:solidFill>
              </a:rPr>
              <a:t>=</a:t>
            </a:r>
            <a:r>
              <a:rPr lang="en" sz="1500">
                <a:solidFill>
                  <a:srgbClr val="98C379"/>
                </a:solidFill>
              </a:rPr>
              <a:t>builder</a:t>
            </a:r>
            <a:r>
              <a:rPr lang="en" sz="1500">
                <a:solidFill>
                  <a:srgbClr val="000000"/>
                </a:solidFill>
              </a:rPr>
              <a:t> /app/dist ./dist 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678DD"/>
                </a:solidFill>
              </a:rPr>
              <a:t>COPY</a:t>
            </a:r>
            <a:r>
              <a:rPr lang="en" sz="1500">
                <a:solidFill>
                  <a:srgbClr val="000000"/>
                </a:solidFill>
              </a:rPr>
              <a:t> </a:t>
            </a:r>
            <a:r>
              <a:rPr lang="en" sz="1500">
                <a:solidFill>
                  <a:srgbClr val="E06C75"/>
                </a:solidFill>
              </a:rPr>
              <a:t>--from</a:t>
            </a:r>
            <a:r>
              <a:rPr lang="en" sz="1500">
                <a:solidFill>
                  <a:srgbClr val="ABB2BF"/>
                </a:solidFill>
              </a:rPr>
              <a:t>=</a:t>
            </a:r>
            <a:r>
              <a:rPr lang="en" sz="1500">
                <a:solidFill>
                  <a:srgbClr val="98C379"/>
                </a:solidFill>
              </a:rPr>
              <a:t>builder</a:t>
            </a:r>
            <a:r>
              <a:rPr lang="en" sz="1500">
                <a:solidFill>
                  <a:srgbClr val="000000"/>
                </a:solidFill>
              </a:rPr>
              <a:t> </a:t>
            </a:r>
            <a:r>
              <a:rPr lang="en" sz="1500">
                <a:solidFill>
                  <a:srgbClr val="000000"/>
                </a:solidFill>
              </a:rPr>
              <a:t>/</a:t>
            </a:r>
            <a:r>
              <a:rPr lang="en" sz="1500">
                <a:solidFill>
                  <a:srgbClr val="000000"/>
                </a:solidFill>
              </a:rPr>
              <a:t>app/package.json . 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678DD"/>
                </a:solidFill>
              </a:rPr>
              <a:t>RUN</a:t>
            </a:r>
            <a:r>
              <a:rPr lang="en" sz="1500">
                <a:solidFill>
                  <a:srgbClr val="000000"/>
                </a:solidFill>
              </a:rPr>
              <a:t> npm install --only=production 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678DD"/>
                </a:solidFill>
              </a:rPr>
              <a:t>CMD</a:t>
            </a:r>
            <a:r>
              <a:rPr lang="en" sz="1500">
                <a:solidFill>
                  <a:srgbClr val="000000"/>
                </a:solidFill>
              </a:rPr>
              <a:t> [</a:t>
            </a:r>
            <a:r>
              <a:rPr lang="en" sz="1500">
                <a:solidFill>
                  <a:srgbClr val="98C379"/>
                </a:solidFill>
              </a:rPr>
              <a:t>"node"</a:t>
            </a:r>
            <a:r>
              <a:rPr lang="en" sz="1500">
                <a:solidFill>
                  <a:srgbClr val="000000"/>
                </a:solidFill>
              </a:rPr>
              <a:t>, </a:t>
            </a:r>
            <a:r>
              <a:rPr lang="en" sz="1500">
                <a:solidFill>
                  <a:srgbClr val="98C379"/>
                </a:solidFill>
              </a:rPr>
              <a:t>"dist/app.js"</a:t>
            </a:r>
            <a:r>
              <a:rPr lang="en" sz="1500">
                <a:solidFill>
                  <a:srgbClr val="000000"/>
                </a:solidFill>
              </a:rPr>
              <a:t>]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Multi-Stage Build Advanced Techniques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5"/>
          <p:cNvSpPr txBox="1"/>
          <p:nvPr>
            <p:ph idx="1" type="body"/>
          </p:nvPr>
        </p:nvSpPr>
        <p:spPr>
          <a:xfrm>
            <a:off x="729450" y="1853850"/>
            <a:ext cx="7688700" cy="3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Intermediate Stage Naming and Targeting</a:t>
            </a:r>
            <a:endParaRPr b="1" sz="15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78DD"/>
                </a:solidFill>
              </a:rPr>
              <a:t>FROM</a:t>
            </a:r>
            <a:r>
              <a:rPr lang="en">
                <a:solidFill>
                  <a:srgbClr val="000000"/>
                </a:solidFill>
              </a:rPr>
              <a:t> ubuntu </a:t>
            </a:r>
            <a:r>
              <a:rPr lang="en">
                <a:solidFill>
                  <a:srgbClr val="C678DD"/>
                </a:solidFill>
              </a:rPr>
              <a:t>AS</a:t>
            </a:r>
            <a:r>
              <a:rPr lang="en">
                <a:solidFill>
                  <a:srgbClr val="000000"/>
                </a:solidFill>
              </a:rPr>
              <a:t> base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78DD"/>
                </a:solidFill>
              </a:rPr>
              <a:t>FROM</a:t>
            </a:r>
            <a:r>
              <a:rPr lang="en">
                <a:solidFill>
                  <a:srgbClr val="000000"/>
                </a:solidFill>
              </a:rPr>
              <a:t> base </a:t>
            </a:r>
            <a:r>
              <a:rPr lang="en">
                <a:solidFill>
                  <a:srgbClr val="C678DD"/>
                </a:solidFill>
              </a:rPr>
              <a:t>AS</a:t>
            </a:r>
            <a:r>
              <a:rPr lang="en">
                <a:solidFill>
                  <a:srgbClr val="000000"/>
                </a:solidFill>
              </a:rPr>
              <a:t> build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78DD"/>
                </a:solidFill>
              </a:rPr>
              <a:t>RUN</a:t>
            </a:r>
            <a:r>
              <a:rPr lang="en">
                <a:solidFill>
                  <a:srgbClr val="000000"/>
                </a:solidFill>
              </a:rPr>
              <a:t> apt-get update &amp;&amp; apt-get install -y build-essential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78DD"/>
                </a:solidFill>
              </a:rPr>
              <a:t>FROM</a:t>
            </a:r>
            <a:r>
              <a:rPr lang="en">
                <a:solidFill>
                  <a:srgbClr val="000000"/>
                </a:solidFill>
              </a:rPr>
              <a:t> base </a:t>
            </a:r>
            <a:r>
              <a:rPr lang="en">
                <a:solidFill>
                  <a:srgbClr val="C678DD"/>
                </a:solidFill>
              </a:rPr>
              <a:t>AS</a:t>
            </a:r>
            <a:r>
              <a:rPr lang="en">
                <a:solidFill>
                  <a:srgbClr val="000000"/>
                </a:solidFill>
              </a:rPr>
              <a:t> test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78DD"/>
                </a:solidFill>
              </a:rPr>
              <a:t>RUN</a:t>
            </a:r>
            <a:r>
              <a:rPr lang="en">
                <a:solidFill>
                  <a:srgbClr val="000000"/>
                </a:solidFill>
              </a:rPr>
              <a:t> apt-get update &amp;&amp; apt-get install -y python-pytest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78DD"/>
                </a:solidFill>
              </a:rPr>
              <a:t>FROM</a:t>
            </a:r>
            <a:r>
              <a:rPr lang="en">
                <a:solidFill>
                  <a:srgbClr val="000000"/>
                </a:solidFill>
              </a:rPr>
              <a:t> base </a:t>
            </a:r>
            <a:r>
              <a:rPr lang="en">
                <a:solidFill>
                  <a:srgbClr val="C678DD"/>
                </a:solidFill>
              </a:rPr>
              <a:t>AS</a:t>
            </a:r>
            <a:r>
              <a:rPr lang="en">
                <a:solidFill>
                  <a:srgbClr val="000000"/>
                </a:solidFill>
              </a:rPr>
              <a:t> prod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78DD"/>
                </a:solidFill>
              </a:rPr>
              <a:t>COPY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E06C75"/>
                </a:solidFill>
              </a:rPr>
              <a:t>--from</a:t>
            </a:r>
            <a:r>
              <a:rPr lang="en">
                <a:solidFill>
                  <a:srgbClr val="ABB2BF"/>
                </a:solidFill>
              </a:rPr>
              <a:t>=</a:t>
            </a:r>
            <a:r>
              <a:rPr lang="en">
                <a:solidFill>
                  <a:srgbClr val="98C379"/>
                </a:solidFill>
              </a:rPr>
              <a:t>build</a:t>
            </a:r>
            <a:r>
              <a:rPr lang="en">
                <a:solidFill>
                  <a:srgbClr val="000000"/>
                </a:solidFill>
              </a:rPr>
              <a:t> /app/binary /app/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Build specific stage: </a:t>
            </a:r>
            <a:r>
              <a:rPr lang="en" sz="1500">
                <a:solidFill>
                  <a:srgbClr val="188038"/>
                </a:solidFill>
              </a:rPr>
              <a:t>docker build --target test 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350" y="2896300"/>
            <a:ext cx="2559226" cy="255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7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Language-Specific Optimizations</a:t>
            </a:r>
            <a:endParaRPr/>
          </a:p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729450" y="1853850"/>
            <a:ext cx="7688700" cy="3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Java Application Example</a:t>
            </a:r>
            <a:endParaRPr b="1" sz="15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5C6370"/>
                </a:solidFill>
              </a:rPr>
              <a:t># Build stage - uses JDK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78DD"/>
                </a:solidFill>
              </a:rPr>
              <a:t>FROM</a:t>
            </a:r>
            <a:r>
              <a:rPr lang="en">
                <a:solidFill>
                  <a:srgbClr val="000000"/>
                </a:solidFill>
              </a:rPr>
              <a:t> eclipse-temurin:17-jdk </a:t>
            </a:r>
            <a:r>
              <a:rPr lang="en">
                <a:solidFill>
                  <a:srgbClr val="C678DD"/>
                </a:solidFill>
              </a:rPr>
              <a:t>AS</a:t>
            </a:r>
            <a:r>
              <a:rPr lang="en">
                <a:solidFill>
                  <a:srgbClr val="000000"/>
                </a:solidFill>
              </a:rPr>
              <a:t> builder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78DD"/>
                </a:solidFill>
              </a:rPr>
              <a:t>WORKDIR</a:t>
            </a:r>
            <a:r>
              <a:rPr lang="en">
                <a:solidFill>
                  <a:srgbClr val="000000"/>
                </a:solidFill>
              </a:rPr>
              <a:t> /app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78DD"/>
                </a:solidFill>
              </a:rPr>
              <a:t>COPY</a:t>
            </a:r>
            <a:r>
              <a:rPr lang="en">
                <a:solidFill>
                  <a:srgbClr val="000000"/>
                </a:solidFill>
              </a:rPr>
              <a:t> . .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78DD"/>
                </a:solidFill>
              </a:rPr>
              <a:t>RUN</a:t>
            </a:r>
            <a:r>
              <a:rPr lang="en">
                <a:solidFill>
                  <a:srgbClr val="000000"/>
                </a:solidFill>
              </a:rPr>
              <a:t> ./mvnw package -DskipTests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5C637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5C6370"/>
                </a:solidFill>
              </a:rPr>
              <a:t># Runtime stage - uses JRE only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78DD"/>
                </a:solidFill>
              </a:rPr>
              <a:t>FROM</a:t>
            </a:r>
            <a:r>
              <a:rPr lang="en">
                <a:solidFill>
                  <a:srgbClr val="000000"/>
                </a:solidFill>
              </a:rPr>
              <a:t> eclipse-temurin:17-jre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78DD"/>
                </a:solidFill>
              </a:rPr>
              <a:t>WORKDIR</a:t>
            </a:r>
            <a:r>
              <a:rPr lang="en">
                <a:solidFill>
                  <a:srgbClr val="000000"/>
                </a:solidFill>
              </a:rPr>
              <a:t> /app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78DD"/>
                </a:solidFill>
              </a:rPr>
              <a:t>COPY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E06C75"/>
                </a:solidFill>
              </a:rPr>
              <a:t>--from</a:t>
            </a:r>
            <a:r>
              <a:rPr lang="en">
                <a:solidFill>
                  <a:srgbClr val="ABB2BF"/>
                </a:solidFill>
              </a:rPr>
              <a:t>=</a:t>
            </a:r>
            <a:r>
              <a:rPr lang="en">
                <a:solidFill>
                  <a:srgbClr val="98C379"/>
                </a:solidFill>
              </a:rPr>
              <a:t>builder</a:t>
            </a:r>
            <a:r>
              <a:rPr lang="en">
                <a:solidFill>
                  <a:srgbClr val="000000"/>
                </a:solidFill>
              </a:rPr>
              <a:t> /app/target/app.jar ./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78DD"/>
                </a:solidFill>
              </a:rPr>
              <a:t>CMD</a:t>
            </a:r>
            <a:r>
              <a:rPr lang="en">
                <a:solidFill>
                  <a:srgbClr val="000000"/>
                </a:solidFill>
              </a:rPr>
              <a:t> [</a:t>
            </a:r>
            <a:r>
              <a:rPr lang="en">
                <a:solidFill>
                  <a:srgbClr val="98C379"/>
                </a:solidFill>
              </a:rPr>
              <a:t>"java"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lang="en">
                <a:solidFill>
                  <a:srgbClr val="98C379"/>
                </a:solidFill>
              </a:rPr>
              <a:t>"-jar"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lang="en">
                <a:solidFill>
                  <a:srgbClr val="98C379"/>
                </a:solidFill>
              </a:rPr>
              <a:t>"app.jar"</a:t>
            </a:r>
            <a:r>
              <a:rPr lang="en">
                <a:solidFill>
                  <a:srgbClr val="000000"/>
                </a:solidFill>
              </a:rPr>
              <a:t>]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16">
                <a:solidFill>
                  <a:srgbClr val="000000"/>
                </a:solidFill>
              </a:rPr>
              <a:t>Python, Node.js, Go patterns follow similar approach</a:t>
            </a:r>
            <a:endParaRPr b="1" sz="1416">
              <a:solidFill>
                <a:srgbClr val="000000"/>
              </a:solidFill>
            </a:endParaRPr>
          </a:p>
          <a:p>
            <a:pPr indent="-31178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ato"/>
              <a:buChar char="●"/>
            </a:pPr>
            <a:r>
              <a:rPr lang="en" sz="1416">
                <a:solidFill>
                  <a:srgbClr val="000000"/>
                </a:solidFill>
              </a:rPr>
              <a:t>Compile/build in one stage</a:t>
            </a:r>
            <a:endParaRPr sz="1416">
              <a:solidFill>
                <a:srgbClr val="000000"/>
              </a:solidFill>
            </a:endParaRPr>
          </a:p>
          <a:p>
            <a:pPr indent="-31178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ato"/>
              <a:buChar char="●"/>
            </a:pPr>
            <a:r>
              <a:rPr lang="en" sz="1416">
                <a:solidFill>
                  <a:srgbClr val="000000"/>
                </a:solidFill>
              </a:rPr>
              <a:t>Run in minimal environment</a:t>
            </a:r>
            <a:endParaRPr sz="1416">
              <a:solidFill>
                <a:srgbClr val="000000"/>
              </a:solidFill>
            </a:endParaRPr>
          </a:p>
        </p:txBody>
      </p:sp>
      <p:pic>
        <p:nvPicPr>
          <p:cNvPr id="191" name="Google Shape;1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350" y="2896300"/>
            <a:ext cx="2559226" cy="255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Distroless and Minimal Base Images</a:t>
            </a:r>
            <a:endParaRPr/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729450" y="1853850"/>
            <a:ext cx="7688700" cy="3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Distroless Images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Contains application and runtime dependencies only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No package manager, shell, or common Linux utilities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Smaller attack surface, smaller size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678DD"/>
                </a:solidFill>
              </a:rPr>
              <a:t>FROM</a:t>
            </a:r>
            <a:r>
              <a:rPr lang="en" sz="1400">
                <a:solidFill>
                  <a:srgbClr val="000000"/>
                </a:solidFill>
              </a:rPr>
              <a:t> node:16 </a:t>
            </a:r>
            <a:r>
              <a:rPr lang="en" sz="1400">
                <a:solidFill>
                  <a:srgbClr val="C678DD"/>
                </a:solidFill>
              </a:rPr>
              <a:t>AS</a:t>
            </a:r>
            <a:r>
              <a:rPr lang="en" sz="1400">
                <a:solidFill>
                  <a:srgbClr val="000000"/>
                </a:solidFill>
              </a:rPr>
              <a:t> builder 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5C6370"/>
                </a:solidFill>
              </a:rPr>
              <a:t># ... build steps ...</a:t>
            </a:r>
            <a:r>
              <a:rPr lang="en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678DD"/>
                </a:solidFill>
              </a:rPr>
              <a:t>FROM</a:t>
            </a:r>
            <a:r>
              <a:rPr lang="en" sz="1400">
                <a:solidFill>
                  <a:srgbClr val="000000"/>
                </a:solidFill>
              </a:rPr>
              <a:t> gcr.io/distroless/nodejs:16 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678DD"/>
                </a:solidFill>
              </a:rPr>
              <a:t>COPY</a:t>
            </a:r>
            <a:r>
              <a:rPr lang="en" sz="1400">
                <a:solidFill>
                  <a:srgbClr val="000000"/>
                </a:solidFill>
              </a:rPr>
              <a:t> </a:t>
            </a:r>
            <a:r>
              <a:rPr lang="en" sz="1400">
                <a:solidFill>
                  <a:srgbClr val="E06C75"/>
                </a:solidFill>
              </a:rPr>
              <a:t>--from</a:t>
            </a:r>
            <a:r>
              <a:rPr lang="en" sz="1400">
                <a:solidFill>
                  <a:srgbClr val="ABB2BF"/>
                </a:solidFill>
              </a:rPr>
              <a:t>=</a:t>
            </a:r>
            <a:r>
              <a:rPr lang="en" sz="1400">
                <a:solidFill>
                  <a:srgbClr val="98C379"/>
                </a:solidFill>
              </a:rPr>
              <a:t>builder</a:t>
            </a:r>
            <a:r>
              <a:rPr lang="en" sz="1400">
                <a:solidFill>
                  <a:srgbClr val="000000"/>
                </a:solidFill>
              </a:rPr>
              <a:t> /app/dist /app 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678DD"/>
                </a:solidFill>
              </a:rPr>
              <a:t>CMD</a:t>
            </a:r>
            <a:r>
              <a:rPr lang="en" sz="1400">
                <a:solidFill>
                  <a:srgbClr val="000000"/>
                </a:solidFill>
              </a:rPr>
              <a:t> [</a:t>
            </a:r>
            <a:r>
              <a:rPr lang="en" sz="1400">
                <a:solidFill>
                  <a:srgbClr val="98C379"/>
                </a:solidFill>
              </a:rPr>
              <a:t>"app/server.js"</a:t>
            </a:r>
            <a:r>
              <a:rPr lang="en" sz="1400">
                <a:solidFill>
                  <a:srgbClr val="000000"/>
                </a:solidFill>
              </a:rPr>
              <a:t>]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Alpine vs. Slim vs. Distroless vs. Scratch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Trade-offs: size, security, debugging capability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</a:endParaRPr>
          </a:p>
        </p:txBody>
      </p:sp>
      <p:pic>
        <p:nvPicPr>
          <p:cNvPr id="198" name="Google Shape;19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350" y="2896300"/>
            <a:ext cx="2559226" cy="255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Best Practices</a:t>
            </a:r>
            <a:endParaRPr/>
          </a:p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727650" y="1160450"/>
            <a:ext cx="76887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Non-root User</a:t>
            </a:r>
            <a:endParaRPr b="1" sz="1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678DD"/>
                </a:solidFill>
              </a:rPr>
              <a:t>RUN</a:t>
            </a:r>
            <a:r>
              <a:rPr lang="en" sz="1500">
                <a:solidFill>
                  <a:srgbClr val="000000"/>
                </a:solidFill>
              </a:rPr>
              <a:t> groupadd -r appuser &amp;&amp; useradd -r -g appuser appuser 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678DD"/>
                </a:solidFill>
              </a:rPr>
              <a:t>USER</a:t>
            </a:r>
            <a:r>
              <a:rPr lang="en" sz="1500">
                <a:solidFill>
                  <a:srgbClr val="000000"/>
                </a:solidFill>
              </a:rPr>
              <a:t> appuser</a:t>
            </a:r>
            <a:endParaRPr b="1"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Minimal Base Images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Alpine, distroless, or purpose-built bases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Secrets Management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Don't embed secrets in images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Use BuildKit secret mounting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678DD"/>
                </a:solidFill>
              </a:rPr>
              <a:t>RUN</a:t>
            </a:r>
            <a:r>
              <a:rPr lang="en" sz="1500">
                <a:solidFill>
                  <a:srgbClr val="000000"/>
                </a:solidFill>
              </a:rPr>
              <a:t> </a:t>
            </a:r>
            <a:r>
              <a:rPr lang="en" sz="1500">
                <a:solidFill>
                  <a:srgbClr val="E06C75"/>
                </a:solidFill>
              </a:rPr>
              <a:t>--mount</a:t>
            </a:r>
            <a:r>
              <a:rPr lang="en" sz="1500">
                <a:solidFill>
                  <a:srgbClr val="ABB2BF"/>
                </a:solidFill>
              </a:rPr>
              <a:t>=</a:t>
            </a:r>
            <a:r>
              <a:rPr lang="en" sz="1500">
                <a:solidFill>
                  <a:srgbClr val="98C379"/>
                </a:solidFill>
              </a:rPr>
              <a:t>type=secret,id=mysecret</a:t>
            </a:r>
            <a:r>
              <a:rPr lang="en" sz="1500">
                <a:solidFill>
                  <a:srgbClr val="000000"/>
                </a:solidFill>
              </a:rPr>
              <a:t> cat /run/secrets/mysecret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Image Scanning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Regularly scan for vulnerabilities (Trivy, Clair, Docker Scout)</a:t>
            </a:r>
            <a:endParaRPr b="1" sz="1500">
              <a:solidFill>
                <a:schemeClr val="dk2"/>
              </a:solidFill>
            </a:endParaRPr>
          </a:p>
        </p:txBody>
      </p:sp>
      <p:pic>
        <p:nvPicPr>
          <p:cNvPr id="205" name="Google Shape;2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350" y="2896300"/>
            <a:ext cx="2559226" cy="255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Performance Optimization</a:t>
            </a:r>
            <a:endParaRPr/>
          </a:p>
        </p:txBody>
      </p:sp>
      <p:pic>
        <p:nvPicPr>
          <p:cNvPr id="211" name="Google Shape;211;p30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6773350" y="3024250"/>
            <a:ext cx="2559226" cy="255922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0"/>
          <p:cNvSpPr txBox="1"/>
          <p:nvPr>
            <p:ph idx="1" type="body"/>
          </p:nvPr>
        </p:nvSpPr>
        <p:spPr>
          <a:xfrm>
            <a:off x="729450" y="1926475"/>
            <a:ext cx="4908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BuildKit Features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Parallel execution of independent build stages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Improved caching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Secret mounting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5C6370"/>
                </a:solidFill>
              </a:rPr>
              <a:t># Enable BuildKit</a:t>
            </a:r>
            <a:r>
              <a:rPr lang="en" sz="1500">
                <a:solidFill>
                  <a:srgbClr val="000000"/>
                </a:solidFill>
              </a:rPr>
              <a:t> </a:t>
            </a:r>
            <a:r>
              <a:rPr lang="en" sz="1500">
                <a:solidFill>
                  <a:srgbClr val="D19A66"/>
                </a:solidFill>
              </a:rPr>
              <a:t>export</a:t>
            </a:r>
            <a:r>
              <a:rPr lang="en" sz="1500">
                <a:solidFill>
                  <a:srgbClr val="000000"/>
                </a:solidFill>
              </a:rPr>
              <a:t> </a:t>
            </a:r>
            <a:r>
              <a:rPr lang="en" sz="1500">
                <a:solidFill>
                  <a:srgbClr val="61AFEF"/>
                </a:solidFill>
              </a:rPr>
              <a:t>DOCKER_BUILDKIT=</a:t>
            </a:r>
            <a:r>
              <a:rPr lang="en" sz="1500">
                <a:solidFill>
                  <a:srgbClr val="D19A66"/>
                </a:solidFill>
              </a:rPr>
              <a:t>1</a:t>
            </a:r>
            <a:endParaRPr sz="1500">
              <a:solidFill>
                <a:srgbClr val="D19A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.dockerignore File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Exclude files not needed in build context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.git node_modules *.log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D19A66"/>
              </a:solidFill>
            </a:endParaRPr>
          </a:p>
        </p:txBody>
      </p:sp>
      <p:sp>
        <p:nvSpPr>
          <p:cNvPr id="213" name="Google Shape;213;p30"/>
          <p:cNvSpPr txBox="1"/>
          <p:nvPr>
            <p:ph idx="1" type="body"/>
          </p:nvPr>
        </p:nvSpPr>
        <p:spPr>
          <a:xfrm>
            <a:off x="5093100" y="1926475"/>
            <a:ext cx="4050900" cy="3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Layer Caching Strategy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Order instructions from least to most frequently changed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729450" y="1318650"/>
            <a:ext cx="8114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 Exercise: Creating Efficient Dockerfiles</a:t>
            </a:r>
            <a:endParaRPr/>
          </a:p>
        </p:txBody>
      </p:sp>
      <p:sp>
        <p:nvSpPr>
          <p:cNvPr id="219" name="Google Shape;219;p31"/>
          <p:cNvSpPr txBox="1"/>
          <p:nvPr>
            <p:ph idx="1" type="body"/>
          </p:nvPr>
        </p:nvSpPr>
        <p:spPr>
          <a:xfrm>
            <a:off x="729450" y="17740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Exercise Objectives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Create a multi-stage Dockerfile for a Java application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Implement security best practices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Optimize image size and build performance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Steps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Write initial Dockerfile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Measure image size and layers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Refactor to multi-stage build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Implement security hardening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Compare before/after metrics</a:t>
            </a:r>
            <a:endParaRPr b="1" sz="1500">
              <a:solidFill>
                <a:srgbClr val="000000"/>
              </a:solidFill>
            </a:endParaRPr>
          </a:p>
        </p:txBody>
      </p:sp>
      <p:pic>
        <p:nvPicPr>
          <p:cNvPr id="220" name="Google Shape;22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350" y="2896300"/>
            <a:ext cx="2559226" cy="255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</a:pPr>
            <a:r>
              <a:rPr lang="en" sz="1500">
                <a:solidFill>
                  <a:schemeClr val="dk2"/>
                </a:solidFill>
              </a:rPr>
              <a:t>Design and implement efficient Dockerfiles for various application types</a:t>
            </a:r>
            <a:endParaRPr sz="15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</a:pPr>
            <a:r>
              <a:rPr lang="en" sz="1500">
                <a:solidFill>
                  <a:schemeClr val="dk2"/>
                </a:solidFill>
              </a:rPr>
              <a:t>Master multi-stage builds for optimized image creation</a:t>
            </a:r>
            <a:endParaRPr sz="15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</a:pPr>
            <a:r>
              <a:rPr lang="en" sz="1500">
                <a:solidFill>
                  <a:schemeClr val="dk2"/>
                </a:solidFill>
              </a:rPr>
              <a:t>Implement image creation best practices for security and efficiency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350" y="2896300"/>
            <a:ext cx="2559226" cy="255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729450" y="1318650"/>
            <a:ext cx="8114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 Exercise: Dockerfile Analysis</a:t>
            </a:r>
            <a:endParaRPr/>
          </a:p>
        </p:txBody>
      </p:sp>
      <p:sp>
        <p:nvSpPr>
          <p:cNvPr id="226" name="Google Shape;226;p32"/>
          <p:cNvSpPr txBox="1"/>
          <p:nvPr>
            <p:ph idx="1" type="body"/>
          </p:nvPr>
        </p:nvSpPr>
        <p:spPr>
          <a:xfrm>
            <a:off x="729450" y="17740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Exercise Objectives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Analyze existing Dockerfiles for improvement opportunities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Apply best practices to reduce security risks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Implement layer optimization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Steps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Examine provided Dockerfiles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Identify security issues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Optimize layer structure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Implement multi-stage pattern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Validate with build and scan</a:t>
            </a:r>
            <a:endParaRPr b="1" sz="1500">
              <a:solidFill>
                <a:srgbClr val="000000"/>
              </a:solidFill>
            </a:endParaRPr>
          </a:p>
        </p:txBody>
      </p:sp>
      <p:pic>
        <p:nvPicPr>
          <p:cNvPr id="227" name="Google Shape;22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350" y="2896300"/>
            <a:ext cx="2559226" cy="255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</a:t>
            </a:r>
            <a:endParaRPr/>
          </a:p>
        </p:txBody>
      </p:sp>
      <p:sp>
        <p:nvSpPr>
          <p:cNvPr id="233" name="Google Shape;233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Efficient Dockerfiles lead to smaller, more secure images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Multi-stage builds separate build and runtime concerns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Layer optimization improves build and pull performance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Security best practices should be applied consistently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Enterprise standardization enables governance at scale</a:t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234" name="Google Shape;23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350" y="2896300"/>
            <a:ext cx="2559226" cy="255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>
            <p:ph type="title"/>
          </p:nvPr>
        </p:nvSpPr>
        <p:spPr>
          <a:xfrm>
            <a:off x="684550" y="1492725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240" name="Google Shape;24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900" y="0"/>
            <a:ext cx="48995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 Fundamentals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 amt="28000"/>
          </a:blip>
          <a:stretch>
            <a:fillRect/>
          </a:stretch>
        </p:blipFill>
        <p:spPr>
          <a:xfrm>
            <a:off x="6584775" y="2078875"/>
            <a:ext cx="2559226" cy="255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729450" y="2078875"/>
            <a:ext cx="4050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What is a Dockerfile?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Text document with instructions to build an image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Each instruction creates a layer in the image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Layers are cached for efficient rebuilds</a:t>
            </a:r>
            <a:endParaRPr sz="1500"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5021450" y="660000"/>
            <a:ext cx="4050900" cy="44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Basic Structure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678DD"/>
                </a:solidFill>
              </a:rPr>
              <a:t>FROM</a:t>
            </a:r>
            <a:r>
              <a:rPr lang="en" sz="1500">
                <a:solidFill>
                  <a:srgbClr val="000000"/>
                </a:solidFill>
              </a:rPr>
              <a:t> base-image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678DD"/>
                </a:solidFill>
              </a:rPr>
              <a:t>LABEL</a:t>
            </a:r>
            <a:r>
              <a:rPr lang="en" sz="1500">
                <a:solidFill>
                  <a:srgbClr val="000000"/>
                </a:solidFill>
              </a:rPr>
              <a:t> maintainer=</a:t>
            </a:r>
            <a:r>
              <a:rPr lang="en" sz="1500">
                <a:solidFill>
                  <a:srgbClr val="98C379"/>
                </a:solidFill>
              </a:rPr>
              <a:t>"name@example.com"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5C6370"/>
                </a:solidFill>
              </a:rPr>
              <a:t># Setup instructions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678DD"/>
                </a:solidFill>
              </a:rPr>
              <a:t>RUN</a:t>
            </a:r>
            <a:r>
              <a:rPr lang="en" sz="1500">
                <a:solidFill>
                  <a:srgbClr val="000000"/>
                </a:solidFill>
              </a:rPr>
              <a:t> command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678DD"/>
                </a:solidFill>
              </a:rPr>
              <a:t>COPY</a:t>
            </a:r>
            <a:r>
              <a:rPr lang="en" sz="1500">
                <a:solidFill>
                  <a:srgbClr val="000000"/>
                </a:solidFill>
              </a:rPr>
              <a:t> files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5C6370"/>
                </a:solidFill>
              </a:rPr>
              <a:t># Runtime instructions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678DD"/>
                </a:solidFill>
              </a:rPr>
              <a:t>EXPOSE</a:t>
            </a:r>
            <a:r>
              <a:rPr lang="en" sz="1500">
                <a:solidFill>
                  <a:srgbClr val="000000"/>
                </a:solidFill>
              </a:rPr>
              <a:t> port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C678DD"/>
                </a:solidFill>
              </a:rPr>
              <a:t>CMD</a:t>
            </a:r>
            <a:r>
              <a:rPr lang="en" sz="1500">
                <a:solidFill>
                  <a:srgbClr val="000000"/>
                </a:solidFill>
              </a:rPr>
              <a:t> [</a:t>
            </a:r>
            <a:r>
              <a:rPr lang="en" sz="1500">
                <a:solidFill>
                  <a:srgbClr val="98C379"/>
                </a:solidFill>
              </a:rPr>
              <a:t>"executable"</a:t>
            </a:r>
            <a:r>
              <a:rPr lang="en" sz="1500">
                <a:solidFill>
                  <a:srgbClr val="000000"/>
                </a:solidFill>
              </a:rPr>
              <a:t>, </a:t>
            </a:r>
            <a:r>
              <a:rPr lang="en" sz="1500">
                <a:solidFill>
                  <a:srgbClr val="98C379"/>
                </a:solidFill>
              </a:rPr>
              <a:t>"param1"</a:t>
            </a:r>
            <a:r>
              <a:rPr lang="en" sz="1500">
                <a:solidFill>
                  <a:srgbClr val="000000"/>
                </a:solidFill>
              </a:rPr>
              <a:t>, </a:t>
            </a:r>
            <a:r>
              <a:rPr lang="en" sz="1500">
                <a:solidFill>
                  <a:srgbClr val="98C379"/>
                </a:solidFill>
              </a:rPr>
              <a:t>"param2"</a:t>
            </a:r>
            <a:r>
              <a:rPr lang="en" sz="1500">
                <a:solidFill>
                  <a:srgbClr val="000000"/>
                </a:solidFill>
              </a:rPr>
              <a:t>]</a:t>
            </a:r>
            <a:endParaRPr b="1"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Instructions Deep Dive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6773350" y="3024250"/>
            <a:ext cx="2559226" cy="255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729450" y="2078875"/>
            <a:ext cx="4050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FROM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</a:rPr>
              <a:t>Specifies base image (</a:t>
            </a:r>
            <a:r>
              <a:rPr lang="en" sz="1500">
                <a:solidFill>
                  <a:srgbClr val="188038"/>
                </a:solidFill>
              </a:rPr>
              <a:t>alpine</a:t>
            </a:r>
            <a:r>
              <a:rPr lang="en" sz="1500">
                <a:solidFill>
                  <a:srgbClr val="000000"/>
                </a:solidFill>
              </a:rPr>
              <a:t>, </a:t>
            </a:r>
            <a:r>
              <a:rPr lang="en" sz="1500">
                <a:solidFill>
                  <a:srgbClr val="188038"/>
                </a:solidFill>
              </a:rPr>
              <a:t>ubuntu</a:t>
            </a:r>
            <a:r>
              <a:rPr lang="en" sz="1500">
                <a:solidFill>
                  <a:srgbClr val="000000"/>
                </a:solidFill>
              </a:rPr>
              <a:t>, </a:t>
            </a:r>
            <a:r>
              <a:rPr lang="en" sz="1500">
                <a:solidFill>
                  <a:srgbClr val="188038"/>
                </a:solidFill>
              </a:rPr>
              <a:t>node:16</a:t>
            </a:r>
            <a:r>
              <a:rPr lang="en" sz="1500">
                <a:solidFill>
                  <a:srgbClr val="000000"/>
                </a:solidFill>
              </a:rPr>
              <a:t>, etc.)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Minimal, secure bases preferred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188038"/>
                </a:solidFill>
              </a:rPr>
              <a:t>FROM scratch</a:t>
            </a:r>
            <a:r>
              <a:rPr lang="en" sz="1500">
                <a:solidFill>
                  <a:srgbClr val="000000"/>
                </a:solidFill>
              </a:rPr>
              <a:t> for from-scratch images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678DD"/>
                </a:solidFill>
              </a:rPr>
              <a:t>FROM</a:t>
            </a:r>
            <a:r>
              <a:rPr lang="en" sz="1400">
                <a:solidFill>
                  <a:srgbClr val="000000"/>
                </a:solidFill>
              </a:rPr>
              <a:t> ubuntu:22.04 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C678DD"/>
                </a:solidFill>
              </a:rPr>
              <a:t>FROM</a:t>
            </a:r>
            <a:r>
              <a:rPr lang="en" sz="1400">
                <a:solidFill>
                  <a:srgbClr val="000000"/>
                </a:solidFill>
              </a:rPr>
              <a:t> node:16-alpine</a:t>
            </a:r>
            <a:endParaRPr b="1" sz="1400">
              <a:solidFill>
                <a:srgbClr val="000000"/>
              </a:solidFill>
            </a:endParaRPr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4466250" y="2078875"/>
            <a:ext cx="4050900" cy="3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ARG vs. ENV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188038"/>
                </a:solidFill>
              </a:rPr>
              <a:t>ARG</a:t>
            </a:r>
            <a:r>
              <a:rPr lang="en" sz="1500">
                <a:solidFill>
                  <a:srgbClr val="000000"/>
                </a:solidFill>
              </a:rPr>
              <a:t>: Build-time variable, not available in container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188038"/>
                </a:solidFill>
              </a:rPr>
              <a:t>ENV</a:t>
            </a:r>
            <a:r>
              <a:rPr lang="en" sz="1500">
                <a:solidFill>
                  <a:srgbClr val="000000"/>
                </a:solidFill>
              </a:rPr>
              <a:t>: Sets environment variable, persists in container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C678DD"/>
                </a:solidFill>
              </a:rPr>
              <a:t>ARG</a:t>
            </a:r>
            <a:r>
              <a:rPr i="1" lang="en" sz="1400">
                <a:solidFill>
                  <a:srgbClr val="000000"/>
                </a:solidFill>
              </a:rPr>
              <a:t> VERSION=latest </a:t>
            </a:r>
            <a:endParaRPr i="1"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C678DD"/>
                </a:solidFill>
              </a:rPr>
              <a:t>FROM</a:t>
            </a:r>
            <a:r>
              <a:rPr i="1" lang="en" sz="1400">
                <a:solidFill>
                  <a:srgbClr val="000000"/>
                </a:solidFill>
              </a:rPr>
              <a:t> base:</a:t>
            </a:r>
            <a:r>
              <a:rPr i="1" lang="en" sz="1400">
                <a:solidFill>
                  <a:srgbClr val="61AFEF"/>
                </a:solidFill>
              </a:rPr>
              <a:t>${VERSION}</a:t>
            </a:r>
            <a:r>
              <a:rPr i="1" lang="en" sz="1400">
                <a:solidFill>
                  <a:srgbClr val="000000"/>
                </a:solidFill>
              </a:rPr>
              <a:t> </a:t>
            </a:r>
            <a:endParaRPr i="1" sz="1400">
              <a:solidFill>
                <a:srgbClr val="C678D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C678DD"/>
                </a:solidFill>
              </a:rPr>
              <a:t>ENV</a:t>
            </a:r>
            <a:r>
              <a:rPr i="1" lang="en" sz="1400">
                <a:solidFill>
                  <a:srgbClr val="000000"/>
                </a:solidFill>
              </a:rPr>
              <a:t> APP_HOME=/app </a:t>
            </a:r>
            <a:r>
              <a:rPr i="1" lang="en" sz="1400">
                <a:solidFill>
                  <a:srgbClr val="C678DD"/>
                </a:solidFill>
              </a:rPr>
              <a:t>ENV</a:t>
            </a:r>
            <a:r>
              <a:rPr i="1" lang="en" sz="1400">
                <a:solidFill>
                  <a:srgbClr val="000000"/>
                </a:solidFill>
              </a:rPr>
              <a:t> PATH=</a:t>
            </a:r>
            <a:r>
              <a:rPr i="1" lang="en" sz="1400">
                <a:solidFill>
                  <a:srgbClr val="61AFEF"/>
                </a:solidFill>
              </a:rPr>
              <a:t>$APP_HOME</a:t>
            </a:r>
            <a:r>
              <a:rPr i="1" lang="en" sz="1400">
                <a:solidFill>
                  <a:srgbClr val="000000"/>
                </a:solidFill>
              </a:rPr>
              <a:t>/bin:</a:t>
            </a:r>
            <a:r>
              <a:rPr i="1" lang="en" sz="1400">
                <a:solidFill>
                  <a:srgbClr val="61AFEF"/>
                </a:solidFill>
              </a:rPr>
              <a:t>$PATH</a:t>
            </a:r>
            <a:endParaRPr i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436150" y="1329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Filesystem Instructions</a:t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6773350" y="3024250"/>
            <a:ext cx="2559226" cy="255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348450" y="2078875"/>
            <a:ext cx="4050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COPY vs. ADD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188038"/>
                </a:solidFill>
              </a:rPr>
              <a:t>COPY</a:t>
            </a:r>
            <a:r>
              <a:rPr lang="en" sz="1500">
                <a:solidFill>
                  <a:srgbClr val="000000"/>
                </a:solidFill>
              </a:rPr>
              <a:t>: Simple file copying from build context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188038"/>
                </a:solidFill>
              </a:rPr>
              <a:t>ADD</a:t>
            </a:r>
            <a:r>
              <a:rPr lang="en" sz="1500">
                <a:solidFill>
                  <a:srgbClr val="000000"/>
                </a:solidFill>
              </a:rPr>
              <a:t>: Has additional features (URL download, tar extraction)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</a:rPr>
              <a:t>Best practice: Prefer </a:t>
            </a:r>
            <a:r>
              <a:rPr lang="en" sz="1500">
                <a:solidFill>
                  <a:srgbClr val="188038"/>
                </a:solidFill>
              </a:rPr>
              <a:t>COPY</a:t>
            </a:r>
            <a:r>
              <a:rPr lang="en" sz="1500">
                <a:solidFill>
                  <a:srgbClr val="000000"/>
                </a:solidFill>
              </a:rPr>
              <a:t> unless </a:t>
            </a:r>
            <a:r>
              <a:rPr lang="en" sz="1500">
                <a:solidFill>
                  <a:srgbClr val="188038"/>
                </a:solidFill>
              </a:rPr>
              <a:t>ADD</a:t>
            </a:r>
            <a:r>
              <a:rPr lang="en" sz="1500">
                <a:solidFill>
                  <a:srgbClr val="000000"/>
                </a:solidFill>
              </a:rPr>
              <a:t> features needed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678DD"/>
                </a:solidFill>
              </a:rPr>
              <a:t>COPY</a:t>
            </a:r>
            <a:r>
              <a:rPr lang="en" sz="1500">
                <a:solidFill>
                  <a:srgbClr val="000000"/>
                </a:solidFill>
              </a:rPr>
              <a:t> src/ /app/src/ 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C678DD"/>
                </a:solidFill>
              </a:rPr>
              <a:t>ADD</a:t>
            </a:r>
            <a:r>
              <a:rPr lang="en" sz="1500">
                <a:solidFill>
                  <a:srgbClr val="000000"/>
                </a:solidFill>
              </a:rPr>
              <a:t> http://example.com/file.tar.gz /tmp/</a:t>
            </a:r>
            <a:endParaRPr b="1" sz="1500">
              <a:solidFill>
                <a:srgbClr val="000000"/>
              </a:solidFill>
            </a:endParaRPr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4466250" y="2078875"/>
            <a:ext cx="4050900" cy="3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WORKDIR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Sets working directory for subsequent instructions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Creates directory if it doesn't exist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Best practice: Use absolute paths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678DD"/>
                </a:solidFill>
              </a:rPr>
              <a:t>WORKDIR</a:t>
            </a:r>
            <a:r>
              <a:rPr lang="en" sz="1500">
                <a:solidFill>
                  <a:srgbClr val="000000"/>
                </a:solidFill>
              </a:rPr>
              <a:t> /app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500">
                <a:solidFill>
                  <a:srgbClr val="5C6370"/>
                </a:solidFill>
              </a:rPr>
              <a:t># Now all RUN, CMD, etc. execute in /app</a:t>
            </a:r>
            <a:endParaRPr b="1"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Volume and Execution Instructions</a:t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825" y="2953700"/>
            <a:ext cx="2559226" cy="255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729450" y="2078875"/>
            <a:ext cx="7527300" cy="30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VOLUME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Declares mount points for external storage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Data persistence beyond container lifecycle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678DD"/>
                </a:solidFill>
              </a:rPr>
              <a:t>VOLUME</a:t>
            </a:r>
            <a:r>
              <a:rPr lang="en" sz="1500">
                <a:solidFill>
                  <a:srgbClr val="000000"/>
                </a:solidFill>
              </a:rPr>
              <a:t> /data /logs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EXPOSE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Documents ports the container listens on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Does not actually publish ports (done at runtime)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C678DD"/>
                </a:solidFill>
              </a:rPr>
              <a:t>EXPOSE</a:t>
            </a:r>
            <a:r>
              <a:rPr lang="en" sz="1500">
                <a:solidFill>
                  <a:srgbClr val="000000"/>
                </a:solidFill>
              </a:rPr>
              <a:t> 80 443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Instruction Optimization</a:t>
            </a:r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6773350" y="3024250"/>
            <a:ext cx="2559226" cy="255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729450" y="2078875"/>
            <a:ext cx="4050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Purpose</a:t>
            </a:r>
            <a:r>
              <a:rPr lang="en" sz="1500">
                <a:solidFill>
                  <a:srgbClr val="000000"/>
                </a:solidFill>
              </a:rPr>
              <a:t>: Execute commands during build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Optimization Techniques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Chain commands with &amp;&amp; to reduce layers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Clean up in the same layer that creates artifacts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Use --no-install-recommends for apt</a:t>
            </a:r>
            <a:endParaRPr b="1" sz="1500">
              <a:solidFill>
                <a:srgbClr val="000000"/>
              </a:solidFill>
            </a:endParaRPr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4843375" y="2078875"/>
            <a:ext cx="4050900" cy="3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5C6370"/>
                </a:solidFill>
              </a:rPr>
              <a:t># Bad: Multiple layers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678DD"/>
                </a:solidFill>
              </a:rPr>
              <a:t>RUN</a:t>
            </a:r>
            <a:r>
              <a:rPr lang="en" sz="1500">
                <a:solidFill>
                  <a:srgbClr val="000000"/>
                </a:solidFill>
              </a:rPr>
              <a:t> apt-get update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678DD"/>
                </a:solidFill>
              </a:rPr>
              <a:t>RUN</a:t>
            </a:r>
            <a:r>
              <a:rPr lang="en" sz="1500">
                <a:solidFill>
                  <a:srgbClr val="000000"/>
                </a:solidFill>
              </a:rPr>
              <a:t> apt-get install -y package1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678DD"/>
                </a:solidFill>
              </a:rPr>
              <a:t>RUN</a:t>
            </a:r>
            <a:r>
              <a:rPr lang="en" sz="1500">
                <a:solidFill>
                  <a:srgbClr val="000000"/>
                </a:solidFill>
              </a:rPr>
              <a:t> rm -rf /var/lib/apt/lists/*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5C6370"/>
                </a:solidFill>
              </a:rPr>
              <a:t># Good: Single layer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678DD"/>
                </a:solidFill>
              </a:rPr>
              <a:t>RUN</a:t>
            </a:r>
            <a:r>
              <a:rPr lang="en" sz="1500">
                <a:solidFill>
                  <a:srgbClr val="000000"/>
                </a:solidFill>
              </a:rPr>
              <a:t> apt-get update &amp;&amp; </a:t>
            </a:r>
            <a:r>
              <a:rPr lang="en" sz="1500">
                <a:solidFill>
                  <a:srgbClr val="61AFEF"/>
                </a:solidFill>
              </a:rPr>
              <a:t>\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apt-get install -y --no-install-recommends package1 &amp;&amp; </a:t>
            </a:r>
            <a:r>
              <a:rPr lang="en" sz="1500">
                <a:solidFill>
                  <a:srgbClr val="61AFEF"/>
                </a:solidFill>
              </a:rPr>
              <a:t>\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rm -rf /var/lib/apt/lists/*</a:t>
            </a:r>
            <a:endParaRPr b="1"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CMD vs. ENTRYPOINT</a:t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6773350" y="3024250"/>
            <a:ext cx="2559226" cy="255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729450" y="2078875"/>
            <a:ext cx="4050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CMD</a:t>
            </a:r>
            <a:r>
              <a:rPr lang="en" sz="1500">
                <a:solidFill>
                  <a:srgbClr val="000000"/>
                </a:solidFill>
              </a:rPr>
              <a:t>: Default command to run when container starts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Easily overridden at runtime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Three forms: exec, shell, default parameters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678DD"/>
                </a:solidFill>
              </a:rPr>
              <a:t>CMD</a:t>
            </a:r>
            <a:r>
              <a:rPr lang="en" sz="1500">
                <a:solidFill>
                  <a:srgbClr val="000000"/>
                </a:solidFill>
              </a:rPr>
              <a:t> [</a:t>
            </a:r>
            <a:r>
              <a:rPr lang="en" sz="1500">
                <a:solidFill>
                  <a:srgbClr val="98C379"/>
                </a:solidFill>
              </a:rPr>
              <a:t>"executable"</a:t>
            </a:r>
            <a:r>
              <a:rPr lang="en" sz="1500">
                <a:solidFill>
                  <a:srgbClr val="000000"/>
                </a:solidFill>
              </a:rPr>
              <a:t>, </a:t>
            </a:r>
            <a:r>
              <a:rPr lang="en" sz="1500">
                <a:solidFill>
                  <a:srgbClr val="98C379"/>
                </a:solidFill>
              </a:rPr>
              <a:t>"param1"</a:t>
            </a:r>
            <a:r>
              <a:rPr lang="en" sz="1500">
                <a:solidFill>
                  <a:srgbClr val="000000"/>
                </a:solidFill>
              </a:rPr>
              <a:t>] 	# exec form (preferred)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678DD"/>
                </a:solidFill>
              </a:rPr>
              <a:t>CMD</a:t>
            </a:r>
            <a:r>
              <a:rPr lang="en" sz="1500">
                <a:solidFill>
                  <a:srgbClr val="000000"/>
                </a:solidFill>
              </a:rPr>
              <a:t> command param1 	 # shell form</a:t>
            </a:r>
            <a:endParaRPr b="1" sz="1500">
              <a:solidFill>
                <a:srgbClr val="000000"/>
              </a:solidFill>
            </a:endParaRPr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4843375" y="2078875"/>
            <a:ext cx="4050900" cy="3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ENTRYPOINT</a:t>
            </a:r>
            <a:r>
              <a:rPr lang="en" sz="1500">
                <a:solidFill>
                  <a:srgbClr val="000000"/>
                </a:solidFill>
              </a:rPr>
              <a:t>: Container as executable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Less easily overridden (requires --entrypoint)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CMD becomes default parameters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678DD"/>
                </a:solidFill>
              </a:rPr>
              <a:t>ENTRYPOINT</a:t>
            </a:r>
            <a:r>
              <a:rPr lang="en" sz="1500">
                <a:solidFill>
                  <a:srgbClr val="000000"/>
                </a:solidFill>
              </a:rPr>
              <a:t> [</a:t>
            </a:r>
            <a:r>
              <a:rPr lang="en" sz="1500">
                <a:solidFill>
                  <a:srgbClr val="98C379"/>
                </a:solidFill>
              </a:rPr>
              <a:t>"nginx"</a:t>
            </a:r>
            <a:r>
              <a:rPr lang="en" sz="1500">
                <a:solidFill>
                  <a:srgbClr val="000000"/>
                </a:solidFill>
              </a:rPr>
              <a:t>, </a:t>
            </a:r>
            <a:r>
              <a:rPr lang="en" sz="1500">
                <a:solidFill>
                  <a:srgbClr val="98C379"/>
                </a:solidFill>
              </a:rPr>
              <a:t>"-g"</a:t>
            </a:r>
            <a:r>
              <a:rPr lang="en" sz="1500">
                <a:solidFill>
                  <a:srgbClr val="000000"/>
                </a:solidFill>
              </a:rPr>
              <a:t>, </a:t>
            </a:r>
            <a:r>
              <a:rPr lang="en" sz="1500">
                <a:solidFill>
                  <a:srgbClr val="98C379"/>
                </a:solidFill>
              </a:rPr>
              <a:t>"daemon off;"</a:t>
            </a:r>
            <a:r>
              <a:rPr lang="en" sz="1500">
                <a:solidFill>
                  <a:srgbClr val="000000"/>
                </a:solidFill>
              </a:rPr>
              <a:t>]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5C6370"/>
                </a:solidFill>
              </a:rPr>
              <a:t># CMD parameters appended to ENTRYPOINT</a:t>
            </a:r>
            <a:endParaRPr i="1" sz="1500">
              <a:solidFill>
                <a:srgbClr val="5C637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247575" y="1329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User, Healthcheck &amp; Shell Instructions</a:t>
            </a:r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6773350" y="3024250"/>
            <a:ext cx="2559226" cy="255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299950" y="2068400"/>
            <a:ext cx="4981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USER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Sets user for subsequent RUN, CMD, ENTRYPOINT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Security best practice: avoid running as root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78DD"/>
                </a:solidFill>
              </a:rPr>
              <a:t>RUN</a:t>
            </a:r>
            <a:r>
              <a:rPr lang="en">
                <a:solidFill>
                  <a:srgbClr val="000000"/>
                </a:solidFill>
              </a:rPr>
              <a:t> groupadd -r app &amp;&amp; useradd -r -g app app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78DD"/>
                </a:solidFill>
              </a:rPr>
              <a:t>USER</a:t>
            </a:r>
            <a:r>
              <a:rPr lang="en">
                <a:solidFill>
                  <a:srgbClr val="000000"/>
                </a:solidFill>
              </a:rPr>
              <a:t> app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SHELL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Changes shell used for shell-form instructions</a:t>
            </a:r>
            <a:endParaRPr sz="15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78DD"/>
                </a:solidFill>
              </a:rPr>
              <a:t>SHELL</a:t>
            </a:r>
            <a:r>
              <a:rPr lang="en">
                <a:solidFill>
                  <a:srgbClr val="000000"/>
                </a:solidFill>
              </a:rPr>
              <a:t> [</a:t>
            </a:r>
            <a:r>
              <a:rPr lang="en">
                <a:solidFill>
                  <a:srgbClr val="98C379"/>
                </a:solidFill>
              </a:rPr>
              <a:t>"/bin/bash"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lang="en">
                <a:solidFill>
                  <a:srgbClr val="98C379"/>
                </a:solidFill>
              </a:rPr>
              <a:t>"-c"</a:t>
            </a:r>
            <a:r>
              <a:rPr lang="en">
                <a:solidFill>
                  <a:srgbClr val="000000"/>
                </a:solidFill>
              </a:rPr>
              <a:t>]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5105125" y="1974125"/>
            <a:ext cx="4304100" cy="3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HEALTHCHECK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Defines container health check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78DD"/>
                </a:solidFill>
              </a:rPr>
              <a:t>HEALTHCHECK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E06C75"/>
                </a:solidFill>
              </a:rPr>
              <a:t>--interval</a:t>
            </a:r>
            <a:r>
              <a:rPr lang="en">
                <a:solidFill>
                  <a:srgbClr val="ABB2BF"/>
                </a:solidFill>
              </a:rPr>
              <a:t>=</a:t>
            </a:r>
            <a:r>
              <a:rPr lang="en">
                <a:solidFill>
                  <a:srgbClr val="98C379"/>
                </a:solidFill>
              </a:rPr>
              <a:t>30s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E06C75"/>
                </a:solidFill>
              </a:rPr>
              <a:t>--timeout</a:t>
            </a:r>
            <a:r>
              <a:rPr lang="en">
                <a:solidFill>
                  <a:srgbClr val="ABB2BF"/>
                </a:solidFill>
              </a:rPr>
              <a:t>=</a:t>
            </a:r>
            <a:r>
              <a:rPr lang="en">
                <a:solidFill>
                  <a:srgbClr val="98C379"/>
                </a:solidFill>
              </a:rPr>
              <a:t>5s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61AFEF"/>
                </a:solidFill>
              </a:rPr>
              <a:t>\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78DD"/>
                </a:solidFill>
              </a:rPr>
              <a:t>CMD</a:t>
            </a:r>
            <a:r>
              <a:rPr lang="en">
                <a:solidFill>
                  <a:srgbClr val="000000"/>
                </a:solidFill>
              </a:rPr>
              <a:t> curl -f http://localhost/ || exit 1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