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75fc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75f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4adea3096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4adea3096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4adea3096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4adea3096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497d011a1b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497d011a1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4adea3096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4adea3096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4ad3ca891a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4ad3ca891a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4adea3096b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4adea3096b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4ad3ca891a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4ad3ca891a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4adea3096b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4adea3096b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4ac96a7bc1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4ac96a7bc1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4ad3ca891a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4ad3ca891a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6f75fce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6f75fc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497d011a1b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497d011a1b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c6f75fce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c6f75fce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4adea3096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4adea3096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4ad3ca891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4ad3ca891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4ad3ca891a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4ad3ca891a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4adea3096b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4adea3096b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4adea3096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4adea3096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4ad3ca891a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4ad3ca891a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4ad3ca891a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4ad3ca891a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950" y="1291025"/>
            <a:ext cx="82713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9</a:t>
            </a:r>
            <a:r>
              <a:rPr lang="en"/>
              <a:t>: Docker Volume Management &amp; Data Persistence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2" y="43880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TALHA</a:t>
            </a:r>
            <a:endParaRPr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727940" y="26758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Docker &amp; Containerization Workshop</a:t>
            </a:r>
            <a:endParaRPr b="1"/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350" y="2896300"/>
            <a:ext cx="2559226" cy="255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Optimization</a:t>
            </a:r>
            <a:endParaRPr/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6773350" y="3024250"/>
            <a:ext cx="2559226" cy="2559226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729450" y="1926475"/>
            <a:ext cx="4050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I/O Performance Benchmarking</a:t>
            </a:r>
            <a:endParaRPr b="1"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5C6370"/>
                </a:solidFill>
              </a:rPr>
              <a:t># Install tools in container</a:t>
            </a:r>
            <a:r>
              <a:rPr lang="en" sz="1500">
                <a:solidFill>
                  <a:srgbClr val="000000"/>
                </a:solidFill>
              </a:rPr>
              <a:t> 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1AFEF"/>
                </a:solidFill>
              </a:rPr>
              <a:t>docker</a:t>
            </a:r>
            <a:r>
              <a:rPr lang="en" sz="1500">
                <a:solidFill>
                  <a:srgbClr val="000000"/>
                </a:solidFill>
              </a:rPr>
              <a:t> run -it --rm --volume \ data-volume:/data ubuntu </a:t>
            </a:r>
            <a:r>
              <a:rPr lang="en" sz="1500">
                <a:solidFill>
                  <a:srgbClr val="61AFEF"/>
                </a:solidFill>
              </a:rPr>
              <a:t>bash</a:t>
            </a:r>
            <a:r>
              <a:rPr lang="en" sz="1500">
                <a:solidFill>
                  <a:srgbClr val="000000"/>
                </a:solidFill>
              </a:rPr>
              <a:t> 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1AFEF"/>
                </a:solidFill>
              </a:rPr>
              <a:t>apt-get</a:t>
            </a:r>
            <a:r>
              <a:rPr lang="en" sz="1500">
                <a:solidFill>
                  <a:srgbClr val="000000"/>
                </a:solidFill>
              </a:rPr>
              <a:t> update </a:t>
            </a:r>
            <a:r>
              <a:rPr lang="en" sz="1500">
                <a:solidFill>
                  <a:srgbClr val="61AFEF"/>
                </a:solidFill>
              </a:rPr>
              <a:t>&amp;&amp;</a:t>
            </a:r>
            <a:r>
              <a:rPr lang="en" sz="1500">
                <a:solidFill>
                  <a:srgbClr val="000000"/>
                </a:solidFill>
              </a:rPr>
              <a:t> </a:t>
            </a:r>
            <a:r>
              <a:rPr lang="en" sz="1500">
                <a:solidFill>
                  <a:srgbClr val="61AFEF"/>
                </a:solidFill>
              </a:rPr>
              <a:t>apt-get</a:t>
            </a:r>
            <a:r>
              <a:rPr lang="en" sz="1500">
                <a:solidFill>
                  <a:srgbClr val="000000"/>
                </a:solidFill>
              </a:rPr>
              <a:t> </a:t>
            </a:r>
            <a:r>
              <a:rPr lang="en" sz="1500">
                <a:solidFill>
                  <a:srgbClr val="61AFEF"/>
                </a:solidFill>
              </a:rPr>
              <a:t>install</a:t>
            </a:r>
            <a:r>
              <a:rPr lang="en" sz="1500">
                <a:solidFill>
                  <a:srgbClr val="000000"/>
                </a:solidFill>
              </a:rPr>
              <a:t> -y fio 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5C6370"/>
                </a:solidFill>
              </a:rPr>
              <a:t># Run benchmark</a:t>
            </a:r>
            <a:r>
              <a:rPr lang="en" sz="1500">
                <a:solidFill>
                  <a:srgbClr val="000000"/>
                </a:solidFill>
              </a:rPr>
              <a:t> 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fio --name</a:t>
            </a:r>
            <a:r>
              <a:rPr lang="en" sz="1500">
                <a:solidFill>
                  <a:srgbClr val="61AFEF"/>
                </a:solidFill>
              </a:rPr>
              <a:t>=</a:t>
            </a:r>
            <a:r>
              <a:rPr lang="en" sz="1500">
                <a:solidFill>
                  <a:srgbClr val="000000"/>
                </a:solidFill>
              </a:rPr>
              <a:t>benchmark --rw</a:t>
            </a:r>
            <a:r>
              <a:rPr lang="en" sz="1500">
                <a:solidFill>
                  <a:srgbClr val="61AFEF"/>
                </a:solidFill>
              </a:rPr>
              <a:t>=</a:t>
            </a:r>
            <a:r>
              <a:rPr lang="en" sz="1500">
                <a:solidFill>
                  <a:srgbClr val="000000"/>
                </a:solidFill>
              </a:rPr>
              <a:t>randwrite --bs</a:t>
            </a:r>
            <a:r>
              <a:rPr lang="en" sz="1500">
                <a:solidFill>
                  <a:srgbClr val="61AFEF"/>
                </a:solidFill>
              </a:rPr>
              <a:t>=</a:t>
            </a:r>
            <a:r>
              <a:rPr lang="en" sz="1500">
                <a:solidFill>
                  <a:srgbClr val="000000"/>
                </a:solidFill>
              </a:rPr>
              <a:t>4k --size</a:t>
            </a:r>
            <a:r>
              <a:rPr lang="en" sz="1500">
                <a:solidFill>
                  <a:srgbClr val="61AFEF"/>
                </a:solidFill>
              </a:rPr>
              <a:t>=</a:t>
            </a:r>
            <a:r>
              <a:rPr lang="en" sz="1500">
                <a:solidFill>
                  <a:srgbClr val="000000"/>
                </a:solidFill>
              </a:rPr>
              <a:t>1G  --directory</a:t>
            </a:r>
            <a:r>
              <a:rPr lang="en" sz="1500">
                <a:solidFill>
                  <a:srgbClr val="61AFEF"/>
                </a:solidFill>
              </a:rPr>
              <a:t>=</a:t>
            </a:r>
            <a:r>
              <a:rPr lang="en" sz="1500">
                <a:solidFill>
                  <a:srgbClr val="000000"/>
                </a:solidFill>
              </a:rPr>
              <a:t>/data</a:t>
            </a:r>
            <a:endParaRPr b="1" sz="1500">
              <a:solidFill>
                <a:srgbClr val="000000"/>
              </a:solidFill>
            </a:endParaRPr>
          </a:p>
        </p:txBody>
      </p:sp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4843375" y="1926475"/>
            <a:ext cx="4050900" cy="32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Volume Caching Strategies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Delegate caching to filesystem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Add memory-based cache layer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Application-level caching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Read/Write Optimization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Separate volumes for different I/O patterns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Right-size block devices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Consider separate read-only volumes</a:t>
            </a:r>
            <a:endParaRPr i="1" sz="1500">
              <a:solidFill>
                <a:srgbClr val="5C637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Volume Backup Strategies</a:t>
            </a:r>
            <a:endParaRPr/>
          </a:p>
        </p:txBody>
      </p:sp>
      <p:pic>
        <p:nvPicPr>
          <p:cNvPr id="162" name="Google Shape;162;p23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6773350" y="3024250"/>
            <a:ext cx="2559226" cy="2559226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3"/>
          <p:cNvSpPr txBox="1"/>
          <p:nvPr>
            <p:ph idx="1" type="body"/>
          </p:nvPr>
        </p:nvSpPr>
        <p:spPr>
          <a:xfrm>
            <a:off x="729450" y="1240675"/>
            <a:ext cx="4050900" cy="39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Consistent Backup Methodology</a:t>
            </a:r>
            <a:endParaRPr b="1"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5C6370"/>
                </a:solidFill>
              </a:rPr>
              <a:t># Stop container during backup</a:t>
            </a:r>
            <a:r>
              <a:rPr lang="en" sz="1500">
                <a:solidFill>
                  <a:srgbClr val="000000"/>
                </a:solidFill>
              </a:rPr>
              <a:t> 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1AFEF"/>
                </a:solidFill>
              </a:rPr>
              <a:t>docker</a:t>
            </a:r>
            <a:r>
              <a:rPr lang="en" sz="1500">
                <a:solidFill>
                  <a:srgbClr val="000000"/>
                </a:solidFill>
              </a:rPr>
              <a:t> stop my-container 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5C6370"/>
                </a:solidFill>
              </a:rPr>
              <a:t># Backup volume to tar file</a:t>
            </a:r>
            <a:r>
              <a:rPr lang="en" sz="1500">
                <a:solidFill>
                  <a:srgbClr val="000000"/>
                </a:solidFill>
              </a:rPr>
              <a:t> 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1AFEF"/>
                </a:solidFill>
              </a:rPr>
              <a:t>docker</a:t>
            </a:r>
            <a:r>
              <a:rPr lang="en" sz="1500">
                <a:solidFill>
                  <a:srgbClr val="000000"/>
                </a:solidFill>
              </a:rPr>
              <a:t> run --rm -v my-volume:/data -v </a:t>
            </a:r>
            <a:r>
              <a:rPr lang="en" sz="1500">
                <a:solidFill>
                  <a:srgbClr val="61AFEF"/>
                </a:solidFill>
              </a:rPr>
              <a:t>$(</a:t>
            </a:r>
            <a:r>
              <a:rPr lang="en" sz="1500">
                <a:solidFill>
                  <a:srgbClr val="D19A66"/>
                </a:solidFill>
              </a:rPr>
              <a:t>pwd</a:t>
            </a:r>
            <a:r>
              <a:rPr lang="en" sz="1500">
                <a:solidFill>
                  <a:srgbClr val="61AFEF"/>
                </a:solidFill>
              </a:rPr>
              <a:t>)</a:t>
            </a:r>
            <a:r>
              <a:rPr lang="en" sz="1500">
                <a:solidFill>
                  <a:srgbClr val="000000"/>
                </a:solidFill>
              </a:rPr>
              <a:t>:/backup </a:t>
            </a:r>
            <a:r>
              <a:rPr lang="en" sz="1500">
                <a:solidFill>
                  <a:srgbClr val="ABB2BF"/>
                </a:solidFill>
              </a:rPr>
              <a:t>\</a:t>
            </a:r>
            <a:r>
              <a:rPr lang="en" sz="1500">
                <a:solidFill>
                  <a:srgbClr val="000000"/>
                </a:solidFill>
              </a:rPr>
              <a:t> 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alpine </a:t>
            </a:r>
            <a:r>
              <a:rPr lang="en" sz="1500">
                <a:solidFill>
                  <a:srgbClr val="61AFEF"/>
                </a:solidFill>
              </a:rPr>
              <a:t>tar</a:t>
            </a:r>
            <a:r>
              <a:rPr lang="en" sz="1500">
                <a:solidFill>
                  <a:srgbClr val="000000"/>
                </a:solidFill>
              </a:rPr>
              <a:t> czf /backup/volume-backup.tar.gz /data 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5C6370"/>
                </a:solidFill>
              </a:rPr>
              <a:t># Restart container</a:t>
            </a:r>
            <a:r>
              <a:rPr lang="en" sz="1500">
                <a:solidFill>
                  <a:srgbClr val="000000"/>
                </a:solidFill>
              </a:rPr>
              <a:t> 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1AFEF"/>
                </a:solidFill>
              </a:rPr>
              <a:t>docker</a:t>
            </a:r>
            <a:r>
              <a:rPr lang="en" sz="1500">
                <a:solidFill>
                  <a:srgbClr val="000000"/>
                </a:solidFill>
              </a:rPr>
              <a:t> start my-container</a:t>
            </a:r>
            <a:endParaRPr b="1" sz="1500">
              <a:solidFill>
                <a:srgbClr val="000000"/>
              </a:solidFill>
            </a:endParaRPr>
          </a:p>
        </p:txBody>
      </p:sp>
      <p:sp>
        <p:nvSpPr>
          <p:cNvPr id="164" name="Google Shape;164;p23"/>
          <p:cNvSpPr txBox="1"/>
          <p:nvPr>
            <p:ph idx="1" type="body"/>
          </p:nvPr>
        </p:nvSpPr>
        <p:spPr>
          <a:xfrm>
            <a:off x="4843375" y="1240675"/>
            <a:ext cx="4489200" cy="32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Backup Automation</a:t>
            </a:r>
            <a:endParaRPr b="1"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5C6370"/>
                </a:solidFill>
              </a:rPr>
              <a:t># Using docker-volume-backup container</a:t>
            </a:r>
            <a:r>
              <a:rPr lang="en" sz="1500">
                <a:solidFill>
                  <a:srgbClr val="000000"/>
                </a:solidFill>
              </a:rPr>
              <a:t> 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1AFEF"/>
                </a:solidFill>
              </a:rPr>
              <a:t>docker</a:t>
            </a:r>
            <a:r>
              <a:rPr lang="en" sz="1500">
                <a:solidFill>
                  <a:srgbClr val="000000"/>
                </a:solidFill>
              </a:rPr>
              <a:t> run -d </a:t>
            </a:r>
            <a:r>
              <a:rPr lang="en" sz="1500">
                <a:solidFill>
                  <a:srgbClr val="ABB2BF"/>
                </a:solidFill>
              </a:rPr>
              <a:t>\</a:t>
            </a:r>
            <a:r>
              <a:rPr lang="en" sz="1500">
                <a:solidFill>
                  <a:srgbClr val="000000"/>
                </a:solidFill>
              </a:rPr>
              <a:t> 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-v /var/run/docker.sock:/var/run/docker.sock </a:t>
            </a:r>
            <a:r>
              <a:rPr lang="en" sz="1500">
                <a:solidFill>
                  <a:srgbClr val="ABB2BF"/>
                </a:solidFill>
              </a:rPr>
              <a:t>\</a:t>
            </a:r>
            <a:r>
              <a:rPr lang="en" sz="1500">
                <a:solidFill>
                  <a:srgbClr val="000000"/>
                </a:solidFill>
              </a:rPr>
              <a:t> 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-v /path/to/backups:/backups </a:t>
            </a:r>
            <a:r>
              <a:rPr lang="en" sz="1500">
                <a:solidFill>
                  <a:srgbClr val="ABB2BF"/>
                </a:solidFill>
              </a:rPr>
              <a:t>\</a:t>
            </a:r>
            <a:r>
              <a:rPr lang="en" sz="1500">
                <a:solidFill>
                  <a:srgbClr val="000000"/>
                </a:solidFill>
              </a:rPr>
              <a:t> 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-e </a:t>
            </a:r>
            <a:r>
              <a:rPr lang="en" sz="1500">
                <a:solidFill>
                  <a:srgbClr val="61AFEF"/>
                </a:solidFill>
              </a:rPr>
              <a:t>BACKUP_CRON_EXPRESSION=</a:t>
            </a:r>
            <a:r>
              <a:rPr lang="en" sz="1500">
                <a:solidFill>
                  <a:srgbClr val="98C379"/>
                </a:solidFill>
              </a:rPr>
              <a:t>"0 2 * * *"</a:t>
            </a:r>
            <a:r>
              <a:rPr lang="en" sz="1500">
                <a:solidFill>
                  <a:srgbClr val="000000"/>
                </a:solidFill>
              </a:rPr>
              <a:t> </a:t>
            </a:r>
            <a:r>
              <a:rPr lang="en" sz="1500">
                <a:solidFill>
                  <a:srgbClr val="ABB2BF"/>
                </a:solidFill>
              </a:rPr>
              <a:t>\</a:t>
            </a:r>
            <a:r>
              <a:rPr lang="en" sz="1500">
                <a:solidFill>
                  <a:srgbClr val="000000"/>
                </a:solidFill>
              </a:rPr>
              <a:t> 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loomchild/volume-backup</a:t>
            </a:r>
            <a:endParaRPr b="1"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Volume and Execution Instructions</a:t>
            </a:r>
            <a:endParaRPr/>
          </a:p>
        </p:txBody>
      </p:sp>
      <p:pic>
        <p:nvPicPr>
          <p:cNvPr id="170" name="Google Shape;170;p24"/>
          <p:cNvPicPr preferRelativeResize="0"/>
          <p:nvPr/>
        </p:nvPicPr>
        <p:blipFill>
          <a:blip r:embed="rId3">
            <a:alphaModFix amt="17000"/>
          </a:blip>
          <a:stretch>
            <a:fillRect/>
          </a:stretch>
        </p:blipFill>
        <p:spPr>
          <a:xfrm>
            <a:off x="6677825" y="2953700"/>
            <a:ext cx="2559226" cy="255922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4"/>
          <p:cNvSpPr txBox="1"/>
          <p:nvPr>
            <p:ph idx="1" type="body"/>
          </p:nvPr>
        </p:nvSpPr>
        <p:spPr>
          <a:xfrm>
            <a:off x="729450" y="1164475"/>
            <a:ext cx="8355000" cy="38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Point-in-Time Recovery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5C6370"/>
                </a:solidFill>
              </a:rPr>
              <a:t># Restore volume from backup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1AFEF"/>
                </a:solidFill>
              </a:rPr>
              <a:t>docker</a:t>
            </a:r>
            <a:r>
              <a:rPr lang="en" sz="1500">
                <a:solidFill>
                  <a:srgbClr val="000000"/>
                </a:solidFill>
              </a:rPr>
              <a:t> run --rm -v my-volume:/data -v </a:t>
            </a:r>
            <a:r>
              <a:rPr lang="en" sz="1500">
                <a:solidFill>
                  <a:srgbClr val="61AFEF"/>
                </a:solidFill>
              </a:rPr>
              <a:t>$(</a:t>
            </a:r>
            <a:r>
              <a:rPr lang="en" sz="1500">
                <a:solidFill>
                  <a:srgbClr val="D19A66"/>
                </a:solidFill>
              </a:rPr>
              <a:t>pwd</a:t>
            </a:r>
            <a:r>
              <a:rPr lang="en" sz="1500">
                <a:solidFill>
                  <a:srgbClr val="61AFEF"/>
                </a:solidFill>
              </a:rPr>
              <a:t>)</a:t>
            </a:r>
            <a:r>
              <a:rPr lang="en" sz="1500">
                <a:solidFill>
                  <a:srgbClr val="000000"/>
                </a:solidFill>
              </a:rPr>
              <a:t>:/backup </a:t>
            </a:r>
            <a:r>
              <a:rPr lang="en" sz="1500">
                <a:solidFill>
                  <a:srgbClr val="ABB2BF"/>
                </a:solidFill>
              </a:rPr>
              <a:t>\</a:t>
            </a:r>
            <a:r>
              <a:rPr lang="en" sz="1500">
                <a:solidFill>
                  <a:srgbClr val="000000"/>
                </a:solidFill>
              </a:rPr>
              <a:t> alpine </a:t>
            </a:r>
            <a:r>
              <a:rPr lang="en" sz="1500">
                <a:solidFill>
                  <a:srgbClr val="61AFEF"/>
                </a:solidFill>
              </a:rPr>
              <a:t>sh</a:t>
            </a:r>
            <a:r>
              <a:rPr lang="en" sz="1500">
                <a:solidFill>
                  <a:srgbClr val="000000"/>
                </a:solidFill>
              </a:rPr>
              <a:t> -c </a:t>
            </a:r>
            <a:r>
              <a:rPr lang="en" sz="1500">
                <a:solidFill>
                  <a:srgbClr val="98C379"/>
                </a:solidFill>
              </a:rPr>
              <a:t>"rm -rf /data/* &amp;&amp; tar xzf /backup/volume-backup.tar.gz -C /"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Recovery Time Objective (RTO)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Volume restore strategies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Replica promotion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Failover procedures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Data Integrity Verification</a:t>
            </a:r>
            <a:endParaRPr b="1" sz="15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5C6370"/>
                </a:solidFill>
              </a:rPr>
              <a:t># Verify backup integrity</a:t>
            </a:r>
            <a:r>
              <a:rPr lang="en" sz="1500">
                <a:solidFill>
                  <a:srgbClr val="000000"/>
                </a:solidFill>
              </a:rPr>
              <a:t> 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1AFEF"/>
                </a:solidFill>
              </a:rPr>
              <a:t>docker</a:t>
            </a:r>
            <a:r>
              <a:rPr lang="en" sz="1500">
                <a:solidFill>
                  <a:srgbClr val="000000"/>
                </a:solidFill>
              </a:rPr>
              <a:t> run --rm -v </a:t>
            </a:r>
            <a:r>
              <a:rPr lang="en" sz="1500">
                <a:solidFill>
                  <a:srgbClr val="61AFEF"/>
                </a:solidFill>
              </a:rPr>
              <a:t>$(</a:t>
            </a:r>
            <a:r>
              <a:rPr lang="en" sz="1500">
                <a:solidFill>
                  <a:srgbClr val="D19A66"/>
                </a:solidFill>
              </a:rPr>
              <a:t>pwd</a:t>
            </a:r>
            <a:r>
              <a:rPr lang="en" sz="1500">
                <a:solidFill>
                  <a:srgbClr val="61AFEF"/>
                </a:solidFill>
              </a:rPr>
              <a:t>)</a:t>
            </a:r>
            <a:r>
              <a:rPr lang="en" sz="1500">
                <a:solidFill>
                  <a:srgbClr val="000000"/>
                </a:solidFill>
              </a:rPr>
              <a:t>:/backup </a:t>
            </a:r>
            <a:r>
              <a:rPr lang="en" sz="1500">
                <a:solidFill>
                  <a:srgbClr val="ABB2BF"/>
                </a:solidFill>
              </a:rPr>
              <a:t>\</a:t>
            </a:r>
            <a:r>
              <a:rPr lang="en" sz="1500">
                <a:solidFill>
                  <a:srgbClr val="000000"/>
                </a:solidFill>
              </a:rPr>
              <a:t> 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alpine </a:t>
            </a:r>
            <a:r>
              <a:rPr lang="en" sz="1500">
                <a:solidFill>
                  <a:srgbClr val="61AFEF"/>
                </a:solidFill>
              </a:rPr>
              <a:t>sh</a:t>
            </a:r>
            <a:r>
              <a:rPr lang="en" sz="1500">
                <a:solidFill>
                  <a:srgbClr val="000000"/>
                </a:solidFill>
              </a:rPr>
              <a:t> -c </a:t>
            </a:r>
            <a:r>
              <a:rPr lang="en" sz="1500">
                <a:solidFill>
                  <a:srgbClr val="98C379"/>
                </a:solidFill>
              </a:rPr>
              <a:t>"tar tzf /backup/volume-backup.tar.gz &gt; /dev/null &amp;&amp; echo 'Backup is valid'"</a:t>
            </a:r>
            <a:endParaRPr b="1"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Volume Migration Techniques</a:t>
            </a:r>
            <a:endParaRPr/>
          </a:p>
        </p:txBody>
      </p:sp>
      <p:pic>
        <p:nvPicPr>
          <p:cNvPr id="177" name="Google Shape;177;p25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6773350" y="3024250"/>
            <a:ext cx="2559226" cy="2559226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5"/>
          <p:cNvSpPr txBox="1"/>
          <p:nvPr>
            <p:ph idx="1" type="body"/>
          </p:nvPr>
        </p:nvSpPr>
        <p:spPr>
          <a:xfrm>
            <a:off x="729450" y="1850275"/>
            <a:ext cx="4332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Cross-Host Migration</a:t>
            </a:r>
            <a:endParaRPr b="1"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5C6370"/>
                </a:solidFill>
              </a:rPr>
              <a:t># Export volume</a:t>
            </a:r>
            <a:r>
              <a:rPr lang="en" sz="1500">
                <a:solidFill>
                  <a:srgbClr val="000000"/>
                </a:solidFill>
              </a:rPr>
              <a:t> 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1AFEF"/>
                </a:solidFill>
              </a:rPr>
              <a:t>docker</a:t>
            </a:r>
            <a:r>
              <a:rPr lang="en" sz="1500">
                <a:solidFill>
                  <a:srgbClr val="000000"/>
                </a:solidFill>
              </a:rPr>
              <a:t> run --rm -v my-volume:/data -v </a:t>
            </a:r>
            <a:r>
              <a:rPr lang="en" sz="1500">
                <a:solidFill>
                  <a:srgbClr val="61AFEF"/>
                </a:solidFill>
              </a:rPr>
              <a:t>$(</a:t>
            </a:r>
            <a:r>
              <a:rPr lang="en" sz="1500">
                <a:solidFill>
                  <a:srgbClr val="D19A66"/>
                </a:solidFill>
              </a:rPr>
              <a:t>pwd</a:t>
            </a:r>
            <a:r>
              <a:rPr lang="en" sz="1500">
                <a:solidFill>
                  <a:srgbClr val="61AFEF"/>
                </a:solidFill>
              </a:rPr>
              <a:t>)</a:t>
            </a:r>
            <a:r>
              <a:rPr lang="en" sz="1500">
                <a:solidFill>
                  <a:srgbClr val="000000"/>
                </a:solidFill>
              </a:rPr>
              <a:t>:/backup </a:t>
            </a:r>
            <a:r>
              <a:rPr lang="en" sz="1500">
                <a:solidFill>
                  <a:srgbClr val="ABB2BF"/>
                </a:solidFill>
              </a:rPr>
              <a:t>\</a:t>
            </a:r>
            <a:r>
              <a:rPr lang="en" sz="1500">
                <a:solidFill>
                  <a:srgbClr val="000000"/>
                </a:solidFill>
              </a:rPr>
              <a:t> 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alpine </a:t>
            </a:r>
            <a:r>
              <a:rPr lang="en" sz="1500">
                <a:solidFill>
                  <a:srgbClr val="61AFEF"/>
                </a:solidFill>
              </a:rPr>
              <a:t>tar</a:t>
            </a:r>
            <a:r>
              <a:rPr lang="en" sz="1500">
                <a:solidFill>
                  <a:srgbClr val="000000"/>
                </a:solidFill>
              </a:rPr>
              <a:t> czf /backup/volume-data.tar.gz -C /data </a:t>
            </a:r>
            <a:r>
              <a:rPr lang="en" sz="1500">
                <a:solidFill>
                  <a:srgbClr val="D19A66"/>
                </a:solidFill>
              </a:rPr>
              <a:t>.</a:t>
            </a:r>
            <a:r>
              <a:rPr lang="en" sz="1500">
                <a:solidFill>
                  <a:srgbClr val="000000"/>
                </a:solidFill>
              </a:rPr>
              <a:t> 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5C6370"/>
                </a:solidFill>
              </a:rPr>
              <a:t># Import on target host</a:t>
            </a:r>
            <a:r>
              <a:rPr lang="en" sz="1500">
                <a:solidFill>
                  <a:srgbClr val="000000"/>
                </a:solidFill>
              </a:rPr>
              <a:t> 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1AFEF"/>
                </a:solidFill>
              </a:rPr>
              <a:t>docker</a:t>
            </a:r>
            <a:r>
              <a:rPr lang="en" sz="1500">
                <a:solidFill>
                  <a:srgbClr val="000000"/>
                </a:solidFill>
              </a:rPr>
              <a:t> volume create my-volume </a:t>
            </a:r>
            <a:r>
              <a:rPr lang="en" sz="1500">
                <a:solidFill>
                  <a:srgbClr val="61AFEF"/>
                </a:solidFill>
              </a:rPr>
              <a:t>docker</a:t>
            </a:r>
            <a:r>
              <a:rPr lang="en" sz="1500">
                <a:solidFill>
                  <a:srgbClr val="000000"/>
                </a:solidFill>
              </a:rPr>
              <a:t> run --rm -v my-volume:/data -v </a:t>
            </a:r>
            <a:r>
              <a:rPr lang="en" sz="1500">
                <a:solidFill>
                  <a:srgbClr val="61AFEF"/>
                </a:solidFill>
              </a:rPr>
              <a:t>$(</a:t>
            </a:r>
            <a:r>
              <a:rPr lang="en" sz="1500">
                <a:solidFill>
                  <a:srgbClr val="D19A66"/>
                </a:solidFill>
              </a:rPr>
              <a:t>pwd</a:t>
            </a:r>
            <a:r>
              <a:rPr lang="en" sz="1500">
                <a:solidFill>
                  <a:srgbClr val="61AFEF"/>
                </a:solidFill>
              </a:rPr>
              <a:t>)</a:t>
            </a:r>
            <a:r>
              <a:rPr lang="en" sz="1500">
                <a:solidFill>
                  <a:srgbClr val="000000"/>
                </a:solidFill>
              </a:rPr>
              <a:t>:/backup </a:t>
            </a:r>
            <a:r>
              <a:rPr lang="en" sz="1500">
                <a:solidFill>
                  <a:srgbClr val="ABB2BF"/>
                </a:solidFill>
              </a:rPr>
              <a:t>\</a:t>
            </a:r>
            <a:r>
              <a:rPr lang="en" sz="1500">
                <a:solidFill>
                  <a:srgbClr val="000000"/>
                </a:solidFill>
              </a:rPr>
              <a:t> 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alpine </a:t>
            </a:r>
            <a:r>
              <a:rPr lang="en" sz="1500">
                <a:solidFill>
                  <a:srgbClr val="61AFEF"/>
                </a:solidFill>
              </a:rPr>
              <a:t>sh</a:t>
            </a:r>
            <a:r>
              <a:rPr lang="en" sz="1500">
                <a:solidFill>
                  <a:srgbClr val="000000"/>
                </a:solidFill>
              </a:rPr>
              <a:t> -c </a:t>
            </a:r>
            <a:r>
              <a:rPr lang="en" sz="1500">
                <a:solidFill>
                  <a:srgbClr val="98C379"/>
                </a:solidFill>
              </a:rPr>
              <a:t>"tar xzf /backup/volume-data.tar.gz -C /data"</a:t>
            </a:r>
            <a:endParaRPr b="1" sz="1500">
              <a:solidFill>
                <a:srgbClr val="000000"/>
              </a:solidFill>
            </a:endParaRPr>
          </a:p>
        </p:txBody>
      </p:sp>
      <p:sp>
        <p:nvSpPr>
          <p:cNvPr id="179" name="Google Shape;179;p25"/>
          <p:cNvSpPr txBox="1"/>
          <p:nvPr>
            <p:ph idx="1" type="body"/>
          </p:nvPr>
        </p:nvSpPr>
        <p:spPr>
          <a:xfrm>
            <a:off x="4995775" y="1850275"/>
            <a:ext cx="4050900" cy="32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Environment Migration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Dev → Test → Prod volume promotion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Data sanitization during migration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Schema version compatibility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Upgrade and Rollback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Volume snapshot before upgrade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Compatibility testing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Rollback strategy documentation</a:t>
            </a:r>
            <a:endParaRPr i="1" sz="1500">
              <a:solidFill>
                <a:srgbClr val="5C637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Compose Volume Configuration</a:t>
            </a:r>
            <a:endParaRPr/>
          </a:p>
        </p:txBody>
      </p:sp>
      <p:sp>
        <p:nvSpPr>
          <p:cNvPr id="185" name="Google Shape;185;p26"/>
          <p:cNvSpPr txBox="1"/>
          <p:nvPr>
            <p:ph idx="1" type="body"/>
          </p:nvPr>
        </p:nvSpPr>
        <p:spPr>
          <a:xfrm>
            <a:off x="729450" y="1168050"/>
            <a:ext cx="7688700" cy="39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version: '3.8'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volumes: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  db-data: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    driver: local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    driver_opts: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      type: none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      device: /data/postgres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      o: bind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  document-storage: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    external: true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    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services: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  db: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    image: postgres:14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    volumes: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      - db-data:/var/lib/postgresql/data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      - ./init-scripts:/docker-entrypoint-initdb.d:ro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  app: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    image: doc-analysis-app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    volumes: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      - document-storage:/app/documents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      - type: tmpfs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        target: /app/temp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</p:txBody>
      </p:sp>
      <p:pic>
        <p:nvPicPr>
          <p:cNvPr id="186" name="Google Shape;18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350" y="2896300"/>
            <a:ext cx="2559226" cy="255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50" y="633413"/>
            <a:ext cx="7810500" cy="38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Considerations for Volumes</a:t>
            </a:r>
            <a:endParaRPr/>
          </a:p>
        </p:txBody>
      </p:sp>
      <p:pic>
        <p:nvPicPr>
          <p:cNvPr id="197" name="Google Shape;197;p28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6773350" y="3024250"/>
            <a:ext cx="2559226" cy="2559226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8"/>
          <p:cNvSpPr txBox="1"/>
          <p:nvPr>
            <p:ph idx="1" type="body"/>
          </p:nvPr>
        </p:nvSpPr>
        <p:spPr>
          <a:xfrm>
            <a:off x="729450" y="2078875"/>
            <a:ext cx="4050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Access Control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Proper file ownership and permissions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Non-root container users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Read-only mounts when possible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Sensitive Data Handling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Encrypted volumes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Temporary storage for secrets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Secure deletion practices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</a:endParaRPr>
          </a:p>
        </p:txBody>
      </p:sp>
      <p:sp>
        <p:nvSpPr>
          <p:cNvPr id="199" name="Google Shape;199;p28"/>
          <p:cNvSpPr txBox="1"/>
          <p:nvPr>
            <p:ph idx="1" type="body"/>
          </p:nvPr>
        </p:nvSpPr>
        <p:spPr>
          <a:xfrm>
            <a:off x="4843375" y="2078875"/>
            <a:ext cx="4050900" cy="32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Audit and Compliance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Volume access logging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Immutable audit logs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Compliance requirements for data storage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Analysis System Volume Requirements</a:t>
            </a:r>
            <a:endParaRPr/>
          </a:p>
        </p:txBody>
      </p:sp>
      <p:pic>
        <p:nvPicPr>
          <p:cNvPr id="205" name="Google Shape;205;p29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6773350" y="3024250"/>
            <a:ext cx="2559226" cy="2559226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9"/>
          <p:cNvSpPr txBox="1"/>
          <p:nvPr>
            <p:ph idx="1" type="body"/>
          </p:nvPr>
        </p:nvSpPr>
        <p:spPr>
          <a:xfrm>
            <a:off x="729450" y="2078875"/>
            <a:ext cx="4050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Document Storage Volumes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Source documents (input)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Processed results (output)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Model data (read-only)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Performance Requirements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High-throughput document ingestion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Parallel processing capabilities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Adequate I/O for batch operations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</a:endParaRPr>
          </a:p>
        </p:txBody>
      </p:sp>
      <p:sp>
        <p:nvSpPr>
          <p:cNvPr id="207" name="Google Shape;207;p29"/>
          <p:cNvSpPr txBox="1"/>
          <p:nvPr>
            <p:ph idx="1" type="body"/>
          </p:nvPr>
        </p:nvSpPr>
        <p:spPr>
          <a:xfrm>
            <a:off x="4843375" y="2078875"/>
            <a:ext cx="4050900" cy="32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Backup Requirements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Regular snapshots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Document retention policies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Incremental backup strategy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 txBox="1"/>
          <p:nvPr>
            <p:ph type="title"/>
          </p:nvPr>
        </p:nvSpPr>
        <p:spPr>
          <a:xfrm>
            <a:off x="729450" y="1242450"/>
            <a:ext cx="8114100" cy="8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Hands-on Exercise: Volume Management for Document Analysis</a:t>
            </a:r>
            <a:endParaRPr/>
          </a:p>
        </p:txBody>
      </p:sp>
      <p:sp>
        <p:nvSpPr>
          <p:cNvPr id="213" name="Google Shape;213;p30"/>
          <p:cNvSpPr txBox="1"/>
          <p:nvPr>
            <p:ph idx="1" type="body"/>
          </p:nvPr>
        </p:nvSpPr>
        <p:spPr>
          <a:xfrm>
            <a:off x="729450" y="2002675"/>
            <a:ext cx="76887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Exercise Objectives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Implement named volumes for document storage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Configure persistence for OCR and NLP models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Test data persistence across container restarts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Steps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Create volume structure for document analysis system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Configure containers with appropriate volume mounts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Process sample documents and verify data persistence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Test container recreation without data loss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Implement volume labeling and organization strategy</a:t>
            </a:r>
            <a:endParaRPr b="1" sz="1500">
              <a:solidFill>
                <a:srgbClr val="000000"/>
              </a:solidFill>
            </a:endParaRPr>
          </a:p>
        </p:txBody>
      </p:sp>
      <p:pic>
        <p:nvPicPr>
          <p:cNvPr id="214" name="Google Shape;21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350" y="2896300"/>
            <a:ext cx="2559226" cy="255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 txBox="1"/>
          <p:nvPr>
            <p:ph type="title"/>
          </p:nvPr>
        </p:nvSpPr>
        <p:spPr>
          <a:xfrm>
            <a:off x="653250" y="1318650"/>
            <a:ext cx="9025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Hands-on Exercise: Backup and Recovery Implementation</a:t>
            </a:r>
            <a:endParaRPr/>
          </a:p>
        </p:txBody>
      </p:sp>
      <p:sp>
        <p:nvSpPr>
          <p:cNvPr id="220" name="Google Shape;220;p31"/>
          <p:cNvSpPr txBox="1"/>
          <p:nvPr>
            <p:ph idx="1" type="body"/>
          </p:nvPr>
        </p:nvSpPr>
        <p:spPr>
          <a:xfrm>
            <a:off x="729450" y="1774075"/>
            <a:ext cx="76887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Exercise Objectives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Create consistent backups of document storage volumes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Implement point-in-time recovery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Simulate disaster recovery scenarios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Steps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Develop backup script for document volumes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Test full and incremental backup strategies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Simulate data corruption and perform recovery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Document backup and recovery procedures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Implement automated backup solution</a:t>
            </a:r>
            <a:endParaRPr b="1" sz="1500">
              <a:solidFill>
                <a:srgbClr val="000000"/>
              </a:solidFill>
            </a:endParaRPr>
          </a:p>
        </p:txBody>
      </p:sp>
      <p:pic>
        <p:nvPicPr>
          <p:cNvPr id="221" name="Google Shape;22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350" y="2896300"/>
            <a:ext cx="2559226" cy="255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Objectives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Implement enterprise-grade data persistence strategies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Master Docker volume management for stateful applications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Apply backup and recovery best practices for containerized data</a:t>
            </a:r>
            <a:endParaRPr sz="1500">
              <a:solidFill>
                <a:schemeClr val="dk2"/>
              </a:solidFill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350" y="2896300"/>
            <a:ext cx="2559226" cy="255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Takeaways</a:t>
            </a:r>
            <a:endParaRPr/>
          </a:p>
        </p:txBody>
      </p:sp>
      <p:sp>
        <p:nvSpPr>
          <p:cNvPr id="227" name="Google Shape;227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Proper volume management is critical for stateful containers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Different volume types serve different use cases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Enterprise deployments require integration with existing storage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Backup and recovery strategies must be tested regularly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Security and performance considerations should be balanced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id="228" name="Google Shape;22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350" y="2896300"/>
            <a:ext cx="2559226" cy="255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/>
          <p:nvPr>
            <p:ph type="title"/>
          </p:nvPr>
        </p:nvSpPr>
        <p:spPr>
          <a:xfrm>
            <a:off x="684550" y="1492725"/>
            <a:ext cx="4045200" cy="15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pic>
        <p:nvPicPr>
          <p:cNvPr id="234" name="Google Shape;23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2900" y="0"/>
            <a:ext cx="48995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23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Docker Storage Architecture</a:t>
            </a:r>
            <a:endParaRPr sz="2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</a:rPr>
              <a:t>Storage Drivers</a:t>
            </a:r>
            <a:r>
              <a:rPr lang="en" sz="1500">
                <a:solidFill>
                  <a:srgbClr val="000000"/>
                </a:solidFill>
              </a:rPr>
              <a:t>: Manage image layers and container writable layer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</a:rPr>
              <a:t>Volumes</a:t>
            </a:r>
            <a:r>
              <a:rPr lang="en" sz="1500">
                <a:solidFill>
                  <a:srgbClr val="000000"/>
                </a:solidFill>
              </a:rPr>
              <a:t>: Independent storage outside container lifecycle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</a:rPr>
              <a:t>Mounts</a:t>
            </a:r>
            <a:r>
              <a:rPr lang="en" sz="1500">
                <a:solidFill>
                  <a:srgbClr val="000000"/>
                </a:solidFill>
              </a:rPr>
              <a:t>: Connection points between containers and storage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350" y="2896300"/>
            <a:ext cx="2559226" cy="255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Storage Driver Types</a:t>
            </a:r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 amt="28000"/>
          </a:blip>
          <a:stretch>
            <a:fillRect/>
          </a:stretch>
        </p:blipFill>
        <p:spPr>
          <a:xfrm>
            <a:off x="6584775" y="2078875"/>
            <a:ext cx="2559226" cy="255922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729450" y="2078875"/>
            <a:ext cx="4050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overlay2</a:t>
            </a:r>
            <a:r>
              <a:rPr lang="en" sz="1500">
                <a:solidFill>
                  <a:srgbClr val="000000"/>
                </a:solidFill>
              </a:rPr>
              <a:t>: Default, most widely used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Union filesystem for layers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Efficient for most workloads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devicemapper</a:t>
            </a:r>
            <a:r>
              <a:rPr lang="en" sz="1500">
                <a:solidFill>
                  <a:srgbClr val="000000"/>
                </a:solidFill>
              </a:rPr>
              <a:t>: Block-level storage (legacy)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Better for high write workloads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Requires direct-lvm mode for production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btrfs/zfs</a:t>
            </a:r>
            <a:r>
              <a:rPr lang="en" sz="1500">
                <a:solidFill>
                  <a:srgbClr val="000000"/>
                </a:solidFill>
              </a:rPr>
              <a:t>: Advanced filesystem features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Snapshots, compression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Higher resource requirements</a:t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4990025" y="2078875"/>
            <a:ext cx="4050900" cy="32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Selection Criteria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Performance needs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Host OS compatibility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Stability requirement</a:t>
            </a:r>
            <a:endParaRPr b="1"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Volume Types and Use Cases</a:t>
            </a:r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6773350" y="3024250"/>
            <a:ext cx="2559226" cy="255922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729450" y="1316875"/>
            <a:ext cx="4050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Named Volumes</a:t>
            </a:r>
            <a:endParaRPr b="1" sz="1500">
              <a:solidFill>
                <a:srgbClr val="000000"/>
              </a:solidFill>
            </a:endParaRPr>
          </a:p>
          <a:p>
            <a:pPr indent="0" lvl="0" marL="13970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5C6370"/>
                </a:solidFill>
              </a:rPr>
              <a:t># Create named volume</a:t>
            </a:r>
            <a:r>
              <a:rPr lang="en" sz="1500">
                <a:solidFill>
                  <a:srgbClr val="000000"/>
                </a:solidFill>
              </a:rPr>
              <a:t> </a:t>
            </a:r>
            <a:endParaRPr sz="1500">
              <a:solidFill>
                <a:srgbClr val="000000"/>
              </a:solidFill>
            </a:endParaRPr>
          </a:p>
          <a:p>
            <a:pPr indent="0" lvl="0" marL="13970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1AFEF"/>
                </a:solidFill>
              </a:rPr>
              <a:t>docker</a:t>
            </a:r>
            <a:r>
              <a:rPr lang="en" sz="1500">
                <a:solidFill>
                  <a:srgbClr val="000000"/>
                </a:solidFill>
              </a:rPr>
              <a:t> volume create data-volume </a:t>
            </a:r>
            <a:endParaRPr sz="1500">
              <a:solidFill>
                <a:srgbClr val="000000"/>
              </a:solidFill>
            </a:endParaRPr>
          </a:p>
          <a:p>
            <a:pPr indent="0" lvl="0" marL="13970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5C6370"/>
                </a:solidFill>
              </a:rPr>
              <a:t># Use named volume</a:t>
            </a:r>
            <a:r>
              <a:rPr lang="en" sz="1500">
                <a:solidFill>
                  <a:srgbClr val="000000"/>
                </a:solidFill>
              </a:rPr>
              <a:t> </a:t>
            </a:r>
            <a:endParaRPr sz="1500">
              <a:solidFill>
                <a:srgbClr val="000000"/>
              </a:solidFill>
            </a:endParaRPr>
          </a:p>
          <a:p>
            <a:pPr indent="0" lvl="0" marL="13970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1AFEF"/>
                </a:solidFill>
              </a:rPr>
              <a:t>docker</a:t>
            </a:r>
            <a:r>
              <a:rPr lang="en" sz="1500">
                <a:solidFill>
                  <a:srgbClr val="000000"/>
                </a:solidFill>
              </a:rPr>
              <a:t> run -v data-volume:/data nginx</a:t>
            </a:r>
            <a:endParaRPr sz="1500">
              <a:solidFill>
                <a:srgbClr val="000000"/>
              </a:solidFill>
            </a:endParaRPr>
          </a:p>
          <a:p>
            <a:pPr indent="0" lvl="0" marL="13970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Managed by Docker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Persistent lifecycle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Best for most data persistence needs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Bind Mounts</a:t>
            </a:r>
            <a:endParaRPr b="1"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5C6370"/>
                </a:solidFill>
              </a:rPr>
              <a:t># Use bind mount</a:t>
            </a:r>
            <a:r>
              <a:rPr lang="en" sz="1500">
                <a:solidFill>
                  <a:srgbClr val="000000"/>
                </a:solidFill>
              </a:rPr>
              <a:t> 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1AFEF"/>
                </a:solidFill>
              </a:rPr>
              <a:t>docker</a:t>
            </a:r>
            <a:r>
              <a:rPr lang="en" sz="1500">
                <a:solidFill>
                  <a:srgbClr val="000000"/>
                </a:solidFill>
              </a:rPr>
              <a:t> run -v /host/path:/container/path nginx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Access specific host directory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Good for development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Direct access to host filesystem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</a:endParaRPr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4466250" y="1316875"/>
            <a:ext cx="4050900" cy="32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tmpfs Mounts</a:t>
            </a:r>
            <a:endParaRPr b="1" sz="1500">
              <a:solidFill>
                <a:srgbClr val="000000"/>
              </a:solidFill>
            </a:endParaRPr>
          </a:p>
          <a:p>
            <a:pPr indent="0" lvl="0" marL="0" marR="1397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5C6370"/>
                </a:solidFill>
              </a:rPr>
              <a:t># Use tmpfs</a:t>
            </a:r>
            <a:r>
              <a:rPr lang="en" sz="1500">
                <a:solidFill>
                  <a:srgbClr val="000000"/>
                </a:solidFill>
              </a:rPr>
              <a:t> </a:t>
            </a:r>
            <a:endParaRPr sz="1500">
              <a:solidFill>
                <a:srgbClr val="000000"/>
              </a:solidFill>
            </a:endParaRPr>
          </a:p>
          <a:p>
            <a:pPr indent="0" lvl="0" marL="0" marR="1397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1AFEF"/>
                </a:solidFill>
              </a:rPr>
              <a:t>docker</a:t>
            </a:r>
            <a:r>
              <a:rPr lang="en" sz="1500">
                <a:solidFill>
                  <a:srgbClr val="000000"/>
                </a:solidFill>
              </a:rPr>
              <a:t> run --tmpfs /app/temp nginx</a:t>
            </a:r>
            <a:endParaRPr sz="1500">
              <a:solidFill>
                <a:srgbClr val="ABB2BF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In-memory storage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Sensitive data that shouldn't persist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High-performance temporary storage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666" y="0"/>
            <a:ext cx="875266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Persistence Patterns</a:t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 amt="28000"/>
          </a:blip>
          <a:stretch>
            <a:fillRect/>
          </a:stretch>
        </p:blipFill>
        <p:spPr>
          <a:xfrm>
            <a:off x="6584775" y="2078875"/>
            <a:ext cx="2559226" cy="255922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729450" y="2078875"/>
            <a:ext cx="4447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Stateful vs. Stateless Containers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Stateless: No persistent data (preferred)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Stateful: Requires data persistence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State Externalization Strategies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Database containers with volume mounts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Shared storage for replicated services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Cache with data rehydration capabilities</a:t>
            </a:r>
            <a:endParaRPr b="1" sz="1500">
              <a:solidFill>
                <a:srgbClr val="000000"/>
              </a:solidFill>
            </a:endParaRPr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4990025" y="2078875"/>
            <a:ext cx="4050900" cy="32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Transaction Consistency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Write-ahead logging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Atomic operations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Crash recovery mechanisms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348450" y="567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Volume Creation and Configuration</a:t>
            </a:r>
            <a:endParaRPr/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6773350" y="3024250"/>
            <a:ext cx="2559226" cy="255922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348450" y="1316875"/>
            <a:ext cx="6777000" cy="3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Basic Volume Creation</a:t>
            </a:r>
            <a:endParaRPr b="1" sz="15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5C6370"/>
                </a:solidFill>
              </a:rPr>
              <a:t># Create simple volume</a:t>
            </a:r>
            <a:r>
              <a:rPr lang="en" sz="1500">
                <a:solidFill>
                  <a:srgbClr val="000000"/>
                </a:solidFill>
              </a:rPr>
              <a:t> 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1AFEF"/>
                </a:solidFill>
              </a:rPr>
              <a:t>docker</a:t>
            </a:r>
            <a:r>
              <a:rPr lang="en" sz="1500">
                <a:solidFill>
                  <a:srgbClr val="000000"/>
                </a:solidFill>
              </a:rPr>
              <a:t> volume create my-data 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5C6370"/>
                </a:solidFill>
              </a:rPr>
              <a:t># Create with labels</a:t>
            </a:r>
            <a:r>
              <a:rPr lang="en" sz="1500">
                <a:solidFill>
                  <a:srgbClr val="000000"/>
                </a:solidFill>
              </a:rPr>
              <a:t> 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1AFEF"/>
                </a:solidFill>
              </a:rPr>
              <a:t>docker</a:t>
            </a:r>
            <a:r>
              <a:rPr lang="en" sz="1500">
                <a:solidFill>
                  <a:srgbClr val="000000"/>
                </a:solidFill>
              </a:rPr>
              <a:t> volume create --label </a:t>
            </a:r>
            <a:r>
              <a:rPr lang="en" sz="1500">
                <a:solidFill>
                  <a:srgbClr val="61AFEF"/>
                </a:solidFill>
              </a:rPr>
              <a:t>project=</a:t>
            </a:r>
            <a:r>
              <a:rPr lang="en" sz="1500">
                <a:solidFill>
                  <a:srgbClr val="000000"/>
                </a:solidFill>
              </a:rPr>
              <a:t>nadra --label </a:t>
            </a:r>
            <a:r>
              <a:rPr lang="en" sz="1500">
                <a:solidFill>
                  <a:srgbClr val="61AFEF"/>
                </a:solidFill>
              </a:rPr>
              <a:t>env=</a:t>
            </a:r>
            <a:r>
              <a:rPr lang="en" sz="1500">
                <a:solidFill>
                  <a:srgbClr val="000000"/>
                </a:solidFill>
              </a:rPr>
              <a:t>prod doc-data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Volume Driver Selection</a:t>
            </a:r>
            <a:endParaRPr b="1" sz="15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5C6370"/>
                </a:solidFill>
              </a:rPr>
              <a:t># Create volume with specific driver</a:t>
            </a:r>
            <a:r>
              <a:rPr lang="en" sz="1500">
                <a:solidFill>
                  <a:srgbClr val="000000"/>
                </a:solidFill>
              </a:rPr>
              <a:t> 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1AFEF"/>
                </a:solidFill>
              </a:rPr>
              <a:t>docker</a:t>
            </a:r>
            <a:r>
              <a:rPr lang="en" sz="1500">
                <a:solidFill>
                  <a:srgbClr val="000000"/>
                </a:solidFill>
              </a:rPr>
              <a:t> volume create --driver </a:t>
            </a:r>
            <a:r>
              <a:rPr lang="en" sz="1500">
                <a:solidFill>
                  <a:srgbClr val="D19A66"/>
                </a:solidFill>
              </a:rPr>
              <a:t>local</a:t>
            </a:r>
            <a:r>
              <a:rPr lang="en" sz="1500">
                <a:solidFill>
                  <a:srgbClr val="000000"/>
                </a:solidFill>
              </a:rPr>
              <a:t> </a:t>
            </a:r>
            <a:r>
              <a:rPr lang="en" sz="1500">
                <a:solidFill>
                  <a:srgbClr val="ABB2BF"/>
                </a:solidFill>
              </a:rPr>
              <a:t>\</a:t>
            </a:r>
            <a:r>
              <a:rPr lang="en" sz="1500">
                <a:solidFill>
                  <a:srgbClr val="000000"/>
                </a:solidFill>
              </a:rPr>
              <a:t> 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--opt </a:t>
            </a:r>
            <a:r>
              <a:rPr lang="en" sz="1500">
                <a:solidFill>
                  <a:srgbClr val="61AFEF"/>
                </a:solidFill>
              </a:rPr>
              <a:t>type=</a:t>
            </a:r>
            <a:r>
              <a:rPr lang="en" sz="1500">
                <a:solidFill>
                  <a:srgbClr val="000000"/>
                </a:solidFill>
              </a:rPr>
              <a:t>nfs </a:t>
            </a:r>
            <a:r>
              <a:rPr lang="en" sz="1500">
                <a:solidFill>
                  <a:srgbClr val="ABB2BF"/>
                </a:solidFill>
              </a:rPr>
              <a:t>\</a:t>
            </a:r>
            <a:r>
              <a:rPr lang="en" sz="1500">
                <a:solidFill>
                  <a:srgbClr val="000000"/>
                </a:solidFill>
              </a:rPr>
              <a:t> 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--opt </a:t>
            </a:r>
            <a:r>
              <a:rPr lang="en" sz="1500">
                <a:solidFill>
                  <a:srgbClr val="61AFEF"/>
                </a:solidFill>
              </a:rPr>
              <a:t>o=</a:t>
            </a:r>
            <a:r>
              <a:rPr lang="en" sz="1500">
                <a:solidFill>
                  <a:srgbClr val="000000"/>
                </a:solidFill>
              </a:rPr>
              <a:t>addr</a:t>
            </a:r>
            <a:r>
              <a:rPr lang="en" sz="1500">
                <a:solidFill>
                  <a:srgbClr val="61AFEF"/>
                </a:solidFill>
              </a:rPr>
              <a:t>=</a:t>
            </a:r>
            <a:r>
              <a:rPr lang="en" sz="1500">
                <a:solidFill>
                  <a:srgbClr val="D19A66"/>
                </a:solidFill>
              </a:rPr>
              <a:t>192.168</a:t>
            </a:r>
            <a:r>
              <a:rPr lang="en" sz="1500">
                <a:solidFill>
                  <a:srgbClr val="000000"/>
                </a:solidFill>
              </a:rPr>
              <a:t>.1.1,rw </a:t>
            </a:r>
            <a:r>
              <a:rPr lang="en" sz="1500">
                <a:solidFill>
                  <a:srgbClr val="ABB2BF"/>
                </a:solidFill>
              </a:rPr>
              <a:t>\</a:t>
            </a:r>
            <a:endParaRPr sz="1500">
              <a:solidFill>
                <a:srgbClr val="ABB2B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 --opt </a:t>
            </a:r>
            <a:r>
              <a:rPr lang="en" sz="1500">
                <a:solidFill>
                  <a:srgbClr val="61AFEF"/>
                </a:solidFill>
              </a:rPr>
              <a:t>device=</a:t>
            </a:r>
            <a:r>
              <a:rPr lang="en" sz="1500">
                <a:solidFill>
                  <a:srgbClr val="000000"/>
                </a:solidFill>
              </a:rPr>
              <a:t>:/path/to/dir </a:t>
            </a:r>
            <a:r>
              <a:rPr lang="en" sz="1500">
                <a:solidFill>
                  <a:srgbClr val="ABB2BF"/>
                </a:solidFill>
              </a:rPr>
              <a:t>\</a:t>
            </a:r>
            <a:endParaRPr sz="1500">
              <a:solidFill>
                <a:srgbClr val="ABB2B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 nfs-volume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</a:endParaRPr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4235775" y="2724150"/>
            <a:ext cx="5885700" cy="32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Access Control</a:t>
            </a:r>
            <a:endParaRPr b="1" sz="15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5C6370"/>
                </a:solidFill>
              </a:rPr>
              <a:t># Set ownership in container</a:t>
            </a:r>
            <a:endParaRPr i="1" sz="1500">
              <a:solidFill>
                <a:srgbClr val="5C637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61AFEF"/>
                </a:solidFill>
              </a:rPr>
              <a:t>docker</a:t>
            </a:r>
            <a:r>
              <a:rPr lang="en" sz="1500">
                <a:solidFill>
                  <a:srgbClr val="000000"/>
                </a:solidFill>
              </a:rPr>
              <a:t> run -v data-volume:/data --user </a:t>
            </a:r>
            <a:r>
              <a:rPr lang="en" sz="1500">
                <a:solidFill>
                  <a:srgbClr val="D19A66"/>
                </a:solidFill>
              </a:rPr>
              <a:t>1000</a:t>
            </a:r>
            <a:r>
              <a:rPr lang="en" sz="1500">
                <a:solidFill>
                  <a:srgbClr val="000000"/>
                </a:solidFill>
              </a:rPr>
              <a:t>:1000 nginx</a:t>
            </a:r>
            <a:endParaRPr b="1"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Enterprise Storage Integration</a:t>
            </a:r>
            <a:endParaRPr/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6773350" y="3024250"/>
            <a:ext cx="2559226" cy="255922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729450" y="1850275"/>
            <a:ext cx="4050900" cy="29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NFS Volume Configuration</a:t>
            </a:r>
            <a:endParaRPr b="1" sz="15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5C6370"/>
                </a:solidFill>
              </a:rPr>
              <a:t># Create NFS volume</a:t>
            </a:r>
            <a:r>
              <a:rPr lang="en" sz="1500">
                <a:solidFill>
                  <a:srgbClr val="000000"/>
                </a:solidFill>
              </a:rPr>
              <a:t> 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1AFEF"/>
                </a:solidFill>
              </a:rPr>
              <a:t>docker</a:t>
            </a:r>
            <a:r>
              <a:rPr lang="en" sz="1500">
                <a:solidFill>
                  <a:srgbClr val="000000"/>
                </a:solidFill>
              </a:rPr>
              <a:t> volume create --driver </a:t>
            </a:r>
            <a:r>
              <a:rPr lang="en" sz="1500">
                <a:solidFill>
                  <a:srgbClr val="D19A66"/>
                </a:solidFill>
              </a:rPr>
              <a:t>local</a:t>
            </a:r>
            <a:r>
              <a:rPr lang="en" sz="1500">
                <a:solidFill>
                  <a:srgbClr val="000000"/>
                </a:solidFill>
              </a:rPr>
              <a:t> </a:t>
            </a:r>
            <a:r>
              <a:rPr lang="en" sz="1500">
                <a:solidFill>
                  <a:srgbClr val="ABB2BF"/>
                </a:solidFill>
              </a:rPr>
              <a:t>\</a:t>
            </a:r>
            <a:r>
              <a:rPr lang="en" sz="1500">
                <a:solidFill>
                  <a:srgbClr val="000000"/>
                </a:solidFill>
              </a:rPr>
              <a:t> 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--opt </a:t>
            </a:r>
            <a:r>
              <a:rPr lang="en" sz="1500">
                <a:solidFill>
                  <a:srgbClr val="61AFEF"/>
                </a:solidFill>
              </a:rPr>
              <a:t>type=</a:t>
            </a:r>
            <a:r>
              <a:rPr lang="en" sz="1500">
                <a:solidFill>
                  <a:srgbClr val="000000"/>
                </a:solidFill>
              </a:rPr>
              <a:t>nfs </a:t>
            </a:r>
            <a:r>
              <a:rPr lang="en" sz="1500">
                <a:solidFill>
                  <a:srgbClr val="ABB2BF"/>
                </a:solidFill>
              </a:rPr>
              <a:t>\</a:t>
            </a:r>
            <a:r>
              <a:rPr lang="en" sz="1500">
                <a:solidFill>
                  <a:srgbClr val="000000"/>
                </a:solidFill>
              </a:rPr>
              <a:t> 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--opt </a:t>
            </a:r>
            <a:r>
              <a:rPr lang="en" sz="1500">
                <a:solidFill>
                  <a:srgbClr val="61AFEF"/>
                </a:solidFill>
              </a:rPr>
              <a:t>o=</a:t>
            </a:r>
            <a:r>
              <a:rPr lang="en" sz="1500">
                <a:solidFill>
                  <a:srgbClr val="000000"/>
                </a:solidFill>
              </a:rPr>
              <a:t>addr</a:t>
            </a:r>
            <a:r>
              <a:rPr lang="en" sz="1500">
                <a:solidFill>
                  <a:srgbClr val="61AFEF"/>
                </a:solidFill>
              </a:rPr>
              <a:t>=</a:t>
            </a:r>
            <a:r>
              <a:rPr lang="en" sz="1500">
                <a:solidFill>
                  <a:srgbClr val="D19A66"/>
                </a:solidFill>
              </a:rPr>
              <a:t>192.168</a:t>
            </a:r>
            <a:r>
              <a:rPr lang="en" sz="1500">
                <a:solidFill>
                  <a:srgbClr val="000000"/>
                </a:solidFill>
              </a:rPr>
              <a:t>.1.1,rw </a:t>
            </a:r>
            <a:r>
              <a:rPr lang="en" sz="1500">
                <a:solidFill>
                  <a:srgbClr val="ABB2BF"/>
                </a:solidFill>
              </a:rPr>
              <a:t>\</a:t>
            </a:r>
            <a:r>
              <a:rPr lang="en" sz="1500">
                <a:solidFill>
                  <a:srgbClr val="000000"/>
                </a:solidFill>
              </a:rPr>
              <a:t> 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--opt </a:t>
            </a:r>
            <a:r>
              <a:rPr lang="en" sz="1500">
                <a:solidFill>
                  <a:srgbClr val="61AFEF"/>
                </a:solidFill>
              </a:rPr>
              <a:t>device=</a:t>
            </a:r>
            <a:r>
              <a:rPr lang="en" sz="1500">
                <a:solidFill>
                  <a:srgbClr val="000000"/>
                </a:solidFill>
              </a:rPr>
              <a:t>:/path/to/dir </a:t>
            </a:r>
            <a:r>
              <a:rPr lang="en" sz="1500">
                <a:solidFill>
                  <a:srgbClr val="ABB2BF"/>
                </a:solidFill>
              </a:rPr>
              <a:t>\</a:t>
            </a:r>
            <a:r>
              <a:rPr lang="en" sz="1500">
                <a:solidFill>
                  <a:srgbClr val="000000"/>
                </a:solidFill>
              </a:rPr>
              <a:t> 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n</a:t>
            </a:r>
            <a:r>
              <a:rPr lang="en" sz="1500">
                <a:solidFill>
                  <a:srgbClr val="000000"/>
                </a:solidFill>
              </a:rPr>
              <a:t>fs-volume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SAN/Block Storage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iSCSI integration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Direct LUN attachment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Performance considerations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4843375" y="1850275"/>
            <a:ext cx="4050900" cy="32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Cloud Provider Volumes</a:t>
            </a:r>
            <a:endParaRPr i="1" sz="1500">
              <a:solidFill>
                <a:srgbClr val="5C637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rgbClr val="5C637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5C6370"/>
                </a:solidFill>
              </a:rPr>
              <a:t># Create AWS EBS volume (with Docker plugin)</a:t>
            </a:r>
            <a:r>
              <a:rPr lang="en" sz="1500">
                <a:solidFill>
                  <a:srgbClr val="000000"/>
                </a:solidFill>
              </a:rPr>
              <a:t> 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1AFEF"/>
                </a:solidFill>
              </a:rPr>
              <a:t>docker</a:t>
            </a:r>
            <a:r>
              <a:rPr lang="en" sz="1500">
                <a:solidFill>
                  <a:srgbClr val="000000"/>
                </a:solidFill>
              </a:rPr>
              <a:t> volume create --driver aws-ebs </a:t>
            </a:r>
            <a:r>
              <a:rPr lang="en" sz="1500">
                <a:solidFill>
                  <a:srgbClr val="ABB2BF"/>
                </a:solidFill>
              </a:rPr>
              <a:t>\</a:t>
            </a:r>
            <a:r>
              <a:rPr lang="en" sz="1500">
                <a:solidFill>
                  <a:srgbClr val="000000"/>
                </a:solidFill>
              </a:rPr>
              <a:t> 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--opt </a:t>
            </a:r>
            <a:r>
              <a:rPr lang="en" sz="1500">
                <a:solidFill>
                  <a:srgbClr val="61AFEF"/>
                </a:solidFill>
              </a:rPr>
              <a:t>size=</a:t>
            </a:r>
            <a:r>
              <a:rPr lang="en" sz="1500">
                <a:solidFill>
                  <a:srgbClr val="D19A66"/>
                </a:solidFill>
              </a:rPr>
              <a:t>20</a:t>
            </a:r>
            <a:r>
              <a:rPr lang="en" sz="1500">
                <a:solidFill>
                  <a:srgbClr val="000000"/>
                </a:solidFill>
              </a:rPr>
              <a:t> </a:t>
            </a:r>
            <a:r>
              <a:rPr lang="en" sz="1500">
                <a:solidFill>
                  <a:srgbClr val="ABB2BF"/>
                </a:solidFill>
              </a:rPr>
              <a:t>\</a:t>
            </a:r>
            <a:r>
              <a:rPr lang="en" sz="1500">
                <a:solidFill>
                  <a:srgbClr val="000000"/>
                </a:solidFill>
              </a:rPr>
              <a:t> 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--opt </a:t>
            </a:r>
            <a:r>
              <a:rPr lang="en" sz="1500">
                <a:solidFill>
                  <a:srgbClr val="61AFEF"/>
                </a:solidFill>
              </a:rPr>
              <a:t>volumetype=</a:t>
            </a:r>
            <a:r>
              <a:rPr lang="en" sz="1500">
                <a:solidFill>
                  <a:srgbClr val="000000"/>
                </a:solidFill>
              </a:rPr>
              <a:t>gp2 </a:t>
            </a:r>
            <a:r>
              <a:rPr lang="en" sz="1500">
                <a:solidFill>
                  <a:srgbClr val="ABB2BF"/>
                </a:solidFill>
              </a:rPr>
              <a:t>\</a:t>
            </a:r>
            <a:r>
              <a:rPr lang="en" sz="1500">
                <a:solidFill>
                  <a:srgbClr val="000000"/>
                </a:solidFill>
              </a:rPr>
              <a:t> 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aws-ebs-volume</a:t>
            </a:r>
            <a:endParaRPr i="1" sz="1500">
              <a:solidFill>
                <a:srgbClr val="5C637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