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26" d="100"/>
          <a:sy n="26" d="100"/>
        </p:scale>
        <p:origin x="38" y="49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thi\Downloads\Reactions%20(1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thi\Downloads\Reactions%20(1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Top</a:t>
            </a:r>
            <a:r>
              <a:rPr lang="en-US" sz="2400" baseline="0" dirty="0"/>
              <a:t> 5 categories by aggregate popularity score</a:t>
            </a:r>
            <a:endParaRPr lang="en-US" sz="2400" dirty="0"/>
          </a:p>
        </c:rich>
      </c:tx>
      <c:layout>
        <c:manualLayout>
          <c:xMode val="edge"/>
          <c:yMode val="edge"/>
          <c:x val="0.34550213675213676"/>
          <c:y val="2.51023152297355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480087825560269"/>
          <c:y val="9.5030193369713342E-2"/>
          <c:w val="0.78252818157345716"/>
          <c:h val="0.7947109224154921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food</c:v>
                </c:pt>
                <c:pt idx="1">
                  <c:v>technology</c:v>
                </c:pt>
                <c:pt idx="2">
                  <c:v>healthy eating</c:v>
                </c:pt>
                <c:pt idx="3">
                  <c:v>science</c:v>
                </c:pt>
                <c:pt idx="4">
                  <c:v>Animals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66676</c:v>
                </c:pt>
                <c:pt idx="1">
                  <c:v>68738</c:v>
                </c:pt>
                <c:pt idx="2">
                  <c:v>69339</c:v>
                </c:pt>
                <c:pt idx="3">
                  <c:v>71168</c:v>
                </c:pt>
                <c:pt idx="4">
                  <c:v>74965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68-4091-9C3E-56B7805211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74998207"/>
        <c:axId val="137297807"/>
      </c:barChart>
      <c:catAx>
        <c:axId val="207499820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400"/>
                  <a:t>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297807"/>
        <c:crosses val="autoZero"/>
        <c:auto val="1"/>
        <c:lblAlgn val="ctr"/>
        <c:lblOffset val="100"/>
        <c:noMultiLvlLbl val="0"/>
      </c:catAx>
      <c:valAx>
        <c:axId val="1372978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400"/>
                  <a:t>Aggregate</a:t>
                </a:r>
                <a:r>
                  <a:rPr lang="en-IN" sz="2400" baseline="0"/>
                  <a:t> popularity score</a:t>
                </a:r>
                <a:endParaRPr lang="en-IN" sz="2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49982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3200" b="1" dirty="0"/>
              <a:t>Popularity percentage share from top 5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Sheet2!$G$1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977-4910-A2D5-AF38883F16D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977-4910-A2D5-AF38883F16D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977-4910-A2D5-AF38883F16D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977-4910-A2D5-AF38883F16D5}"/>
              </c:ext>
            </c:extLst>
          </c:dPt>
          <c:dPt>
            <c:idx val="4"/>
            <c:bubble3D val="0"/>
            <c:explosion val="11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977-4910-A2D5-AF38883F16D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Sheet2!$F$2:$F$6</c:f>
              <c:strCache>
                <c:ptCount val="5"/>
                <c:pt idx="0">
                  <c:v>food</c:v>
                </c:pt>
                <c:pt idx="1">
                  <c:v>technology</c:v>
                </c:pt>
                <c:pt idx="2">
                  <c:v>healthy eating</c:v>
                </c:pt>
                <c:pt idx="3">
                  <c:v>science</c:v>
                </c:pt>
                <c:pt idx="4">
                  <c:v>Animals</c:v>
                </c:pt>
              </c:strCache>
            </c:strRef>
          </c:cat>
          <c:val>
            <c:numRef>
              <c:f>Sheet2!$G$2:$G$6</c:f>
              <c:numCache>
                <c:formatCode>0.0%</c:formatCode>
                <c:ptCount val="5"/>
                <c:pt idx="0">
                  <c:v>0.19002183045205565</c:v>
                </c:pt>
                <c:pt idx="1">
                  <c:v>0.19589838295058795</c:v>
                </c:pt>
                <c:pt idx="2">
                  <c:v>0.19761118995913202</c:v>
                </c:pt>
                <c:pt idx="3">
                  <c:v>0.20282370912490097</c:v>
                </c:pt>
                <c:pt idx="4">
                  <c:v>0.21364488751332342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977-4910-A2D5-AF38883F16D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ANALYSIS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Animals and Science are the two most popular</a:t>
            </a:r>
          </a:p>
          <a:p>
            <a:pPr lvl="0"/>
            <a:r>
              <a:rPr lang="en-US" dirty="0"/>
              <a:t>Categories of content, showing that people enjoy</a:t>
            </a:r>
          </a:p>
          <a:p>
            <a:pPr lvl="0"/>
            <a:r>
              <a:rPr lang="en-US" dirty="0"/>
              <a:t>“real-life” and “factual” content the most.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Social Buzz is a fast-growing technology unicorn</a:t>
            </a:r>
          </a:p>
          <a:p>
            <a:pPr lvl="0"/>
            <a:r>
              <a:rPr lang="en-US" dirty="0"/>
              <a:t>That needs to adapt quickly to it’s global scale.</a:t>
            </a:r>
          </a:p>
          <a:p>
            <a:pPr lvl="0"/>
            <a:r>
              <a:rPr lang="en-US" dirty="0"/>
              <a:t>Accenture has begun a 3 month POC focusing on</a:t>
            </a:r>
          </a:p>
          <a:p>
            <a:pPr lvl="0"/>
            <a:r>
              <a:rPr lang="en-US" dirty="0"/>
              <a:t>These tasks:</a:t>
            </a:r>
          </a:p>
          <a:p>
            <a:pPr lvl="0"/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An audit of Social Buzz’s big data practice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Recommentations</a:t>
            </a:r>
            <a:r>
              <a:rPr lang="en-US" dirty="0"/>
              <a:t> for a successful IPO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Analysis to find Social Buzz’s top 5 most 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     Popular categories of content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z="1800" dirty="0"/>
              <a:t>Over </a:t>
            </a:r>
            <a:r>
              <a:rPr lang="en-US" sz="1800" u="sng" dirty="0"/>
              <a:t>100000</a:t>
            </a:r>
            <a:r>
              <a:rPr lang="en-US" sz="1800" dirty="0"/>
              <a:t> posts per day</a:t>
            </a:r>
          </a:p>
          <a:p>
            <a:pPr lvl="0"/>
            <a:endParaRPr lang="en-US" sz="1800" dirty="0"/>
          </a:p>
          <a:p>
            <a:pPr lvl="0"/>
            <a:r>
              <a:rPr lang="en-US" sz="1800" u="sng" dirty="0"/>
              <a:t>36,500,000</a:t>
            </a:r>
            <a:r>
              <a:rPr lang="en-US" sz="1800" dirty="0"/>
              <a:t> pieces of content </a:t>
            </a:r>
          </a:p>
          <a:p>
            <a:pPr lvl="0"/>
            <a:r>
              <a:rPr lang="en-US" sz="1800" dirty="0"/>
              <a:t>Per year</a:t>
            </a:r>
            <a:r>
              <a:rPr lang="en-US" dirty="0"/>
              <a:t>!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But how to capitalize on it when there is so much?</a:t>
            </a:r>
          </a:p>
          <a:p>
            <a:pPr lvl="0"/>
            <a:endParaRPr lang="en-US" dirty="0"/>
          </a:p>
          <a:p>
            <a:pPr lvl="0"/>
            <a:r>
              <a:rPr lang="en-US" u="sng" dirty="0"/>
              <a:t>Analysis to find Social Buzz’s top 5 most popular</a:t>
            </a:r>
          </a:p>
          <a:p>
            <a:pPr lvl="0"/>
            <a:r>
              <a:rPr lang="en-US" u="sng" dirty="0"/>
              <a:t>Categories of content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b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z="2800" b="1" dirty="0"/>
              <a:t>Data understanding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16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  UNIQUE</a:t>
            </a:r>
          </a:p>
          <a:p>
            <a:pPr lvl="0"/>
            <a:r>
              <a:rPr lang="en-US" dirty="0"/>
              <a:t>CATEGORIES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242281" y="0"/>
            <a:ext cx="4571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[SOCIAL BUZZ]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8795D4F-7038-BC08-B25F-95F382A50A52}"/>
              </a:ext>
            </a:extLst>
          </p:cNvPr>
          <p:cNvSpPr txBox="1"/>
          <p:nvPr/>
        </p:nvSpPr>
        <p:spPr>
          <a:xfrm>
            <a:off x="11125200" y="1552930"/>
            <a:ext cx="9522541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srgbClr val="A100FF"/>
                </a:solidFill>
              </a:rPr>
              <a:t>ANALYSIS</a:t>
            </a:r>
          </a:p>
          <a:p>
            <a:pPr lvl="0"/>
            <a:endParaRPr lang="en-US" dirty="0"/>
          </a:p>
          <a:p>
            <a:pPr lvl="0"/>
            <a:r>
              <a:rPr lang="en-US" sz="2400" dirty="0"/>
              <a:t>Animals and Science are the two most popular</a:t>
            </a:r>
          </a:p>
          <a:p>
            <a:pPr lvl="0"/>
            <a:r>
              <a:rPr lang="en-US" sz="2400" dirty="0"/>
              <a:t>Categories of content, showing that people enjoy</a:t>
            </a:r>
          </a:p>
          <a:p>
            <a:pPr lvl="0"/>
            <a:r>
              <a:rPr lang="en-US" sz="2400" dirty="0"/>
              <a:t>“real-life” and “factual” content the most.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4EEA5B-F3FB-CC79-9EF8-91BE1263CE9F}"/>
              </a:ext>
            </a:extLst>
          </p:cNvPr>
          <p:cNvSpPr txBox="1"/>
          <p:nvPr/>
        </p:nvSpPr>
        <p:spPr>
          <a:xfrm>
            <a:off x="11113008" y="4134806"/>
            <a:ext cx="9522541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srgbClr val="A100FF"/>
                </a:solidFill>
              </a:rPr>
              <a:t>insight</a:t>
            </a:r>
          </a:p>
          <a:p>
            <a:pPr lvl="0"/>
            <a:endParaRPr lang="en-US" dirty="0"/>
          </a:p>
          <a:p>
            <a:pPr lvl="0"/>
            <a:r>
              <a:rPr lang="en-US" sz="2400" dirty="0"/>
              <a:t>Food is a common theme in the top 5 categories</a:t>
            </a:r>
          </a:p>
          <a:p>
            <a:pPr lvl="0"/>
            <a:r>
              <a:rPr lang="en-US" sz="2400" dirty="0"/>
              <a:t>With “Healthy eating” ranking the highest. this may</a:t>
            </a:r>
          </a:p>
          <a:p>
            <a:pPr lvl="0"/>
            <a:r>
              <a:rPr lang="en-US" sz="2400" dirty="0"/>
              <a:t>Indicate the audience with your user Base. </a:t>
            </a:r>
          </a:p>
          <a:p>
            <a:pPr lvl="0"/>
            <a:r>
              <a:rPr lang="en-US" sz="2400" dirty="0"/>
              <a:t>You could use this insight to create a Campaign and </a:t>
            </a:r>
          </a:p>
          <a:p>
            <a:pPr lvl="0"/>
            <a:r>
              <a:rPr lang="en-US" sz="2400" dirty="0"/>
              <a:t>work with healthy eating brands to boost user </a:t>
            </a:r>
          </a:p>
          <a:p>
            <a:pPr lvl="0"/>
            <a:r>
              <a:rPr lang="en-US" sz="2400" dirty="0"/>
              <a:t>Engagement.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D6B991-8743-0927-5563-ED7A8ACFB6D1}"/>
              </a:ext>
            </a:extLst>
          </p:cNvPr>
          <p:cNvSpPr txBox="1"/>
          <p:nvPr/>
        </p:nvSpPr>
        <p:spPr>
          <a:xfrm>
            <a:off x="11155680" y="7504274"/>
            <a:ext cx="9522541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srgbClr val="A100FF"/>
                </a:solidFill>
              </a:rPr>
              <a:t>NEXT STEPS</a:t>
            </a:r>
          </a:p>
          <a:p>
            <a:pPr lvl="0"/>
            <a:endParaRPr lang="en-US" dirty="0"/>
          </a:p>
          <a:p>
            <a:pPr lvl="0"/>
            <a:r>
              <a:rPr lang="en-US" sz="2400" dirty="0"/>
              <a:t>This ad-hoc analysis is insightful, but it’s time to take</a:t>
            </a:r>
          </a:p>
          <a:p>
            <a:pPr lvl="0"/>
            <a:r>
              <a:rPr lang="en-US" sz="2400" dirty="0"/>
              <a:t>This analysis into large-scale production for real-time</a:t>
            </a:r>
          </a:p>
          <a:p>
            <a:pPr lvl="0"/>
            <a:r>
              <a:rPr lang="en-US" sz="2400" dirty="0"/>
              <a:t>Understanding of your business. We can show you</a:t>
            </a:r>
          </a:p>
          <a:p>
            <a:pPr lvl="0"/>
            <a:r>
              <a:rPr lang="en-US" sz="2400" dirty="0"/>
              <a:t>How to do this.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2276544" y="1932974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289AFD-39D7-2E55-3F91-3FB3B84955CE}"/>
              </a:ext>
            </a:extLst>
          </p:cNvPr>
          <p:cNvSpPr txBox="1"/>
          <p:nvPr/>
        </p:nvSpPr>
        <p:spPr>
          <a:xfrm>
            <a:off x="8895496" y="3505467"/>
            <a:ext cx="96774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dirty="0"/>
              <a:t>Social Buzz is a fast-growing technology unicorn</a:t>
            </a:r>
          </a:p>
          <a:p>
            <a:pPr lvl="0"/>
            <a:r>
              <a:rPr lang="en-US" sz="2800" dirty="0"/>
              <a:t>That needs to adapt quickly to it’s global scale.</a:t>
            </a:r>
          </a:p>
          <a:p>
            <a:pPr lvl="0"/>
            <a:r>
              <a:rPr lang="en-US" sz="2800" dirty="0"/>
              <a:t>Accenture has begun a 3 month POC focusing on</a:t>
            </a:r>
          </a:p>
          <a:p>
            <a:pPr lvl="0"/>
            <a:r>
              <a:rPr lang="en-US" sz="2800" dirty="0"/>
              <a:t>These tasks:</a:t>
            </a:r>
          </a:p>
          <a:p>
            <a:pPr lvl="0"/>
            <a:endParaRPr lang="en-US" sz="28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800" dirty="0"/>
              <a:t>An audit of Social Buzz’s big data practice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800" dirty="0"/>
              <a:t>Recommendations for a successful IPO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800" dirty="0"/>
              <a:t>Analysis to find Social Buzz’s top 5 most 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800" dirty="0"/>
              <a:t>     Popular categories of content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pPr lvl="0"/>
            <a:endParaRPr lang="en-US" sz="1800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92DFE5-B15A-49C1-1CC6-591DDD153185}"/>
              </a:ext>
            </a:extLst>
          </p:cNvPr>
          <p:cNvSpPr/>
          <p:nvPr/>
        </p:nvSpPr>
        <p:spPr>
          <a:xfrm>
            <a:off x="3487950" y="4500452"/>
            <a:ext cx="6139104" cy="4986448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800" dirty="0"/>
              <a:t>Over </a:t>
            </a:r>
            <a:r>
              <a:rPr lang="en-US" sz="2800" u="sng" dirty="0"/>
              <a:t>100000</a:t>
            </a:r>
            <a:r>
              <a:rPr lang="en-US" sz="2800" dirty="0"/>
              <a:t> posts per day</a:t>
            </a:r>
          </a:p>
          <a:p>
            <a:pPr lvl="0"/>
            <a:endParaRPr lang="en-US" sz="2800" dirty="0"/>
          </a:p>
          <a:p>
            <a:pPr lvl="0"/>
            <a:r>
              <a:rPr lang="en-US" sz="2800" u="sng" dirty="0"/>
              <a:t>36,500,000</a:t>
            </a:r>
            <a:r>
              <a:rPr lang="en-US" sz="2800" dirty="0"/>
              <a:t> pieces of content </a:t>
            </a:r>
          </a:p>
          <a:p>
            <a:pPr lvl="0"/>
            <a:r>
              <a:rPr lang="en-US" sz="2800" dirty="0"/>
              <a:t>Per year</a:t>
            </a:r>
            <a:r>
              <a:rPr lang="en-US" dirty="0"/>
              <a:t>!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But how to capitalize on it when there is so much?</a:t>
            </a:r>
          </a:p>
          <a:p>
            <a:pPr lvl="0"/>
            <a:endParaRPr lang="en-US" dirty="0"/>
          </a:p>
          <a:p>
            <a:pPr lvl="0"/>
            <a:r>
              <a:rPr lang="en-US" u="sng" dirty="0"/>
              <a:t>Analysis to find Social Buzz’s top 5 most popular</a:t>
            </a:r>
          </a:p>
          <a:p>
            <a:pPr lvl="0"/>
            <a:r>
              <a:rPr lang="en-US" u="sng" dirty="0"/>
              <a:t>Categories of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72247" y="501939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2139992" y="1330256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2172562" y="42083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2220534" y="1127360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2252658" y="3967581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820E88-405F-81F4-ECA9-EDE15F76629F}"/>
              </a:ext>
            </a:extLst>
          </p:cNvPr>
          <p:cNvSpPr txBox="1"/>
          <p:nvPr/>
        </p:nvSpPr>
        <p:spPr>
          <a:xfrm>
            <a:off x="14706600" y="4485960"/>
            <a:ext cx="360807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b="1" dirty="0"/>
              <a:t>Andrew Flemming</a:t>
            </a:r>
          </a:p>
          <a:p>
            <a:pPr lvl="0"/>
            <a:r>
              <a:rPr lang="en-US" sz="2800" b="0" dirty="0"/>
              <a:t>Chief Technical Architect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16AFED-ECDF-5FCE-E6EE-F49A3B8478F1}"/>
              </a:ext>
            </a:extLst>
          </p:cNvPr>
          <p:cNvSpPr txBox="1"/>
          <p:nvPr/>
        </p:nvSpPr>
        <p:spPr>
          <a:xfrm>
            <a:off x="14706600" y="1545983"/>
            <a:ext cx="9144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200" b="1" dirty="0"/>
              <a:t>Marcus </a:t>
            </a:r>
            <a:r>
              <a:rPr lang="en-US" sz="3200" b="1" dirty="0" err="1"/>
              <a:t>Rompton</a:t>
            </a:r>
            <a:endParaRPr lang="en-US" sz="3200" b="1" dirty="0"/>
          </a:p>
          <a:p>
            <a:pPr lvl="0"/>
            <a:r>
              <a:rPr lang="en-US" sz="3200" b="0" dirty="0"/>
              <a:t>Senior Principle</a:t>
            </a:r>
          </a:p>
        </p:txBody>
      </p:sp>
      <p:grpSp>
        <p:nvGrpSpPr>
          <p:cNvPr id="43" name="Group 21">
            <a:extLst>
              <a:ext uri="{FF2B5EF4-FFF2-40B4-BE49-F238E27FC236}">
                <a16:creationId xmlns:a16="http://schemas.microsoft.com/office/drawing/2014/main" id="{492E52FF-24A4-285B-81B8-98AA7951F5AC}"/>
              </a:ext>
            </a:extLst>
          </p:cNvPr>
          <p:cNvGrpSpPr>
            <a:grpSpLocks noChangeAspect="1"/>
          </p:cNvGrpSpPr>
          <p:nvPr/>
        </p:nvGrpSpPr>
        <p:grpSpPr>
          <a:xfrm>
            <a:off x="12122569" y="6905774"/>
            <a:ext cx="2085137" cy="2085137"/>
            <a:chOff x="0" y="0"/>
            <a:chExt cx="6350000" cy="6350000"/>
          </a:xfrm>
        </p:grpSpPr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2284AFEB-EEFD-DD5D-4B0F-39BB7482BD7B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C5E51F1A-7446-7679-15A8-BCCB8EF13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614" y="6745562"/>
            <a:ext cx="1934515" cy="210068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6" name="Freeform 20">
            <a:extLst>
              <a:ext uri="{FF2B5EF4-FFF2-40B4-BE49-F238E27FC236}">
                <a16:creationId xmlns:a16="http://schemas.microsoft.com/office/drawing/2014/main" id="{C103C677-B0F7-F861-3C1E-62322C5BD69D}"/>
              </a:ext>
            </a:extLst>
          </p:cNvPr>
          <p:cNvSpPr/>
          <p:nvPr/>
        </p:nvSpPr>
        <p:spPr>
          <a:xfrm>
            <a:off x="12244954" y="6759873"/>
            <a:ext cx="2012745" cy="2050374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DDE222-F4E0-1260-C28E-163148C1483A}"/>
              </a:ext>
            </a:extLst>
          </p:cNvPr>
          <p:cNvSpPr txBox="1"/>
          <p:nvPr/>
        </p:nvSpPr>
        <p:spPr>
          <a:xfrm>
            <a:off x="14706600" y="7302748"/>
            <a:ext cx="360807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b="1" dirty="0"/>
              <a:t>Fathimath mahabooba</a:t>
            </a:r>
          </a:p>
          <a:p>
            <a:pPr lvl="0"/>
            <a:r>
              <a:rPr lang="en-US" sz="2800" b="0" dirty="0"/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FC3F82-10CD-3FE8-44B0-4A938BDC81FF}"/>
              </a:ext>
            </a:extLst>
          </p:cNvPr>
          <p:cNvSpPr txBox="1"/>
          <p:nvPr/>
        </p:nvSpPr>
        <p:spPr>
          <a:xfrm>
            <a:off x="4212195" y="1451513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200" b="1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7F9802-0166-6920-C9A3-4A38DC467741}"/>
              </a:ext>
            </a:extLst>
          </p:cNvPr>
          <p:cNvSpPr txBox="1"/>
          <p:nvPr/>
        </p:nvSpPr>
        <p:spPr>
          <a:xfrm>
            <a:off x="6333431" y="2728242"/>
            <a:ext cx="89130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200" b="1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AA012A-BD45-FF93-E928-ACDD4EC890CE}"/>
              </a:ext>
            </a:extLst>
          </p:cNvPr>
          <p:cNvSpPr txBox="1"/>
          <p:nvPr/>
        </p:nvSpPr>
        <p:spPr>
          <a:xfrm>
            <a:off x="8045120" y="4365180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200" b="1" dirty="0">
                <a:solidFill>
                  <a:schemeClr val="bg1"/>
                </a:solidFill>
              </a:rPr>
              <a:t>Data Modeling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6C19BB-63D0-F280-BA82-CFD1F5419BBC}"/>
              </a:ext>
            </a:extLst>
          </p:cNvPr>
          <p:cNvSpPr txBox="1"/>
          <p:nvPr/>
        </p:nvSpPr>
        <p:spPr>
          <a:xfrm>
            <a:off x="9835116" y="6063124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200" b="1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B3CB95-8990-9B03-A0A8-5A12066572FC}"/>
              </a:ext>
            </a:extLst>
          </p:cNvPr>
          <p:cNvSpPr txBox="1"/>
          <p:nvPr/>
        </p:nvSpPr>
        <p:spPr>
          <a:xfrm>
            <a:off x="11578642" y="7909814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200" b="1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AEAF27-D826-D815-202B-30CEF29AD3EC}"/>
              </a:ext>
            </a:extLst>
          </p:cNvPr>
          <p:cNvSpPr txBox="1"/>
          <p:nvPr/>
        </p:nvSpPr>
        <p:spPr>
          <a:xfrm>
            <a:off x="2123929" y="3424549"/>
            <a:ext cx="9144000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8000" dirty="0">
                <a:solidFill>
                  <a:srgbClr val="A100FF"/>
                </a:solidFill>
              </a:rPr>
              <a:t>  16</a:t>
            </a:r>
          </a:p>
          <a:p>
            <a:pPr lvl="0"/>
            <a:endParaRPr lang="en-US" dirty="0"/>
          </a:p>
          <a:p>
            <a:pPr lvl="0"/>
            <a:r>
              <a:rPr lang="en-US" sz="4000" dirty="0"/>
              <a:t>  UNIQUE</a:t>
            </a:r>
          </a:p>
          <a:p>
            <a:pPr lvl="0"/>
            <a:r>
              <a:rPr lang="en-US" sz="4000" dirty="0"/>
              <a:t>CATEGORIES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7F7DA8-1D63-D39E-5267-0DC025ED20C7}"/>
              </a:ext>
            </a:extLst>
          </p:cNvPr>
          <p:cNvSpPr txBox="1"/>
          <p:nvPr/>
        </p:nvSpPr>
        <p:spPr>
          <a:xfrm>
            <a:off x="6112742" y="3429121"/>
            <a:ext cx="9144000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8000" dirty="0">
                <a:solidFill>
                  <a:srgbClr val="A100FF"/>
                </a:solidFill>
              </a:rPr>
              <a:t>       1879</a:t>
            </a:r>
          </a:p>
          <a:p>
            <a:pPr lvl="0"/>
            <a:endParaRPr lang="en-US" dirty="0"/>
          </a:p>
          <a:p>
            <a:pPr lvl="0"/>
            <a:r>
              <a:rPr lang="en-US" sz="4000" dirty="0"/>
              <a:t>  REACTIONS TO ANIMAL </a:t>
            </a:r>
          </a:p>
          <a:p>
            <a:pPr lvl="0"/>
            <a:r>
              <a:rPr lang="en-US" sz="4000" dirty="0"/>
              <a:t>                POSTS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312413-52FA-E76D-D77C-13B7722EA964}"/>
              </a:ext>
            </a:extLst>
          </p:cNvPr>
          <p:cNvSpPr txBox="1"/>
          <p:nvPr/>
        </p:nvSpPr>
        <p:spPr>
          <a:xfrm>
            <a:off x="12114435" y="3489400"/>
            <a:ext cx="9144000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8000" dirty="0">
                <a:solidFill>
                  <a:srgbClr val="A100FF"/>
                </a:solidFill>
              </a:rPr>
              <a:t>  JANUARY</a:t>
            </a:r>
          </a:p>
          <a:p>
            <a:pPr lvl="0"/>
            <a:endParaRPr lang="en-US" dirty="0"/>
          </a:p>
          <a:p>
            <a:pPr lvl="0"/>
            <a:r>
              <a:rPr lang="en-US" sz="4000" dirty="0"/>
              <a:t>  MONTH WITH MOST</a:t>
            </a:r>
          </a:p>
          <a:p>
            <a:pPr lvl="0"/>
            <a:r>
              <a:rPr lang="en-US" sz="4000" dirty="0"/>
              <a:t>           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8AE1EB94-7BA5-6646-7A4C-B758AF2320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9303920"/>
              </p:ext>
            </p:extLst>
          </p:nvPr>
        </p:nvGraphicFramePr>
        <p:xfrm>
          <a:off x="4134760" y="1738255"/>
          <a:ext cx="11887200" cy="7083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F3EBB91E-BA34-155D-0096-705879CE6A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0706531"/>
              </p:ext>
            </p:extLst>
          </p:nvPr>
        </p:nvGraphicFramePr>
        <p:xfrm>
          <a:off x="4191000" y="1525753"/>
          <a:ext cx="12324246" cy="7400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447</Words>
  <Application>Microsoft Office PowerPoint</Application>
  <PresentationFormat>Custom</PresentationFormat>
  <Paragraphs>137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Clear Sans Regular Bold</vt:lpstr>
      <vt:lpstr>Calibri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fathimath mahabooba</cp:lastModifiedBy>
  <cp:revision>10</cp:revision>
  <dcterms:created xsi:type="dcterms:W3CDTF">2006-08-16T00:00:00Z</dcterms:created>
  <dcterms:modified xsi:type="dcterms:W3CDTF">2024-05-29T12:24:35Z</dcterms:modified>
  <dc:identifier>DAEhDyfaYKE</dc:identifier>
</cp:coreProperties>
</file>