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DM Sans" charset="1" panose="00000000000000000000"/>
      <p:regular r:id="rId28"/>
    </p:embeddedFont>
    <p:embeddedFont>
      <p:font typeface="DM Sans Bold" charset="1" panose="00000000000000000000"/>
      <p:regular r:id="rId29"/>
    </p:embeddedFont>
    <p:embeddedFont>
      <p:font typeface="Canva Sans" charset="1" panose="020B0503030501040103"/>
      <p:regular r:id="rId30"/>
    </p:embeddedFont>
    <p:embeddedFont>
      <p:font typeface="Aileron" charset="1" panose="00000500000000000000"/>
      <p:regular r:id="rId31"/>
    </p:embeddedFont>
    <p:embeddedFont>
      <p:font typeface="Aileron Bold" charset="1" panose="00000800000000000000"/>
      <p:regular r:id="rId32"/>
    </p:embeddedFont>
    <p:embeddedFont>
      <p:font typeface="Canva Sans Bold" charset="1" panose="020B0803030501040103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2.xml" Type="http://schemas.openxmlformats.org/officeDocument/2006/relationships/slide"/><Relationship Id="rId3" Target="slide6.xml" Type="http://schemas.openxmlformats.org/officeDocument/2006/relationships/slide"/><Relationship Id="rId4" Target="slide12.xml" Type="http://schemas.openxmlformats.org/officeDocument/2006/relationships/slid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4774235" cy="725344"/>
            <a:chOff x="0" y="0"/>
            <a:chExt cx="1536909" cy="2335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36909" cy="233501"/>
            </a:xfrm>
            <a:custGeom>
              <a:avLst/>
              <a:gdLst/>
              <a:ahLst/>
              <a:cxnLst/>
              <a:rect r="r" b="b" t="t" l="l"/>
              <a:pathLst>
                <a:path h="233501" w="1536909">
                  <a:moveTo>
                    <a:pt x="116750" y="0"/>
                  </a:moveTo>
                  <a:lnTo>
                    <a:pt x="1420158" y="0"/>
                  </a:lnTo>
                  <a:cubicBezTo>
                    <a:pt x="1451122" y="0"/>
                    <a:pt x="1480818" y="12300"/>
                    <a:pt x="1502713" y="34195"/>
                  </a:cubicBezTo>
                  <a:cubicBezTo>
                    <a:pt x="1524608" y="56090"/>
                    <a:pt x="1536909" y="85786"/>
                    <a:pt x="1536909" y="116750"/>
                  </a:cubicBezTo>
                  <a:lnTo>
                    <a:pt x="1536909" y="116750"/>
                  </a:lnTo>
                  <a:cubicBezTo>
                    <a:pt x="1536909" y="181230"/>
                    <a:pt x="1484638" y="233501"/>
                    <a:pt x="1420158" y="233501"/>
                  </a:cubicBezTo>
                  <a:lnTo>
                    <a:pt x="116750" y="233501"/>
                  </a:lnTo>
                  <a:cubicBezTo>
                    <a:pt x="85786" y="233501"/>
                    <a:pt x="56090" y="221200"/>
                    <a:pt x="34195" y="199305"/>
                  </a:cubicBezTo>
                  <a:cubicBezTo>
                    <a:pt x="12300" y="177410"/>
                    <a:pt x="0" y="147714"/>
                    <a:pt x="0" y="116750"/>
                  </a:cubicBezTo>
                  <a:lnTo>
                    <a:pt x="0" y="116750"/>
                  </a:lnTo>
                  <a:cubicBezTo>
                    <a:pt x="0" y="85786"/>
                    <a:pt x="12300" y="56090"/>
                    <a:pt x="34195" y="34195"/>
                  </a:cubicBezTo>
                  <a:cubicBezTo>
                    <a:pt x="56090" y="12300"/>
                    <a:pt x="85786" y="0"/>
                    <a:pt x="116750" y="0"/>
                  </a:cubicBezTo>
                  <a:close/>
                </a:path>
              </a:pathLst>
            </a:custGeom>
            <a:solidFill>
              <a:srgbClr val="87878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536909" cy="290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 spc="111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GROUP 5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7969551"/>
            <a:ext cx="7886641" cy="1288749"/>
            <a:chOff x="0" y="0"/>
            <a:chExt cx="2538846" cy="4148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38846" cy="414871"/>
            </a:xfrm>
            <a:custGeom>
              <a:avLst/>
              <a:gdLst/>
              <a:ahLst/>
              <a:cxnLst/>
              <a:rect r="r" b="b" t="t" l="l"/>
              <a:pathLst>
                <a:path h="414871" w="2538846">
                  <a:moveTo>
                    <a:pt x="92275" y="0"/>
                  </a:moveTo>
                  <a:lnTo>
                    <a:pt x="2446571" y="0"/>
                  </a:lnTo>
                  <a:cubicBezTo>
                    <a:pt x="2497533" y="0"/>
                    <a:pt x="2538846" y="41313"/>
                    <a:pt x="2538846" y="92275"/>
                  </a:cubicBezTo>
                  <a:lnTo>
                    <a:pt x="2538846" y="322596"/>
                  </a:lnTo>
                  <a:cubicBezTo>
                    <a:pt x="2538846" y="347068"/>
                    <a:pt x="2529124" y="370539"/>
                    <a:pt x="2511819" y="387844"/>
                  </a:cubicBezTo>
                  <a:cubicBezTo>
                    <a:pt x="2494514" y="405149"/>
                    <a:pt x="2471044" y="414871"/>
                    <a:pt x="2446571" y="414871"/>
                  </a:cubicBezTo>
                  <a:lnTo>
                    <a:pt x="92275" y="414871"/>
                  </a:lnTo>
                  <a:cubicBezTo>
                    <a:pt x="67802" y="414871"/>
                    <a:pt x="44332" y="405149"/>
                    <a:pt x="27027" y="387844"/>
                  </a:cubicBezTo>
                  <a:cubicBezTo>
                    <a:pt x="9722" y="370539"/>
                    <a:pt x="0" y="347068"/>
                    <a:pt x="0" y="322596"/>
                  </a:cubicBezTo>
                  <a:lnTo>
                    <a:pt x="0" y="92275"/>
                  </a:lnTo>
                  <a:cubicBezTo>
                    <a:pt x="0" y="67802"/>
                    <a:pt x="9722" y="44332"/>
                    <a:pt x="27027" y="27027"/>
                  </a:cubicBezTo>
                  <a:cubicBezTo>
                    <a:pt x="44332" y="9722"/>
                    <a:pt x="67802" y="0"/>
                    <a:pt x="922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538846" cy="4815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60"/>
                </a:lnSpc>
              </a:pPr>
              <a:r>
                <a:rPr lang="en-US" sz="34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Hessa-Amal-mehdhar-Ahmad</a:t>
              </a:r>
            </a:p>
          </p:txBody>
        </p:sp>
      </p:grpSp>
      <p:sp>
        <p:nvSpPr>
          <p:cNvPr name="AutoShape 8" id="8"/>
          <p:cNvSpPr/>
          <p:nvPr/>
        </p:nvSpPr>
        <p:spPr>
          <a:xfrm>
            <a:off x="1028700" y="7417101"/>
            <a:ext cx="16230600" cy="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996550" y="4378880"/>
            <a:ext cx="3523720" cy="3543045"/>
          </a:xfrm>
          <a:custGeom>
            <a:avLst/>
            <a:gdLst/>
            <a:ahLst/>
            <a:cxnLst/>
            <a:rect r="r" b="b" t="t" l="l"/>
            <a:pathLst>
              <a:path h="3543045" w="3523720">
                <a:moveTo>
                  <a:pt x="0" y="0"/>
                </a:moveTo>
                <a:lnTo>
                  <a:pt x="3523720" y="0"/>
                </a:lnTo>
                <a:lnTo>
                  <a:pt x="3523720" y="3543046"/>
                </a:lnTo>
                <a:lnTo>
                  <a:pt x="0" y="35430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5253694"/>
            <a:ext cx="11144285" cy="1660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16"/>
              </a:lnSpc>
            </a:pPr>
            <a:r>
              <a:rPr lang="en-US" sz="12516" b="true">
                <a:solidFill>
                  <a:srgbClr val="08316C"/>
                </a:solidFill>
                <a:latin typeface="DM Sans Bold"/>
                <a:ea typeface="DM Sans Bold"/>
                <a:cs typeface="DM Sans Bold"/>
                <a:sym typeface="DM Sans Bold"/>
              </a:rPr>
              <a:t>NLP Project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72380" y="0"/>
            <a:ext cx="20085923" cy="10287000"/>
            <a:chOff x="0" y="0"/>
            <a:chExt cx="529012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90119" cy="2709333"/>
            </a:xfrm>
            <a:custGeom>
              <a:avLst/>
              <a:gdLst/>
              <a:ahLst/>
              <a:cxnLst/>
              <a:rect r="r" b="b" t="t" l="l"/>
              <a:pathLst>
                <a:path h="2709333" w="5290119">
                  <a:moveTo>
                    <a:pt x="0" y="0"/>
                  </a:moveTo>
                  <a:lnTo>
                    <a:pt x="5290119" y="0"/>
                  </a:lnTo>
                  <a:lnTo>
                    <a:pt x="52901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4F8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9012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99053" y="3938079"/>
            <a:ext cx="9089893" cy="2410843"/>
            <a:chOff x="0" y="0"/>
            <a:chExt cx="3274466" cy="8684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74466" cy="868462"/>
            </a:xfrm>
            <a:custGeom>
              <a:avLst/>
              <a:gdLst/>
              <a:ahLst/>
              <a:cxnLst/>
              <a:rect r="r" b="b" t="t" l="l"/>
              <a:pathLst>
                <a:path h="868462" w="3274466">
                  <a:moveTo>
                    <a:pt x="80060" y="0"/>
                  </a:moveTo>
                  <a:lnTo>
                    <a:pt x="3194406" y="0"/>
                  </a:lnTo>
                  <a:cubicBezTo>
                    <a:pt x="3238622" y="0"/>
                    <a:pt x="3274466" y="35844"/>
                    <a:pt x="3274466" y="80060"/>
                  </a:cubicBezTo>
                  <a:lnTo>
                    <a:pt x="3274466" y="788401"/>
                  </a:lnTo>
                  <a:cubicBezTo>
                    <a:pt x="3274466" y="832617"/>
                    <a:pt x="3238622" y="868462"/>
                    <a:pt x="3194406" y="868462"/>
                  </a:cubicBezTo>
                  <a:lnTo>
                    <a:pt x="80060" y="868462"/>
                  </a:lnTo>
                  <a:cubicBezTo>
                    <a:pt x="35844" y="868462"/>
                    <a:pt x="0" y="832617"/>
                    <a:pt x="0" y="788401"/>
                  </a:cubicBezTo>
                  <a:lnTo>
                    <a:pt x="0" y="80060"/>
                  </a:lnTo>
                  <a:cubicBezTo>
                    <a:pt x="0" y="35844"/>
                    <a:pt x="35844" y="0"/>
                    <a:pt x="800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3274466" cy="973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Model Training &amp; Evaluation: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96413" y="0"/>
            <a:ext cx="1861703" cy="12422130"/>
            <a:chOff x="0" y="0"/>
            <a:chExt cx="490325" cy="32716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0325" cy="3271672"/>
            </a:xfrm>
            <a:custGeom>
              <a:avLst/>
              <a:gdLst/>
              <a:ahLst/>
              <a:cxnLst/>
              <a:rect r="r" b="b" t="t" l="l"/>
              <a:pathLst>
                <a:path h="3271672" w="490325">
                  <a:moveTo>
                    <a:pt x="0" y="0"/>
                  </a:moveTo>
                  <a:lnTo>
                    <a:pt x="490325" y="0"/>
                  </a:lnTo>
                  <a:lnTo>
                    <a:pt x="490325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90325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65290" y="0"/>
            <a:ext cx="453646" cy="12422130"/>
            <a:chOff x="0" y="0"/>
            <a:chExt cx="119479" cy="32716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9479" cy="3271672"/>
            </a:xfrm>
            <a:custGeom>
              <a:avLst/>
              <a:gdLst/>
              <a:ahLst/>
              <a:cxnLst/>
              <a:rect r="r" b="b" t="t" l="l"/>
              <a:pathLst>
                <a:path h="3271672" w="119479">
                  <a:moveTo>
                    <a:pt x="0" y="0"/>
                  </a:moveTo>
                  <a:lnTo>
                    <a:pt x="119479" y="0"/>
                  </a:lnTo>
                  <a:lnTo>
                    <a:pt x="119479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19479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4503674"/>
          <a:ext cx="16230600" cy="1279653"/>
        </p:xfrm>
        <a:graphic>
          <a:graphicData uri="http://schemas.openxmlformats.org/drawingml/2006/table">
            <a:tbl>
              <a:tblPr/>
              <a:tblGrid>
                <a:gridCol w="4057650"/>
                <a:gridCol w="4057650"/>
                <a:gridCol w="4057650"/>
                <a:gridCol w="4057650"/>
              </a:tblGrid>
              <a:tr h="127965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b="true" sz="2400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LOGISTIC REGRESSION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316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b="true" sz="2400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NAÏVE BAYES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D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b="true" sz="2400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RANDOM FOREST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78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b="true" sz="2400">
                          <a:solidFill>
                            <a:srgbClr val="FFFFF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SUPPORT VECTOR MACHINE (SVM)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316C"/>
                    </a:solidFill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0" y="-741914"/>
            <a:ext cx="18739086" cy="3171792"/>
            <a:chOff x="0" y="0"/>
            <a:chExt cx="4935397" cy="8353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54768" y="843981"/>
            <a:ext cx="6873162" cy="1107118"/>
            <a:chOff x="0" y="0"/>
            <a:chExt cx="2475930" cy="398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75930" cy="398819"/>
            </a:xfrm>
            <a:custGeom>
              <a:avLst/>
              <a:gdLst/>
              <a:ahLst/>
              <a:cxnLst/>
              <a:rect r="r" b="b" t="t" l="l"/>
              <a:pathLst>
                <a:path h="398819" w="2475930">
                  <a:moveTo>
                    <a:pt x="105881" y="0"/>
                  </a:moveTo>
                  <a:lnTo>
                    <a:pt x="2370049" y="0"/>
                  </a:lnTo>
                  <a:cubicBezTo>
                    <a:pt x="2398130" y="0"/>
                    <a:pt x="2425061" y="11155"/>
                    <a:pt x="2444918" y="31012"/>
                  </a:cubicBezTo>
                  <a:cubicBezTo>
                    <a:pt x="2464775" y="50869"/>
                    <a:pt x="2475930" y="77800"/>
                    <a:pt x="2475930" y="105881"/>
                  </a:cubicBezTo>
                  <a:lnTo>
                    <a:pt x="2475930" y="292937"/>
                  </a:lnTo>
                  <a:cubicBezTo>
                    <a:pt x="2475930" y="321019"/>
                    <a:pt x="2464775" y="347950"/>
                    <a:pt x="2444918" y="367807"/>
                  </a:cubicBezTo>
                  <a:cubicBezTo>
                    <a:pt x="2425061" y="387663"/>
                    <a:pt x="2398130" y="398819"/>
                    <a:pt x="2370049" y="398819"/>
                  </a:cubicBezTo>
                  <a:lnTo>
                    <a:pt x="105881" y="398819"/>
                  </a:lnTo>
                  <a:cubicBezTo>
                    <a:pt x="77800" y="398819"/>
                    <a:pt x="50869" y="387663"/>
                    <a:pt x="31012" y="367807"/>
                  </a:cubicBezTo>
                  <a:cubicBezTo>
                    <a:pt x="11155" y="347950"/>
                    <a:pt x="0" y="321019"/>
                    <a:pt x="0" y="292937"/>
                  </a:cubicBezTo>
                  <a:lnTo>
                    <a:pt x="0" y="105881"/>
                  </a:lnTo>
                  <a:cubicBezTo>
                    <a:pt x="0" y="77800"/>
                    <a:pt x="11155" y="50869"/>
                    <a:pt x="31012" y="31012"/>
                  </a:cubicBezTo>
                  <a:cubicBezTo>
                    <a:pt x="50869" y="11155"/>
                    <a:pt x="77800" y="0"/>
                    <a:pt x="10588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2475930" cy="494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The models we used:</a:t>
              </a:r>
            </a:p>
          </p:txBody>
        </p:sp>
      </p:grpSp>
      <p:sp>
        <p:nvSpPr>
          <p:cNvPr name="AutoShape 9" id="9"/>
          <p:cNvSpPr/>
          <p:nvPr/>
        </p:nvSpPr>
        <p:spPr>
          <a:xfrm flipV="true">
            <a:off x="-254686" y="2391777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741914"/>
            <a:ext cx="18739086" cy="3171792"/>
            <a:chOff x="0" y="0"/>
            <a:chExt cx="4935397" cy="8353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651366"/>
            <a:ext cx="7719027" cy="1062304"/>
            <a:chOff x="0" y="0"/>
            <a:chExt cx="2484888" cy="3419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84888" cy="341974"/>
            </a:xfrm>
            <a:custGeom>
              <a:avLst/>
              <a:gdLst/>
              <a:ahLst/>
              <a:cxnLst/>
              <a:rect r="r" b="b" t="t" l="l"/>
              <a:pathLst>
                <a:path h="341974" w="2484888">
                  <a:moveTo>
                    <a:pt x="94279" y="0"/>
                  </a:moveTo>
                  <a:lnTo>
                    <a:pt x="2390609" y="0"/>
                  </a:lnTo>
                  <a:cubicBezTo>
                    <a:pt x="2415613" y="0"/>
                    <a:pt x="2439594" y="9933"/>
                    <a:pt x="2457274" y="27614"/>
                  </a:cubicBezTo>
                  <a:cubicBezTo>
                    <a:pt x="2474955" y="45294"/>
                    <a:pt x="2484888" y="69275"/>
                    <a:pt x="2484888" y="94279"/>
                  </a:cubicBezTo>
                  <a:lnTo>
                    <a:pt x="2484888" y="247695"/>
                  </a:lnTo>
                  <a:cubicBezTo>
                    <a:pt x="2484888" y="272699"/>
                    <a:pt x="2474955" y="296680"/>
                    <a:pt x="2457274" y="314360"/>
                  </a:cubicBezTo>
                  <a:cubicBezTo>
                    <a:pt x="2439594" y="332041"/>
                    <a:pt x="2415613" y="341974"/>
                    <a:pt x="2390609" y="341974"/>
                  </a:cubicBezTo>
                  <a:lnTo>
                    <a:pt x="94279" y="341974"/>
                  </a:lnTo>
                  <a:cubicBezTo>
                    <a:pt x="69275" y="341974"/>
                    <a:pt x="45294" y="332041"/>
                    <a:pt x="27614" y="314360"/>
                  </a:cubicBezTo>
                  <a:cubicBezTo>
                    <a:pt x="9933" y="296680"/>
                    <a:pt x="0" y="272699"/>
                    <a:pt x="0" y="247695"/>
                  </a:cubicBezTo>
                  <a:lnTo>
                    <a:pt x="0" y="94279"/>
                  </a:lnTo>
                  <a:cubicBezTo>
                    <a:pt x="0" y="69275"/>
                    <a:pt x="9933" y="45294"/>
                    <a:pt x="27614" y="27614"/>
                  </a:cubicBezTo>
                  <a:cubicBezTo>
                    <a:pt x="45294" y="9933"/>
                    <a:pt x="69275" y="0"/>
                    <a:pt x="942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2484888" cy="43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799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comparing table:</a:t>
              </a:r>
            </a:p>
          </p:txBody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952500" y="3075322"/>
          <a:ext cx="16383000" cy="5965623"/>
        </p:xfrm>
        <a:graphic>
          <a:graphicData uri="http://schemas.openxmlformats.org/drawingml/2006/table">
            <a:tbl>
              <a:tblPr/>
              <a:tblGrid>
                <a:gridCol w="2110959"/>
                <a:gridCol w="3338639"/>
                <a:gridCol w="3432254"/>
                <a:gridCol w="3750574"/>
                <a:gridCol w="3750574"/>
              </a:tblGrid>
              <a:tr h="12218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4F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4F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4F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4F8F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Logistic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316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Naïve Bayes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739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739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739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739D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D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Random Forest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696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696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696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6968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686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Support Vector Machine (SVM)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83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83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83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831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316C"/>
                    </a:solidFill>
                  </a:tcPr>
                </a:tc>
              </a:tr>
              <a:tr h="11966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6A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BB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DFD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</a:tr>
              <a:tr h="11823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6A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BB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DFD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</a:tr>
              <a:tr h="11823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6A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BB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DFD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</a:tr>
              <a:tr h="11823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A8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A6A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BD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BB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DC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1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DFD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4E4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</a:tr>
            </a:tbl>
          </a:graphicData>
        </a:graphic>
      </p:graphicFrame>
      <p:grpSp>
        <p:nvGrpSpPr>
          <p:cNvPr name="Group 9" id="9"/>
          <p:cNvGrpSpPr/>
          <p:nvPr/>
        </p:nvGrpSpPr>
        <p:grpSpPr>
          <a:xfrm rot="0">
            <a:off x="16309447" y="4478949"/>
            <a:ext cx="873653" cy="824638"/>
            <a:chOff x="0" y="0"/>
            <a:chExt cx="860826" cy="81253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60826" cy="812531"/>
            </a:xfrm>
            <a:custGeom>
              <a:avLst/>
              <a:gdLst/>
              <a:ahLst/>
              <a:cxnLst/>
              <a:rect r="r" b="b" t="t" l="l"/>
              <a:pathLst>
                <a:path h="812531" w="860826">
                  <a:moveTo>
                    <a:pt x="0" y="0"/>
                  </a:moveTo>
                  <a:lnTo>
                    <a:pt x="860826" y="0"/>
                  </a:lnTo>
                  <a:lnTo>
                    <a:pt x="860826" y="812531"/>
                  </a:lnTo>
                  <a:lnTo>
                    <a:pt x="0" y="812531"/>
                  </a:lnTo>
                  <a:close/>
                </a:path>
              </a:pathLst>
            </a:custGeom>
            <a:solidFill>
              <a:srgbClr val="BFE4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860826" cy="8220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39"/>
                </a:lnSpc>
              </a:pPr>
              <a:r>
                <a:rPr lang="en-US" sz="11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</a:t>
              </a:r>
            </a:p>
            <a:p>
              <a:pPr algn="ctr">
                <a:lnSpc>
                  <a:spcPts val="1439"/>
                </a:lnSpc>
              </a:pPr>
              <a:r>
                <a:rPr lang="en-US" sz="11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good one 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570161" y="4478949"/>
            <a:ext cx="891112" cy="740536"/>
            <a:chOff x="0" y="0"/>
            <a:chExt cx="878029" cy="72966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78029" cy="729664"/>
            </a:xfrm>
            <a:custGeom>
              <a:avLst/>
              <a:gdLst/>
              <a:ahLst/>
              <a:cxnLst/>
              <a:rect r="r" b="b" t="t" l="l"/>
              <a:pathLst>
                <a:path h="729664" w="878029">
                  <a:moveTo>
                    <a:pt x="0" y="0"/>
                  </a:moveTo>
                  <a:lnTo>
                    <a:pt x="878029" y="0"/>
                  </a:lnTo>
                  <a:lnTo>
                    <a:pt x="878029" y="729664"/>
                  </a:lnTo>
                  <a:lnTo>
                    <a:pt x="0" y="729664"/>
                  </a:ln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0"/>
              <a:ext cx="878029" cy="729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59"/>
                </a:lnSpc>
              </a:pPr>
              <a:r>
                <a:rPr lang="en-US" sz="12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the </a:t>
              </a:r>
            </a:p>
            <a:p>
              <a:pPr algn="ctr">
                <a:lnSpc>
                  <a:spcPts val="1799"/>
                </a:lnSpc>
              </a:pPr>
              <a:r>
                <a:rPr lang="en-US" sz="14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best 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191170" y="4529300"/>
            <a:ext cx="1366614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Accuracy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42701" y="5828856"/>
            <a:ext cx="1263551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F1-Score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45975" y="6989660"/>
            <a:ext cx="1360066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Precision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77589" y="8291557"/>
            <a:ext cx="896837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Recall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011469" y="4708761"/>
            <a:ext cx="1052187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98.57%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220726" y="5858946"/>
            <a:ext cx="648802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99%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211201" y="6989660"/>
            <a:ext cx="648802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99%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213162" y="8432651"/>
            <a:ext cx="648802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99%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605537" y="4708761"/>
            <a:ext cx="1065989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91.05%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257937" y="4708761"/>
            <a:ext cx="1089060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99.69%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850853" y="5828856"/>
            <a:ext cx="589160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91%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850853" y="6989660"/>
            <a:ext cx="589160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91%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855572" y="8432651"/>
            <a:ext cx="589160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91%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435583" y="5858946"/>
            <a:ext cx="833166" cy="825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100%</a:t>
            </a:r>
          </a:p>
          <a:p>
            <a:pPr algn="ctr">
              <a:lnSpc>
                <a:spcPts val="3316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11430863" y="6989660"/>
            <a:ext cx="833166" cy="825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100%</a:t>
            </a:r>
          </a:p>
          <a:p>
            <a:pPr algn="ctr">
              <a:lnSpc>
                <a:spcPts val="3316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1435583" y="8432651"/>
            <a:ext cx="833166" cy="825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100%</a:t>
            </a:r>
          </a:p>
          <a:p>
            <a:pPr algn="ctr">
              <a:lnSpc>
                <a:spcPts val="3316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4918598" y="4708761"/>
            <a:ext cx="1059441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99.16%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5025590" y="5858946"/>
            <a:ext cx="648802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99%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5025590" y="6989660"/>
            <a:ext cx="648802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99%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5025590" y="8471018"/>
            <a:ext cx="648802" cy="40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"/>
              </a:lnSpc>
            </a:pPr>
            <a:r>
              <a:rPr lang="en-US" sz="236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99%</a:t>
            </a:r>
          </a:p>
        </p:txBody>
      </p:sp>
      <p:sp>
        <p:nvSpPr>
          <p:cNvPr name="AutoShape 35" id="35"/>
          <p:cNvSpPr/>
          <p:nvPr/>
        </p:nvSpPr>
        <p:spPr>
          <a:xfrm flipV="true">
            <a:off x="-254686" y="2391777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934530"/>
            <a:ext cx="18739086" cy="3171792"/>
            <a:chOff x="0" y="0"/>
            <a:chExt cx="4935397" cy="8353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4F8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651366"/>
            <a:ext cx="6637638" cy="981462"/>
            <a:chOff x="0" y="0"/>
            <a:chExt cx="2136770" cy="31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36770" cy="315950"/>
            </a:xfrm>
            <a:custGeom>
              <a:avLst/>
              <a:gdLst/>
              <a:ahLst/>
              <a:cxnLst/>
              <a:rect r="r" b="b" t="t" l="l"/>
              <a:pathLst>
                <a:path h="315950" w="2136770">
                  <a:moveTo>
                    <a:pt x="109638" y="0"/>
                  </a:moveTo>
                  <a:lnTo>
                    <a:pt x="2027132" y="0"/>
                  </a:lnTo>
                  <a:cubicBezTo>
                    <a:pt x="2087684" y="0"/>
                    <a:pt x="2136770" y="49087"/>
                    <a:pt x="2136770" y="109638"/>
                  </a:cubicBezTo>
                  <a:lnTo>
                    <a:pt x="2136770" y="206311"/>
                  </a:lnTo>
                  <a:cubicBezTo>
                    <a:pt x="2136770" y="266863"/>
                    <a:pt x="2087684" y="315950"/>
                    <a:pt x="2027132" y="315950"/>
                  </a:cubicBezTo>
                  <a:lnTo>
                    <a:pt x="109638" y="315950"/>
                  </a:lnTo>
                  <a:cubicBezTo>
                    <a:pt x="49087" y="315950"/>
                    <a:pt x="0" y="266863"/>
                    <a:pt x="0" y="206311"/>
                  </a:cubicBezTo>
                  <a:lnTo>
                    <a:pt x="0" y="109638"/>
                  </a:lnTo>
                  <a:cubicBezTo>
                    <a:pt x="0" y="49087"/>
                    <a:pt x="49087" y="0"/>
                    <a:pt x="10963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136770" cy="382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9"/>
                </a:lnSpc>
              </a:pPr>
              <a:r>
                <a:rPr lang="en-US" sz="3099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Model  performance graph: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257886" y="2449069"/>
            <a:ext cx="11338062" cy="7612699"/>
          </a:xfrm>
          <a:custGeom>
            <a:avLst/>
            <a:gdLst/>
            <a:ahLst/>
            <a:cxnLst/>
            <a:rect r="r" b="b" t="t" l="l"/>
            <a:pathLst>
              <a:path h="7612699" w="11338062">
                <a:moveTo>
                  <a:pt x="0" y="0"/>
                </a:moveTo>
                <a:lnTo>
                  <a:pt x="11338062" y="0"/>
                </a:lnTo>
                <a:lnTo>
                  <a:pt x="11338062" y="7612699"/>
                </a:lnTo>
                <a:lnTo>
                  <a:pt x="0" y="76126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flipV="true">
            <a:off x="-254686" y="2227737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934530"/>
            <a:ext cx="18739086" cy="3171792"/>
            <a:chOff x="0" y="0"/>
            <a:chExt cx="4935397" cy="8353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4F8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653313"/>
            <a:ext cx="6036805" cy="1083576"/>
            <a:chOff x="0" y="0"/>
            <a:chExt cx="1943352" cy="3488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43352" cy="348822"/>
            </a:xfrm>
            <a:custGeom>
              <a:avLst/>
              <a:gdLst/>
              <a:ahLst/>
              <a:cxnLst/>
              <a:rect r="r" b="b" t="t" l="l"/>
              <a:pathLst>
                <a:path h="348822" w="1943352">
                  <a:moveTo>
                    <a:pt x="120551" y="0"/>
                  </a:moveTo>
                  <a:lnTo>
                    <a:pt x="1822801" y="0"/>
                  </a:lnTo>
                  <a:cubicBezTo>
                    <a:pt x="1854773" y="0"/>
                    <a:pt x="1885435" y="12701"/>
                    <a:pt x="1908043" y="35308"/>
                  </a:cubicBezTo>
                  <a:cubicBezTo>
                    <a:pt x="1930651" y="57916"/>
                    <a:pt x="1943352" y="88579"/>
                    <a:pt x="1943352" y="120551"/>
                  </a:cubicBezTo>
                  <a:lnTo>
                    <a:pt x="1943352" y="228271"/>
                  </a:lnTo>
                  <a:cubicBezTo>
                    <a:pt x="1943352" y="294849"/>
                    <a:pt x="1889379" y="348822"/>
                    <a:pt x="1822801" y="348822"/>
                  </a:cubicBezTo>
                  <a:lnTo>
                    <a:pt x="120551" y="348822"/>
                  </a:lnTo>
                  <a:cubicBezTo>
                    <a:pt x="88579" y="348822"/>
                    <a:pt x="57916" y="336121"/>
                    <a:pt x="35308" y="313513"/>
                  </a:cubicBezTo>
                  <a:cubicBezTo>
                    <a:pt x="12701" y="290906"/>
                    <a:pt x="0" y="260243"/>
                    <a:pt x="0" y="228271"/>
                  </a:cubicBezTo>
                  <a:lnTo>
                    <a:pt x="0" y="120551"/>
                  </a:lnTo>
                  <a:cubicBezTo>
                    <a:pt x="0" y="88579"/>
                    <a:pt x="12701" y="57916"/>
                    <a:pt x="35308" y="35308"/>
                  </a:cubicBezTo>
                  <a:cubicBezTo>
                    <a:pt x="57916" y="12701"/>
                    <a:pt x="88579" y="0"/>
                    <a:pt x="12055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1943352" cy="4345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600"/>
                </a:lnSpc>
              </a:pPr>
              <a:r>
                <a:rPr lang="en-US" sz="40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Model Performance: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667612" y="3034981"/>
            <a:ext cx="13550278" cy="5901609"/>
          </a:xfrm>
          <a:custGeom>
            <a:avLst/>
            <a:gdLst/>
            <a:ahLst/>
            <a:cxnLst/>
            <a:rect r="r" b="b" t="t" l="l"/>
            <a:pathLst>
              <a:path h="5901609" w="13550278">
                <a:moveTo>
                  <a:pt x="0" y="0"/>
                </a:moveTo>
                <a:lnTo>
                  <a:pt x="13550278" y="0"/>
                </a:lnTo>
                <a:lnTo>
                  <a:pt x="13550278" y="5901609"/>
                </a:lnTo>
                <a:lnTo>
                  <a:pt x="0" y="59016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92639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673455" y="6323712"/>
            <a:ext cx="4196083" cy="1538707"/>
          </a:xfrm>
          <a:custGeom>
            <a:avLst/>
            <a:gdLst/>
            <a:ahLst/>
            <a:cxnLst/>
            <a:rect r="r" b="b" t="t" l="l"/>
            <a:pathLst>
              <a:path h="1538707" w="4196083">
                <a:moveTo>
                  <a:pt x="0" y="0"/>
                </a:moveTo>
                <a:lnTo>
                  <a:pt x="4196083" y="0"/>
                </a:lnTo>
                <a:lnTo>
                  <a:pt x="4196083" y="1538706"/>
                </a:lnTo>
                <a:lnTo>
                  <a:pt x="0" y="15387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49" t="-21143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400000">
            <a:off x="5054397" y="5047277"/>
            <a:ext cx="4022216" cy="1608066"/>
          </a:xfrm>
          <a:custGeom>
            <a:avLst/>
            <a:gdLst/>
            <a:ahLst/>
            <a:cxnLst/>
            <a:rect r="r" b="b" t="t" l="l"/>
            <a:pathLst>
              <a:path h="1608066" w="4022216">
                <a:moveTo>
                  <a:pt x="0" y="0"/>
                </a:moveTo>
                <a:lnTo>
                  <a:pt x="4022216" y="0"/>
                </a:lnTo>
                <a:lnTo>
                  <a:pt x="4022216" y="1608066"/>
                </a:lnTo>
                <a:lnTo>
                  <a:pt x="0" y="16080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76" r="0" b="-1276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-5400000">
            <a:off x="11857895" y="4997225"/>
            <a:ext cx="3922113" cy="1608066"/>
          </a:xfrm>
          <a:custGeom>
            <a:avLst/>
            <a:gdLst/>
            <a:ahLst/>
            <a:cxnLst/>
            <a:rect r="r" b="b" t="t" l="l"/>
            <a:pathLst>
              <a:path h="1608066" w="3922113">
                <a:moveTo>
                  <a:pt x="0" y="0"/>
                </a:moveTo>
                <a:lnTo>
                  <a:pt x="3922113" y="0"/>
                </a:lnTo>
                <a:lnTo>
                  <a:pt x="3922113" y="1608067"/>
                </a:lnTo>
                <a:lnTo>
                  <a:pt x="0" y="1608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0770261" y="6182699"/>
            <a:ext cx="3852723" cy="1579616"/>
          </a:xfrm>
          <a:custGeom>
            <a:avLst/>
            <a:gdLst/>
            <a:ahLst/>
            <a:cxnLst/>
            <a:rect r="r" b="b" t="t" l="l"/>
            <a:pathLst>
              <a:path h="1579616" w="3852723">
                <a:moveTo>
                  <a:pt x="0" y="0"/>
                </a:moveTo>
                <a:lnTo>
                  <a:pt x="3852723" y="0"/>
                </a:lnTo>
                <a:lnTo>
                  <a:pt x="3852723" y="1579616"/>
                </a:lnTo>
                <a:lnTo>
                  <a:pt x="0" y="15796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808171"/>
            <a:ext cx="18739086" cy="3171792"/>
            <a:chOff x="0" y="0"/>
            <a:chExt cx="4935397" cy="8353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4F8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725877" y="3120456"/>
            <a:ext cx="13523409" cy="5673151"/>
          </a:xfrm>
          <a:custGeom>
            <a:avLst/>
            <a:gdLst/>
            <a:ahLst/>
            <a:cxnLst/>
            <a:rect r="r" b="b" t="t" l="l"/>
            <a:pathLst>
              <a:path h="5673151" w="13523409">
                <a:moveTo>
                  <a:pt x="0" y="0"/>
                </a:moveTo>
                <a:lnTo>
                  <a:pt x="13523409" y="0"/>
                </a:lnTo>
                <a:lnTo>
                  <a:pt x="13523409" y="5673151"/>
                </a:lnTo>
                <a:lnTo>
                  <a:pt x="0" y="56731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000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796570" y="6338472"/>
            <a:ext cx="3852723" cy="1579616"/>
          </a:xfrm>
          <a:custGeom>
            <a:avLst/>
            <a:gdLst/>
            <a:ahLst/>
            <a:cxnLst/>
            <a:rect r="r" b="b" t="t" l="l"/>
            <a:pathLst>
              <a:path h="1579616" w="3852723">
                <a:moveTo>
                  <a:pt x="0" y="0"/>
                </a:moveTo>
                <a:lnTo>
                  <a:pt x="3852723" y="0"/>
                </a:lnTo>
                <a:lnTo>
                  <a:pt x="3852723" y="1579616"/>
                </a:lnTo>
                <a:lnTo>
                  <a:pt x="0" y="15796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400000">
            <a:off x="4884204" y="5152998"/>
            <a:ext cx="3922113" cy="1608066"/>
          </a:xfrm>
          <a:custGeom>
            <a:avLst/>
            <a:gdLst/>
            <a:ahLst/>
            <a:cxnLst/>
            <a:rect r="r" b="b" t="t" l="l"/>
            <a:pathLst>
              <a:path h="1608066" w="3922113">
                <a:moveTo>
                  <a:pt x="0" y="0"/>
                </a:moveTo>
                <a:lnTo>
                  <a:pt x="3922113" y="0"/>
                </a:lnTo>
                <a:lnTo>
                  <a:pt x="3922113" y="1608067"/>
                </a:lnTo>
                <a:lnTo>
                  <a:pt x="0" y="1608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11712630" y="5152998"/>
            <a:ext cx="3922113" cy="1608066"/>
          </a:xfrm>
          <a:custGeom>
            <a:avLst/>
            <a:gdLst/>
            <a:ahLst/>
            <a:cxnLst/>
            <a:rect r="r" b="b" t="t" l="l"/>
            <a:pathLst>
              <a:path h="1608066" w="3922113">
                <a:moveTo>
                  <a:pt x="0" y="0"/>
                </a:moveTo>
                <a:lnTo>
                  <a:pt x="3922113" y="0"/>
                </a:lnTo>
                <a:lnTo>
                  <a:pt x="3922113" y="1608067"/>
                </a:lnTo>
                <a:lnTo>
                  <a:pt x="0" y="1608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624997" y="6338472"/>
            <a:ext cx="3852723" cy="1579616"/>
          </a:xfrm>
          <a:custGeom>
            <a:avLst/>
            <a:gdLst/>
            <a:ahLst/>
            <a:cxnLst/>
            <a:rect r="r" b="b" t="t" l="l"/>
            <a:pathLst>
              <a:path h="1579616" w="3852723">
                <a:moveTo>
                  <a:pt x="0" y="0"/>
                </a:moveTo>
                <a:lnTo>
                  <a:pt x="3852723" y="0"/>
                </a:lnTo>
                <a:lnTo>
                  <a:pt x="3852723" y="1579616"/>
                </a:lnTo>
                <a:lnTo>
                  <a:pt x="0" y="15796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10" id="10"/>
          <p:cNvGrpSpPr/>
          <p:nvPr/>
        </p:nvGrpSpPr>
        <p:grpSpPr>
          <a:xfrm rot="0">
            <a:off x="1028700" y="653313"/>
            <a:ext cx="6036805" cy="1083576"/>
            <a:chOff x="0" y="0"/>
            <a:chExt cx="1943352" cy="34882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43352" cy="348822"/>
            </a:xfrm>
            <a:custGeom>
              <a:avLst/>
              <a:gdLst/>
              <a:ahLst/>
              <a:cxnLst/>
              <a:rect r="r" b="b" t="t" l="l"/>
              <a:pathLst>
                <a:path h="348822" w="1943352">
                  <a:moveTo>
                    <a:pt x="120551" y="0"/>
                  </a:moveTo>
                  <a:lnTo>
                    <a:pt x="1822801" y="0"/>
                  </a:lnTo>
                  <a:cubicBezTo>
                    <a:pt x="1854773" y="0"/>
                    <a:pt x="1885435" y="12701"/>
                    <a:pt x="1908043" y="35308"/>
                  </a:cubicBezTo>
                  <a:cubicBezTo>
                    <a:pt x="1930651" y="57916"/>
                    <a:pt x="1943352" y="88579"/>
                    <a:pt x="1943352" y="120551"/>
                  </a:cubicBezTo>
                  <a:lnTo>
                    <a:pt x="1943352" y="228271"/>
                  </a:lnTo>
                  <a:cubicBezTo>
                    <a:pt x="1943352" y="294849"/>
                    <a:pt x="1889379" y="348822"/>
                    <a:pt x="1822801" y="348822"/>
                  </a:cubicBezTo>
                  <a:lnTo>
                    <a:pt x="120551" y="348822"/>
                  </a:lnTo>
                  <a:cubicBezTo>
                    <a:pt x="88579" y="348822"/>
                    <a:pt x="57916" y="336121"/>
                    <a:pt x="35308" y="313513"/>
                  </a:cubicBezTo>
                  <a:cubicBezTo>
                    <a:pt x="12701" y="290906"/>
                    <a:pt x="0" y="260243"/>
                    <a:pt x="0" y="228271"/>
                  </a:cubicBezTo>
                  <a:lnTo>
                    <a:pt x="0" y="120551"/>
                  </a:lnTo>
                  <a:cubicBezTo>
                    <a:pt x="0" y="88579"/>
                    <a:pt x="12701" y="57916"/>
                    <a:pt x="35308" y="35308"/>
                  </a:cubicBezTo>
                  <a:cubicBezTo>
                    <a:pt x="57916" y="12701"/>
                    <a:pt x="88579" y="0"/>
                    <a:pt x="12055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1943352" cy="4345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600"/>
                </a:lnSpc>
              </a:pPr>
              <a:r>
                <a:rPr lang="en-US" sz="40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Model Performance :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5543" y="0"/>
            <a:ext cx="18739086" cy="3171792"/>
            <a:chOff x="0" y="0"/>
            <a:chExt cx="4935397" cy="8353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4F8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53210" y="523443"/>
            <a:ext cx="5054948" cy="2124906"/>
            <a:chOff x="0" y="0"/>
            <a:chExt cx="1627275" cy="6840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27275" cy="684044"/>
            </a:xfrm>
            <a:custGeom>
              <a:avLst/>
              <a:gdLst/>
              <a:ahLst/>
              <a:cxnLst/>
              <a:rect r="r" b="b" t="t" l="l"/>
              <a:pathLst>
                <a:path h="684044" w="1627275">
                  <a:moveTo>
                    <a:pt x="143966" y="0"/>
                  </a:moveTo>
                  <a:lnTo>
                    <a:pt x="1483309" y="0"/>
                  </a:lnTo>
                  <a:cubicBezTo>
                    <a:pt x="1521491" y="0"/>
                    <a:pt x="1558110" y="15168"/>
                    <a:pt x="1585108" y="42167"/>
                  </a:cubicBezTo>
                  <a:cubicBezTo>
                    <a:pt x="1612107" y="69166"/>
                    <a:pt x="1627275" y="105784"/>
                    <a:pt x="1627275" y="143966"/>
                  </a:cubicBezTo>
                  <a:lnTo>
                    <a:pt x="1627275" y="540078"/>
                  </a:lnTo>
                  <a:cubicBezTo>
                    <a:pt x="1627275" y="578260"/>
                    <a:pt x="1612107" y="614878"/>
                    <a:pt x="1585108" y="641877"/>
                  </a:cubicBezTo>
                  <a:cubicBezTo>
                    <a:pt x="1558110" y="668876"/>
                    <a:pt x="1521491" y="684044"/>
                    <a:pt x="1483309" y="684044"/>
                  </a:cubicBezTo>
                  <a:lnTo>
                    <a:pt x="143966" y="684044"/>
                  </a:lnTo>
                  <a:cubicBezTo>
                    <a:pt x="105784" y="684044"/>
                    <a:pt x="69166" y="668876"/>
                    <a:pt x="42167" y="641877"/>
                  </a:cubicBezTo>
                  <a:cubicBezTo>
                    <a:pt x="15168" y="614878"/>
                    <a:pt x="0" y="578260"/>
                    <a:pt x="0" y="540078"/>
                  </a:cubicBezTo>
                  <a:lnTo>
                    <a:pt x="0" y="143966"/>
                  </a:lnTo>
                  <a:cubicBezTo>
                    <a:pt x="0" y="105784"/>
                    <a:pt x="15168" y="69166"/>
                    <a:pt x="42167" y="42167"/>
                  </a:cubicBezTo>
                  <a:cubicBezTo>
                    <a:pt x="69166" y="15168"/>
                    <a:pt x="105784" y="0"/>
                    <a:pt x="14396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1627275" cy="7792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20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The best model:</a:t>
              </a: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-283848" y="3133692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4469973" y="3386677"/>
            <a:ext cx="9348054" cy="5871623"/>
          </a:xfrm>
          <a:custGeom>
            <a:avLst/>
            <a:gdLst/>
            <a:ahLst/>
            <a:cxnLst/>
            <a:rect r="r" b="b" t="t" l="l"/>
            <a:pathLst>
              <a:path h="5871623" w="9348054">
                <a:moveTo>
                  <a:pt x="0" y="0"/>
                </a:moveTo>
                <a:lnTo>
                  <a:pt x="9348054" y="0"/>
                </a:lnTo>
                <a:lnTo>
                  <a:pt x="9348054" y="5871623"/>
                </a:lnTo>
                <a:lnTo>
                  <a:pt x="0" y="5871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855" r="-184966" b="-49835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075186" y="9163050"/>
            <a:ext cx="934805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831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Random forest regression</a:t>
            </a: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72380" y="0"/>
            <a:ext cx="20085923" cy="10287000"/>
            <a:chOff x="0" y="0"/>
            <a:chExt cx="529012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90119" cy="2709333"/>
            </a:xfrm>
            <a:custGeom>
              <a:avLst/>
              <a:gdLst/>
              <a:ahLst/>
              <a:cxnLst/>
              <a:rect r="r" b="b" t="t" l="l"/>
              <a:pathLst>
                <a:path h="2709333" w="5290119">
                  <a:moveTo>
                    <a:pt x="0" y="0"/>
                  </a:moveTo>
                  <a:lnTo>
                    <a:pt x="5290119" y="0"/>
                  </a:lnTo>
                  <a:lnTo>
                    <a:pt x="52901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4F8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9012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99053" y="3938079"/>
            <a:ext cx="9089893" cy="2410843"/>
            <a:chOff x="0" y="0"/>
            <a:chExt cx="3274466" cy="8684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74466" cy="868462"/>
            </a:xfrm>
            <a:custGeom>
              <a:avLst/>
              <a:gdLst/>
              <a:ahLst/>
              <a:cxnLst/>
              <a:rect r="r" b="b" t="t" l="l"/>
              <a:pathLst>
                <a:path h="868462" w="3274466">
                  <a:moveTo>
                    <a:pt x="80060" y="0"/>
                  </a:moveTo>
                  <a:lnTo>
                    <a:pt x="3194406" y="0"/>
                  </a:lnTo>
                  <a:cubicBezTo>
                    <a:pt x="3238622" y="0"/>
                    <a:pt x="3274466" y="35844"/>
                    <a:pt x="3274466" y="80060"/>
                  </a:cubicBezTo>
                  <a:lnTo>
                    <a:pt x="3274466" y="788401"/>
                  </a:lnTo>
                  <a:cubicBezTo>
                    <a:pt x="3274466" y="832617"/>
                    <a:pt x="3238622" y="868462"/>
                    <a:pt x="3194406" y="868462"/>
                  </a:cubicBezTo>
                  <a:lnTo>
                    <a:pt x="80060" y="868462"/>
                  </a:lnTo>
                  <a:cubicBezTo>
                    <a:pt x="35844" y="868462"/>
                    <a:pt x="0" y="832617"/>
                    <a:pt x="0" y="788401"/>
                  </a:cubicBezTo>
                  <a:lnTo>
                    <a:pt x="0" y="80060"/>
                  </a:lnTo>
                  <a:cubicBezTo>
                    <a:pt x="0" y="35844"/>
                    <a:pt x="35844" y="0"/>
                    <a:pt x="800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3274466" cy="9637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predict label for real data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96413" y="0"/>
            <a:ext cx="1861703" cy="12422130"/>
            <a:chOff x="0" y="0"/>
            <a:chExt cx="490325" cy="32716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0325" cy="3271672"/>
            </a:xfrm>
            <a:custGeom>
              <a:avLst/>
              <a:gdLst/>
              <a:ahLst/>
              <a:cxnLst/>
              <a:rect r="r" b="b" t="t" l="l"/>
              <a:pathLst>
                <a:path h="3271672" w="490325">
                  <a:moveTo>
                    <a:pt x="0" y="0"/>
                  </a:moveTo>
                  <a:lnTo>
                    <a:pt x="490325" y="0"/>
                  </a:lnTo>
                  <a:lnTo>
                    <a:pt x="490325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90325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65290" y="0"/>
            <a:ext cx="453646" cy="12422130"/>
            <a:chOff x="0" y="0"/>
            <a:chExt cx="119479" cy="32716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9479" cy="3271672"/>
            </a:xfrm>
            <a:custGeom>
              <a:avLst/>
              <a:gdLst/>
              <a:ahLst/>
              <a:cxnLst/>
              <a:rect r="r" b="b" t="t" l="l"/>
              <a:pathLst>
                <a:path h="3271672" w="119479">
                  <a:moveTo>
                    <a:pt x="0" y="0"/>
                  </a:moveTo>
                  <a:lnTo>
                    <a:pt x="119479" y="0"/>
                  </a:lnTo>
                  <a:lnTo>
                    <a:pt x="119479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19479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72380" y="0"/>
            <a:ext cx="20085923" cy="3171792"/>
            <a:chOff x="0" y="0"/>
            <a:chExt cx="5290120" cy="8353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90119" cy="835369"/>
            </a:xfrm>
            <a:custGeom>
              <a:avLst/>
              <a:gdLst/>
              <a:ahLst/>
              <a:cxnLst/>
              <a:rect r="r" b="b" t="t" l="l"/>
              <a:pathLst>
                <a:path h="835369" w="5290119">
                  <a:moveTo>
                    <a:pt x="0" y="0"/>
                  </a:moveTo>
                  <a:lnTo>
                    <a:pt x="5290119" y="0"/>
                  </a:lnTo>
                  <a:lnTo>
                    <a:pt x="5290119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4F8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90120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87311" y="701879"/>
            <a:ext cx="6888636" cy="1768034"/>
            <a:chOff x="0" y="0"/>
            <a:chExt cx="2481504" cy="6369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81504" cy="636902"/>
            </a:xfrm>
            <a:custGeom>
              <a:avLst/>
              <a:gdLst/>
              <a:ahLst/>
              <a:cxnLst/>
              <a:rect r="r" b="b" t="t" l="l"/>
              <a:pathLst>
                <a:path h="636902" w="2481504">
                  <a:moveTo>
                    <a:pt x="105644" y="0"/>
                  </a:moveTo>
                  <a:lnTo>
                    <a:pt x="2375861" y="0"/>
                  </a:lnTo>
                  <a:cubicBezTo>
                    <a:pt x="2403879" y="0"/>
                    <a:pt x="2430750" y="11130"/>
                    <a:pt x="2450562" y="30942"/>
                  </a:cubicBezTo>
                  <a:cubicBezTo>
                    <a:pt x="2470374" y="50754"/>
                    <a:pt x="2481504" y="77625"/>
                    <a:pt x="2481504" y="105644"/>
                  </a:cubicBezTo>
                  <a:lnTo>
                    <a:pt x="2481504" y="531258"/>
                  </a:lnTo>
                  <a:cubicBezTo>
                    <a:pt x="2481504" y="559277"/>
                    <a:pt x="2470374" y="586147"/>
                    <a:pt x="2450562" y="605959"/>
                  </a:cubicBezTo>
                  <a:cubicBezTo>
                    <a:pt x="2430750" y="625771"/>
                    <a:pt x="2403879" y="636902"/>
                    <a:pt x="2375861" y="636902"/>
                  </a:cubicBezTo>
                  <a:lnTo>
                    <a:pt x="105644" y="636902"/>
                  </a:lnTo>
                  <a:cubicBezTo>
                    <a:pt x="77625" y="636902"/>
                    <a:pt x="50754" y="625771"/>
                    <a:pt x="30942" y="605959"/>
                  </a:cubicBezTo>
                  <a:cubicBezTo>
                    <a:pt x="11130" y="586147"/>
                    <a:pt x="0" y="559277"/>
                    <a:pt x="0" y="531258"/>
                  </a:cubicBezTo>
                  <a:lnTo>
                    <a:pt x="0" y="105644"/>
                  </a:lnTo>
                  <a:cubicBezTo>
                    <a:pt x="0" y="77625"/>
                    <a:pt x="11130" y="50754"/>
                    <a:pt x="30942" y="30942"/>
                  </a:cubicBezTo>
                  <a:cubicBezTo>
                    <a:pt x="50754" y="11130"/>
                    <a:pt x="77625" y="0"/>
                    <a:pt x="1056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2481504" cy="7321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test real data steps: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65290" y="4232899"/>
            <a:ext cx="10997079" cy="377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57945" indent="-578973" lvl="1">
              <a:lnSpc>
                <a:spcPts val="7508"/>
              </a:lnSpc>
              <a:buFont typeface="Arial"/>
              <a:buChar char="•"/>
            </a:pPr>
            <a:r>
              <a:rPr lang="en-US" sz="5363">
                <a:solidFill>
                  <a:srgbClr val="08316C"/>
                </a:solidFill>
                <a:latin typeface="DM Sans"/>
                <a:ea typeface="DM Sans"/>
                <a:cs typeface="DM Sans"/>
                <a:sym typeface="DM Sans"/>
              </a:rPr>
              <a:t>pre process the real data.</a:t>
            </a:r>
          </a:p>
          <a:p>
            <a:pPr algn="just" marL="1157945" indent="-578973" lvl="1">
              <a:lnSpc>
                <a:spcPts val="7508"/>
              </a:lnSpc>
              <a:buFont typeface="Arial"/>
              <a:buChar char="•"/>
            </a:pPr>
            <a:r>
              <a:rPr lang="en-US" sz="5363">
                <a:solidFill>
                  <a:srgbClr val="08316C"/>
                </a:solidFill>
                <a:latin typeface="DM Sans"/>
                <a:ea typeface="DM Sans"/>
                <a:cs typeface="DM Sans"/>
                <a:sym typeface="DM Sans"/>
              </a:rPr>
              <a:t>predict the label for the real data(Real,Fake).</a:t>
            </a:r>
          </a:p>
          <a:p>
            <a:pPr algn="just">
              <a:lnSpc>
                <a:spcPts val="7508"/>
              </a:lnSpc>
            </a:pPr>
          </a:p>
        </p:txBody>
      </p:sp>
      <p:sp>
        <p:nvSpPr>
          <p:cNvPr name="AutoShape 9" id="9"/>
          <p:cNvSpPr/>
          <p:nvPr/>
        </p:nvSpPr>
        <p:spPr>
          <a:xfrm flipV="true">
            <a:off x="-283848" y="3133692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5400000">
            <a:off x="8572050" y="608135"/>
            <a:ext cx="407794" cy="18949936"/>
            <a:chOff x="0" y="0"/>
            <a:chExt cx="107403" cy="49909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7403" cy="4990930"/>
            </a:xfrm>
            <a:custGeom>
              <a:avLst/>
              <a:gdLst/>
              <a:ahLst/>
              <a:cxnLst/>
              <a:rect r="r" b="b" t="t" l="l"/>
              <a:pathLst>
                <a:path h="4990930" w="107403">
                  <a:moveTo>
                    <a:pt x="0" y="0"/>
                  </a:moveTo>
                  <a:lnTo>
                    <a:pt x="107403" y="0"/>
                  </a:lnTo>
                  <a:lnTo>
                    <a:pt x="107403" y="4990930"/>
                  </a:lnTo>
                  <a:lnTo>
                    <a:pt x="0" y="4990930"/>
                  </a:ln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07403" cy="5038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296413" y="0"/>
            <a:ext cx="1861703" cy="12422130"/>
            <a:chOff x="0" y="0"/>
            <a:chExt cx="490325" cy="327167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90325" cy="3271672"/>
            </a:xfrm>
            <a:custGeom>
              <a:avLst/>
              <a:gdLst/>
              <a:ahLst/>
              <a:cxnLst/>
              <a:rect r="r" b="b" t="t" l="l"/>
              <a:pathLst>
                <a:path h="3271672" w="490325">
                  <a:moveTo>
                    <a:pt x="0" y="0"/>
                  </a:moveTo>
                  <a:lnTo>
                    <a:pt x="490325" y="0"/>
                  </a:lnTo>
                  <a:lnTo>
                    <a:pt x="490325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490325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13510"/>
            <a:ext cx="18739086" cy="2390742"/>
            <a:chOff x="0" y="0"/>
            <a:chExt cx="4935397" cy="6296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5397" cy="629660"/>
            </a:xfrm>
            <a:custGeom>
              <a:avLst/>
              <a:gdLst/>
              <a:ahLst/>
              <a:cxnLst/>
              <a:rect r="r" b="b" t="t" l="l"/>
              <a:pathLst>
                <a:path h="629660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629660"/>
                  </a:lnTo>
                  <a:lnTo>
                    <a:pt x="0" y="6296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35397" cy="677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37994" y="1424761"/>
            <a:ext cx="10951142" cy="587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16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927370" y="4619887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0" y="0"/>
                </a:lnTo>
                <a:lnTo>
                  <a:pt x="2453910" y="1226955"/>
                </a:lnTo>
                <a:lnTo>
                  <a:pt x="0" y="12269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5274817" y="5836993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1" y="0"/>
                </a:lnTo>
                <a:lnTo>
                  <a:pt x="2453911" y="1226955"/>
                </a:lnTo>
                <a:lnTo>
                  <a:pt x="0" y="1226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94474" y="4619887"/>
            <a:ext cx="2463760" cy="1231880"/>
          </a:xfrm>
          <a:custGeom>
            <a:avLst/>
            <a:gdLst/>
            <a:ahLst/>
            <a:cxnLst/>
            <a:rect r="r" b="b" t="t" l="l"/>
            <a:pathLst>
              <a:path h="1231880" w="2463760">
                <a:moveTo>
                  <a:pt x="0" y="0"/>
                </a:moveTo>
                <a:lnTo>
                  <a:pt x="2463759" y="0"/>
                </a:lnTo>
                <a:lnTo>
                  <a:pt x="2463759" y="1231880"/>
                </a:lnTo>
                <a:lnTo>
                  <a:pt x="0" y="12318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9933284" y="5841917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1" y="0"/>
                </a:lnTo>
                <a:lnTo>
                  <a:pt x="2453911" y="1226956"/>
                </a:lnTo>
                <a:lnTo>
                  <a:pt x="0" y="12269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253872" y="4624811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0" y="0"/>
                </a:lnTo>
                <a:lnTo>
                  <a:pt x="2453910" y="1226956"/>
                </a:lnTo>
                <a:lnTo>
                  <a:pt x="0" y="12269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91294" y="7091704"/>
            <a:ext cx="3064424" cy="933051"/>
            <a:chOff x="0" y="0"/>
            <a:chExt cx="4085898" cy="1244069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652248"/>
              <a:ext cx="4085898" cy="5918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99"/>
                </a:lnSpc>
              </a:pPr>
              <a:r>
                <a:rPr lang="en-US" sz="2599" spc="77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two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47625"/>
              <a:ext cx="4085898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label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373527" y="7323161"/>
            <a:ext cx="3101987" cy="851136"/>
            <a:chOff x="0" y="0"/>
            <a:chExt cx="4135983" cy="1134848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661773"/>
              <a:ext cx="4135983" cy="47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(full article content)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47625"/>
              <a:ext cx="4135983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text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387195" y="7323161"/>
            <a:ext cx="3071595" cy="851136"/>
            <a:chOff x="0" y="0"/>
            <a:chExt cx="4095460" cy="1134848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661773"/>
              <a:ext cx="4095460" cy="47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(publication date)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-47625"/>
              <a:ext cx="4095460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date 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969389" y="3392675"/>
            <a:ext cx="3064768" cy="1232136"/>
            <a:chOff x="0" y="0"/>
            <a:chExt cx="4086357" cy="1642848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661773"/>
              <a:ext cx="4086357" cy="98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(headline of the news article)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-47625"/>
              <a:ext cx="408635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title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675900" y="3511576"/>
            <a:ext cx="2988534" cy="851136"/>
            <a:chOff x="0" y="0"/>
            <a:chExt cx="3984712" cy="1134848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661773"/>
              <a:ext cx="3984712" cy="47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(category of the news)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-47625"/>
              <a:ext cx="3984712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subject 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3286450" y="4983891"/>
            <a:ext cx="1735751" cy="17357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08316C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637777" y="4937532"/>
            <a:ext cx="1735751" cy="17357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739DC3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7940149" y="4983891"/>
            <a:ext cx="1735751" cy="17357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878787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0267783" y="4937532"/>
            <a:ext cx="1735751" cy="17357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08316C"/>
              </a:soli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2597434" y="5115187"/>
            <a:ext cx="1735751" cy="17357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739DC3"/>
              </a:solidFill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398141" y="577145"/>
            <a:ext cx="11855731" cy="1165370"/>
            <a:chOff x="0" y="0"/>
            <a:chExt cx="4270809" cy="419803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4270809" cy="419803"/>
            </a:xfrm>
            <a:custGeom>
              <a:avLst/>
              <a:gdLst/>
              <a:ahLst/>
              <a:cxnLst/>
              <a:rect r="r" b="b" t="t" l="l"/>
              <a:pathLst>
                <a:path h="419803" w="4270809">
                  <a:moveTo>
                    <a:pt x="61383" y="0"/>
                  </a:moveTo>
                  <a:lnTo>
                    <a:pt x="4209426" y="0"/>
                  </a:lnTo>
                  <a:cubicBezTo>
                    <a:pt x="4243327" y="0"/>
                    <a:pt x="4270809" y="27482"/>
                    <a:pt x="4270809" y="61383"/>
                  </a:cubicBezTo>
                  <a:lnTo>
                    <a:pt x="4270809" y="358420"/>
                  </a:lnTo>
                  <a:cubicBezTo>
                    <a:pt x="4270809" y="392321"/>
                    <a:pt x="4243327" y="419803"/>
                    <a:pt x="4209426" y="419803"/>
                  </a:cubicBezTo>
                  <a:lnTo>
                    <a:pt x="61383" y="419803"/>
                  </a:lnTo>
                  <a:cubicBezTo>
                    <a:pt x="27482" y="419803"/>
                    <a:pt x="0" y="392321"/>
                    <a:pt x="0" y="358420"/>
                  </a:cubicBezTo>
                  <a:lnTo>
                    <a:pt x="0" y="61383"/>
                  </a:lnTo>
                  <a:cubicBezTo>
                    <a:pt x="0" y="27482"/>
                    <a:pt x="27482" y="0"/>
                    <a:pt x="613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76200"/>
              <a:ext cx="4270809" cy="496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80"/>
                </a:lnSpc>
              </a:pPr>
              <a:r>
                <a:rPr lang="en-US" sz="42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explore and pre process the real data:</a:t>
              </a:r>
            </a:p>
          </p:txBody>
        </p:sp>
      </p:grpSp>
      <p:sp>
        <p:nvSpPr>
          <p:cNvPr name="AutoShape 44" id="44"/>
          <p:cNvSpPr/>
          <p:nvPr/>
        </p:nvSpPr>
        <p:spPr>
          <a:xfrm flipV="true">
            <a:off x="-254686" y="2296282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5559" y="3791183"/>
            <a:ext cx="5292484" cy="1475384"/>
            <a:chOff x="0" y="0"/>
            <a:chExt cx="1703742" cy="4749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03742" cy="474952"/>
            </a:xfrm>
            <a:custGeom>
              <a:avLst/>
              <a:gdLst/>
              <a:ahLst/>
              <a:cxnLst/>
              <a:rect r="r" b="b" t="t" l="l"/>
              <a:pathLst>
                <a:path h="474952" w="1703742">
                  <a:moveTo>
                    <a:pt x="137505" y="0"/>
                  </a:moveTo>
                  <a:lnTo>
                    <a:pt x="1566238" y="0"/>
                  </a:lnTo>
                  <a:cubicBezTo>
                    <a:pt x="1642179" y="0"/>
                    <a:pt x="1703742" y="61563"/>
                    <a:pt x="1703742" y="137505"/>
                  </a:cubicBezTo>
                  <a:lnTo>
                    <a:pt x="1703742" y="337447"/>
                  </a:lnTo>
                  <a:cubicBezTo>
                    <a:pt x="1703742" y="373916"/>
                    <a:pt x="1689255" y="408890"/>
                    <a:pt x="1663468" y="434678"/>
                  </a:cubicBezTo>
                  <a:cubicBezTo>
                    <a:pt x="1637681" y="460465"/>
                    <a:pt x="1602706" y="474952"/>
                    <a:pt x="1566238" y="474952"/>
                  </a:cubicBezTo>
                  <a:lnTo>
                    <a:pt x="137505" y="474952"/>
                  </a:lnTo>
                  <a:cubicBezTo>
                    <a:pt x="61563" y="474952"/>
                    <a:pt x="0" y="413389"/>
                    <a:pt x="0" y="337447"/>
                  </a:cubicBezTo>
                  <a:lnTo>
                    <a:pt x="0" y="137505"/>
                  </a:lnTo>
                  <a:cubicBezTo>
                    <a:pt x="0" y="101036"/>
                    <a:pt x="14487" y="66061"/>
                    <a:pt x="40274" y="40274"/>
                  </a:cubicBezTo>
                  <a:cubicBezTo>
                    <a:pt x="66061" y="14487"/>
                    <a:pt x="101036" y="0"/>
                    <a:pt x="1375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703742" cy="541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b="true" sz="3600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  <a:hlinkClick r:id="rId2" action="ppaction://hlinksldjump"/>
                </a:rPr>
                <a:t>Data explore &amp; Preprocessing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86137" y="3791183"/>
            <a:ext cx="4575788" cy="1475384"/>
            <a:chOff x="0" y="0"/>
            <a:chExt cx="1473025" cy="4749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73025" cy="474952"/>
            </a:xfrm>
            <a:custGeom>
              <a:avLst/>
              <a:gdLst/>
              <a:ahLst/>
              <a:cxnLst/>
              <a:rect r="r" b="b" t="t" l="l"/>
              <a:pathLst>
                <a:path h="474952" w="1473025">
                  <a:moveTo>
                    <a:pt x="159042" y="0"/>
                  </a:moveTo>
                  <a:lnTo>
                    <a:pt x="1313983" y="0"/>
                  </a:lnTo>
                  <a:cubicBezTo>
                    <a:pt x="1401820" y="0"/>
                    <a:pt x="1473025" y="71205"/>
                    <a:pt x="1473025" y="159042"/>
                  </a:cubicBezTo>
                  <a:lnTo>
                    <a:pt x="1473025" y="315910"/>
                  </a:lnTo>
                  <a:cubicBezTo>
                    <a:pt x="1473025" y="358091"/>
                    <a:pt x="1456269" y="398543"/>
                    <a:pt x="1426443" y="428369"/>
                  </a:cubicBezTo>
                  <a:cubicBezTo>
                    <a:pt x="1396617" y="458196"/>
                    <a:pt x="1356164" y="474952"/>
                    <a:pt x="1313983" y="474952"/>
                  </a:cubicBezTo>
                  <a:lnTo>
                    <a:pt x="159042" y="474952"/>
                  </a:lnTo>
                  <a:cubicBezTo>
                    <a:pt x="116861" y="474952"/>
                    <a:pt x="76408" y="458196"/>
                    <a:pt x="46582" y="428369"/>
                  </a:cubicBezTo>
                  <a:cubicBezTo>
                    <a:pt x="16756" y="398543"/>
                    <a:pt x="0" y="358091"/>
                    <a:pt x="0" y="315910"/>
                  </a:cubicBezTo>
                  <a:lnTo>
                    <a:pt x="0" y="159042"/>
                  </a:lnTo>
                  <a:cubicBezTo>
                    <a:pt x="0" y="116861"/>
                    <a:pt x="16756" y="76408"/>
                    <a:pt x="46582" y="46582"/>
                  </a:cubicBezTo>
                  <a:cubicBezTo>
                    <a:pt x="76408" y="16756"/>
                    <a:pt x="116861" y="0"/>
                    <a:pt x="15904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878787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473025" cy="541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b="true" sz="3600">
                  <a:solidFill>
                    <a:srgbClr val="878787"/>
                  </a:solidFill>
                  <a:latin typeface="DM Sans Bold"/>
                  <a:ea typeface="DM Sans Bold"/>
                  <a:cs typeface="DM Sans Bold"/>
                  <a:sym typeface="DM Sans Bold"/>
                  <a:hlinkClick r:id="rId3" action="ppaction://hlinksldjump"/>
                </a:rPr>
                <a:t>Model Training &amp; Evaluation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400019" y="3791183"/>
            <a:ext cx="5632422" cy="1238886"/>
            <a:chOff x="0" y="0"/>
            <a:chExt cx="1813174" cy="3988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13174" cy="398819"/>
            </a:xfrm>
            <a:custGeom>
              <a:avLst/>
              <a:gdLst/>
              <a:ahLst/>
              <a:cxnLst/>
              <a:rect r="r" b="b" t="t" l="l"/>
              <a:pathLst>
                <a:path h="398819" w="1813174">
                  <a:moveTo>
                    <a:pt x="129206" y="0"/>
                  </a:moveTo>
                  <a:lnTo>
                    <a:pt x="1683968" y="0"/>
                  </a:lnTo>
                  <a:cubicBezTo>
                    <a:pt x="1718236" y="0"/>
                    <a:pt x="1751100" y="13613"/>
                    <a:pt x="1775330" y="37843"/>
                  </a:cubicBezTo>
                  <a:cubicBezTo>
                    <a:pt x="1799561" y="62074"/>
                    <a:pt x="1813174" y="94938"/>
                    <a:pt x="1813174" y="129206"/>
                  </a:cubicBezTo>
                  <a:lnTo>
                    <a:pt x="1813174" y="269613"/>
                  </a:lnTo>
                  <a:cubicBezTo>
                    <a:pt x="1813174" y="303881"/>
                    <a:pt x="1799561" y="336745"/>
                    <a:pt x="1775330" y="360975"/>
                  </a:cubicBezTo>
                  <a:cubicBezTo>
                    <a:pt x="1751100" y="385206"/>
                    <a:pt x="1718236" y="398819"/>
                    <a:pt x="1683968" y="398819"/>
                  </a:cubicBezTo>
                  <a:lnTo>
                    <a:pt x="129206" y="398819"/>
                  </a:lnTo>
                  <a:cubicBezTo>
                    <a:pt x="94938" y="398819"/>
                    <a:pt x="62074" y="385206"/>
                    <a:pt x="37843" y="360975"/>
                  </a:cubicBezTo>
                  <a:cubicBezTo>
                    <a:pt x="13613" y="336745"/>
                    <a:pt x="0" y="303881"/>
                    <a:pt x="0" y="269613"/>
                  </a:cubicBezTo>
                  <a:lnTo>
                    <a:pt x="0" y="129206"/>
                  </a:lnTo>
                  <a:cubicBezTo>
                    <a:pt x="0" y="94938"/>
                    <a:pt x="13613" y="62074"/>
                    <a:pt x="37843" y="37843"/>
                  </a:cubicBezTo>
                  <a:cubicBezTo>
                    <a:pt x="62074" y="13613"/>
                    <a:pt x="94938" y="0"/>
                    <a:pt x="1292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739DC3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1813174" cy="4654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sz="3600" b="true">
                  <a:solidFill>
                    <a:srgbClr val="739DC3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Model selection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125169" y="5622312"/>
            <a:ext cx="7065687" cy="1238886"/>
            <a:chOff x="0" y="0"/>
            <a:chExt cx="2274567" cy="3988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74567" cy="398819"/>
            </a:xfrm>
            <a:custGeom>
              <a:avLst/>
              <a:gdLst/>
              <a:ahLst/>
              <a:cxnLst/>
              <a:rect r="r" b="b" t="t" l="l"/>
              <a:pathLst>
                <a:path h="398819" w="2274567">
                  <a:moveTo>
                    <a:pt x="102996" y="0"/>
                  </a:moveTo>
                  <a:lnTo>
                    <a:pt x="2171570" y="0"/>
                  </a:lnTo>
                  <a:cubicBezTo>
                    <a:pt x="2198887" y="0"/>
                    <a:pt x="2225084" y="10851"/>
                    <a:pt x="2244400" y="30167"/>
                  </a:cubicBezTo>
                  <a:cubicBezTo>
                    <a:pt x="2263715" y="49483"/>
                    <a:pt x="2274567" y="75680"/>
                    <a:pt x="2274567" y="102996"/>
                  </a:cubicBezTo>
                  <a:lnTo>
                    <a:pt x="2274567" y="295822"/>
                  </a:lnTo>
                  <a:cubicBezTo>
                    <a:pt x="2274567" y="323139"/>
                    <a:pt x="2263715" y="349336"/>
                    <a:pt x="2244400" y="368652"/>
                  </a:cubicBezTo>
                  <a:cubicBezTo>
                    <a:pt x="2225084" y="387967"/>
                    <a:pt x="2198887" y="398819"/>
                    <a:pt x="2171570" y="398819"/>
                  </a:cubicBezTo>
                  <a:lnTo>
                    <a:pt x="102996" y="398819"/>
                  </a:lnTo>
                  <a:cubicBezTo>
                    <a:pt x="75680" y="398819"/>
                    <a:pt x="49483" y="387967"/>
                    <a:pt x="30167" y="368652"/>
                  </a:cubicBezTo>
                  <a:cubicBezTo>
                    <a:pt x="10851" y="349336"/>
                    <a:pt x="0" y="323139"/>
                    <a:pt x="0" y="295822"/>
                  </a:cubicBezTo>
                  <a:lnTo>
                    <a:pt x="0" y="102996"/>
                  </a:lnTo>
                  <a:cubicBezTo>
                    <a:pt x="0" y="75680"/>
                    <a:pt x="10851" y="49483"/>
                    <a:pt x="30167" y="30167"/>
                  </a:cubicBezTo>
                  <a:cubicBezTo>
                    <a:pt x="49483" y="10851"/>
                    <a:pt x="75680" y="0"/>
                    <a:pt x="10299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2274567" cy="4654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b="true" sz="3600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  <a:hlinkClick r:id="rId4" action="ppaction://hlinksldjump"/>
                </a:rPr>
                <a:t>Challenges &amp; Learnings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686137" y="1498806"/>
            <a:ext cx="4273194" cy="1120902"/>
            <a:chOff x="0" y="0"/>
            <a:chExt cx="1375615" cy="36083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75615" cy="360838"/>
            </a:xfrm>
            <a:custGeom>
              <a:avLst/>
              <a:gdLst/>
              <a:ahLst/>
              <a:cxnLst/>
              <a:rect r="r" b="b" t="t" l="l"/>
              <a:pathLst>
                <a:path h="360838" w="1375615">
                  <a:moveTo>
                    <a:pt x="170304" y="0"/>
                  </a:moveTo>
                  <a:lnTo>
                    <a:pt x="1205311" y="0"/>
                  </a:lnTo>
                  <a:cubicBezTo>
                    <a:pt x="1299367" y="0"/>
                    <a:pt x="1375615" y="76248"/>
                    <a:pt x="1375615" y="170304"/>
                  </a:cubicBezTo>
                  <a:lnTo>
                    <a:pt x="1375615" y="190534"/>
                  </a:lnTo>
                  <a:cubicBezTo>
                    <a:pt x="1375615" y="284590"/>
                    <a:pt x="1299367" y="360838"/>
                    <a:pt x="1205311" y="360838"/>
                  </a:cubicBezTo>
                  <a:lnTo>
                    <a:pt x="170304" y="360838"/>
                  </a:lnTo>
                  <a:cubicBezTo>
                    <a:pt x="76248" y="360838"/>
                    <a:pt x="0" y="284590"/>
                    <a:pt x="0" y="190534"/>
                  </a:cubicBezTo>
                  <a:lnTo>
                    <a:pt x="0" y="170304"/>
                  </a:lnTo>
                  <a:cubicBezTo>
                    <a:pt x="0" y="76248"/>
                    <a:pt x="76248" y="0"/>
                    <a:pt x="170304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1375615" cy="427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b="true" sz="3499" spc="13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AGENDA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367375" y="5622312"/>
            <a:ext cx="5632422" cy="1238886"/>
            <a:chOff x="0" y="0"/>
            <a:chExt cx="1813174" cy="39881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13174" cy="398819"/>
            </a:xfrm>
            <a:custGeom>
              <a:avLst/>
              <a:gdLst/>
              <a:ahLst/>
              <a:cxnLst/>
              <a:rect r="r" b="b" t="t" l="l"/>
              <a:pathLst>
                <a:path h="398819" w="1813174">
                  <a:moveTo>
                    <a:pt x="129206" y="0"/>
                  </a:moveTo>
                  <a:lnTo>
                    <a:pt x="1683968" y="0"/>
                  </a:lnTo>
                  <a:cubicBezTo>
                    <a:pt x="1718236" y="0"/>
                    <a:pt x="1751100" y="13613"/>
                    <a:pt x="1775330" y="37843"/>
                  </a:cubicBezTo>
                  <a:cubicBezTo>
                    <a:pt x="1799561" y="62074"/>
                    <a:pt x="1813174" y="94938"/>
                    <a:pt x="1813174" y="129206"/>
                  </a:cubicBezTo>
                  <a:lnTo>
                    <a:pt x="1813174" y="269613"/>
                  </a:lnTo>
                  <a:cubicBezTo>
                    <a:pt x="1813174" y="303881"/>
                    <a:pt x="1799561" y="336745"/>
                    <a:pt x="1775330" y="360975"/>
                  </a:cubicBezTo>
                  <a:cubicBezTo>
                    <a:pt x="1751100" y="385206"/>
                    <a:pt x="1718236" y="398819"/>
                    <a:pt x="1683968" y="398819"/>
                  </a:cubicBezTo>
                  <a:lnTo>
                    <a:pt x="129206" y="398819"/>
                  </a:lnTo>
                  <a:cubicBezTo>
                    <a:pt x="94938" y="398819"/>
                    <a:pt x="62074" y="385206"/>
                    <a:pt x="37843" y="360975"/>
                  </a:cubicBezTo>
                  <a:cubicBezTo>
                    <a:pt x="13613" y="336745"/>
                    <a:pt x="0" y="303881"/>
                    <a:pt x="0" y="269613"/>
                  </a:cubicBezTo>
                  <a:lnTo>
                    <a:pt x="0" y="129206"/>
                  </a:lnTo>
                  <a:cubicBezTo>
                    <a:pt x="0" y="94938"/>
                    <a:pt x="13613" y="62074"/>
                    <a:pt x="37843" y="37843"/>
                  </a:cubicBezTo>
                  <a:cubicBezTo>
                    <a:pt x="62074" y="13613"/>
                    <a:pt x="94938" y="0"/>
                    <a:pt x="1292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739DC3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1813174" cy="4654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sz="3600" b="true">
                  <a:solidFill>
                    <a:srgbClr val="739DC3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test on real data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39580" y="4344367"/>
            <a:ext cx="6092938" cy="4019553"/>
          </a:xfrm>
          <a:custGeom>
            <a:avLst/>
            <a:gdLst/>
            <a:ahLst/>
            <a:cxnLst/>
            <a:rect r="r" b="b" t="t" l="l"/>
            <a:pathLst>
              <a:path h="4019553" w="6092938">
                <a:moveTo>
                  <a:pt x="0" y="0"/>
                </a:moveTo>
                <a:lnTo>
                  <a:pt x="6092938" y="0"/>
                </a:lnTo>
                <a:lnTo>
                  <a:pt x="6092938" y="4019553"/>
                </a:lnTo>
                <a:lnTo>
                  <a:pt x="0" y="40195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37316" b="-1192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55482" y="4344367"/>
            <a:ext cx="6092938" cy="4078644"/>
          </a:xfrm>
          <a:custGeom>
            <a:avLst/>
            <a:gdLst/>
            <a:ahLst/>
            <a:cxnLst/>
            <a:rect r="r" b="b" t="t" l="l"/>
            <a:pathLst>
              <a:path h="4078644" w="6092938">
                <a:moveTo>
                  <a:pt x="0" y="0"/>
                </a:moveTo>
                <a:lnTo>
                  <a:pt x="6092938" y="0"/>
                </a:lnTo>
                <a:lnTo>
                  <a:pt x="6092938" y="4078644"/>
                </a:lnTo>
                <a:lnTo>
                  <a:pt x="0" y="40786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09075" b="-15123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225543" y="0"/>
            <a:ext cx="18739086" cy="2390742"/>
            <a:chOff x="0" y="0"/>
            <a:chExt cx="4935397" cy="6296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935397" cy="629660"/>
            </a:xfrm>
            <a:custGeom>
              <a:avLst/>
              <a:gdLst/>
              <a:ahLst/>
              <a:cxnLst/>
              <a:rect r="r" b="b" t="t" l="l"/>
              <a:pathLst>
                <a:path h="629660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629660"/>
                  </a:lnTo>
                  <a:lnTo>
                    <a:pt x="0" y="6296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935397" cy="677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34416" y="553822"/>
            <a:ext cx="12567535" cy="949757"/>
            <a:chOff x="0" y="0"/>
            <a:chExt cx="4527223" cy="3421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527223" cy="342132"/>
            </a:xfrm>
            <a:custGeom>
              <a:avLst/>
              <a:gdLst/>
              <a:ahLst/>
              <a:cxnLst/>
              <a:rect r="r" b="b" t="t" l="l"/>
              <a:pathLst>
                <a:path h="342132" w="4527223">
                  <a:moveTo>
                    <a:pt x="57906" y="0"/>
                  </a:moveTo>
                  <a:lnTo>
                    <a:pt x="4469316" y="0"/>
                  </a:lnTo>
                  <a:cubicBezTo>
                    <a:pt x="4484674" y="0"/>
                    <a:pt x="4499403" y="6101"/>
                    <a:pt x="4510263" y="16960"/>
                  </a:cubicBezTo>
                  <a:cubicBezTo>
                    <a:pt x="4521122" y="27820"/>
                    <a:pt x="4527223" y="42549"/>
                    <a:pt x="4527223" y="57906"/>
                  </a:cubicBezTo>
                  <a:lnTo>
                    <a:pt x="4527223" y="284226"/>
                  </a:lnTo>
                  <a:cubicBezTo>
                    <a:pt x="4527223" y="299584"/>
                    <a:pt x="4521122" y="314313"/>
                    <a:pt x="4510263" y="325172"/>
                  </a:cubicBezTo>
                  <a:cubicBezTo>
                    <a:pt x="4499403" y="336032"/>
                    <a:pt x="4484674" y="342132"/>
                    <a:pt x="4469316" y="342132"/>
                  </a:cubicBezTo>
                  <a:lnTo>
                    <a:pt x="57906" y="342132"/>
                  </a:lnTo>
                  <a:cubicBezTo>
                    <a:pt x="42549" y="342132"/>
                    <a:pt x="27820" y="336032"/>
                    <a:pt x="16960" y="325172"/>
                  </a:cubicBezTo>
                  <a:cubicBezTo>
                    <a:pt x="6101" y="314313"/>
                    <a:pt x="0" y="299584"/>
                    <a:pt x="0" y="284226"/>
                  </a:cubicBezTo>
                  <a:lnTo>
                    <a:pt x="0" y="57906"/>
                  </a:lnTo>
                  <a:cubicBezTo>
                    <a:pt x="0" y="42549"/>
                    <a:pt x="6101" y="27820"/>
                    <a:pt x="16960" y="16960"/>
                  </a:cubicBezTo>
                  <a:cubicBezTo>
                    <a:pt x="27820" y="6101"/>
                    <a:pt x="42549" y="0"/>
                    <a:pt x="579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4527223" cy="418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80"/>
                </a:lnSpc>
              </a:pPr>
              <a:r>
                <a:rPr lang="en-US" sz="42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predict the label for the real data(Real,Fake):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319689" y="3436773"/>
            <a:ext cx="2964524" cy="595379"/>
            <a:chOff x="0" y="0"/>
            <a:chExt cx="2351117" cy="47218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51117" cy="472186"/>
            </a:xfrm>
            <a:custGeom>
              <a:avLst/>
              <a:gdLst/>
              <a:ahLst/>
              <a:cxnLst/>
              <a:rect r="r" b="b" t="t" l="l"/>
              <a:pathLst>
                <a:path h="472186" w="2351117">
                  <a:moveTo>
                    <a:pt x="0" y="0"/>
                  </a:moveTo>
                  <a:lnTo>
                    <a:pt x="2351117" y="0"/>
                  </a:lnTo>
                  <a:lnTo>
                    <a:pt x="2351117" y="472186"/>
                  </a:lnTo>
                  <a:lnTo>
                    <a:pt x="0" y="472186"/>
                  </a:ln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2351117" cy="472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after labeling 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003787" y="3436773"/>
            <a:ext cx="2964524" cy="595379"/>
            <a:chOff x="0" y="0"/>
            <a:chExt cx="2351117" cy="47218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351117" cy="472186"/>
            </a:xfrm>
            <a:custGeom>
              <a:avLst/>
              <a:gdLst/>
              <a:ahLst/>
              <a:cxnLst/>
              <a:rect r="r" b="b" t="t" l="l"/>
              <a:pathLst>
                <a:path h="472186" w="2351117">
                  <a:moveTo>
                    <a:pt x="0" y="0"/>
                  </a:moveTo>
                  <a:lnTo>
                    <a:pt x="2351117" y="0"/>
                  </a:lnTo>
                  <a:lnTo>
                    <a:pt x="2351117" y="472186"/>
                  </a:lnTo>
                  <a:lnTo>
                    <a:pt x="0" y="472186"/>
                  </a:ln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0"/>
              <a:ext cx="2351117" cy="472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before labeling 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 flipV="true">
            <a:off x="7634286" y="3753512"/>
            <a:ext cx="3019427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7" id="17"/>
          <p:cNvSpPr/>
          <p:nvPr/>
        </p:nvSpPr>
        <p:spPr>
          <a:xfrm flipV="true">
            <a:off x="-283848" y="2409792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83537" y="5423788"/>
            <a:ext cx="3205523" cy="1497651"/>
            <a:chOff x="0" y="0"/>
            <a:chExt cx="672251" cy="3140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2251" cy="314082"/>
            </a:xfrm>
            <a:custGeom>
              <a:avLst/>
              <a:gdLst/>
              <a:ahLst/>
              <a:cxnLst/>
              <a:rect r="r" b="b" t="t" l="l"/>
              <a:pathLst>
                <a:path h="314082" w="672251">
                  <a:moveTo>
                    <a:pt x="36228" y="0"/>
                  </a:moveTo>
                  <a:lnTo>
                    <a:pt x="636023" y="0"/>
                  </a:lnTo>
                  <a:cubicBezTo>
                    <a:pt x="656031" y="0"/>
                    <a:pt x="672251" y="16220"/>
                    <a:pt x="672251" y="36228"/>
                  </a:cubicBezTo>
                  <a:lnTo>
                    <a:pt x="672251" y="277854"/>
                  </a:lnTo>
                  <a:cubicBezTo>
                    <a:pt x="672251" y="297862"/>
                    <a:pt x="656031" y="314082"/>
                    <a:pt x="636023" y="314082"/>
                  </a:cubicBezTo>
                  <a:lnTo>
                    <a:pt x="36228" y="314082"/>
                  </a:lnTo>
                  <a:cubicBezTo>
                    <a:pt x="16220" y="314082"/>
                    <a:pt x="0" y="297862"/>
                    <a:pt x="0" y="277854"/>
                  </a:cubicBezTo>
                  <a:lnTo>
                    <a:pt x="0" y="36228"/>
                  </a:lnTo>
                  <a:cubicBezTo>
                    <a:pt x="0" y="16220"/>
                    <a:pt x="16220" y="0"/>
                    <a:pt x="36228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672251" cy="34265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 b="tru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Data Quality Issues: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938477" y="5423788"/>
            <a:ext cx="3205523" cy="1497651"/>
            <a:chOff x="0" y="0"/>
            <a:chExt cx="672251" cy="3140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72251" cy="314082"/>
            </a:xfrm>
            <a:custGeom>
              <a:avLst/>
              <a:gdLst/>
              <a:ahLst/>
              <a:cxnLst/>
              <a:rect r="r" b="b" t="t" l="l"/>
              <a:pathLst>
                <a:path h="314082" w="672251">
                  <a:moveTo>
                    <a:pt x="36228" y="0"/>
                  </a:moveTo>
                  <a:lnTo>
                    <a:pt x="636023" y="0"/>
                  </a:lnTo>
                  <a:cubicBezTo>
                    <a:pt x="656031" y="0"/>
                    <a:pt x="672251" y="16220"/>
                    <a:pt x="672251" y="36228"/>
                  </a:cubicBezTo>
                  <a:lnTo>
                    <a:pt x="672251" y="277854"/>
                  </a:lnTo>
                  <a:cubicBezTo>
                    <a:pt x="672251" y="297862"/>
                    <a:pt x="656031" y="314082"/>
                    <a:pt x="636023" y="314082"/>
                  </a:cubicBezTo>
                  <a:lnTo>
                    <a:pt x="36228" y="314082"/>
                  </a:lnTo>
                  <a:cubicBezTo>
                    <a:pt x="16220" y="314082"/>
                    <a:pt x="0" y="297862"/>
                    <a:pt x="0" y="277854"/>
                  </a:cubicBezTo>
                  <a:lnTo>
                    <a:pt x="0" y="36228"/>
                  </a:lnTo>
                  <a:cubicBezTo>
                    <a:pt x="0" y="16220"/>
                    <a:pt x="16220" y="0"/>
                    <a:pt x="36228" y="0"/>
                  </a:cubicBez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672251" cy="34265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 b="tru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Overfitting Risks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96425" y="5423788"/>
            <a:ext cx="3205523" cy="1497651"/>
            <a:chOff x="0" y="0"/>
            <a:chExt cx="672251" cy="31408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2251" cy="314082"/>
            </a:xfrm>
            <a:custGeom>
              <a:avLst/>
              <a:gdLst/>
              <a:ahLst/>
              <a:cxnLst/>
              <a:rect r="r" b="b" t="t" l="l"/>
              <a:pathLst>
                <a:path h="314082" w="672251">
                  <a:moveTo>
                    <a:pt x="36228" y="0"/>
                  </a:moveTo>
                  <a:lnTo>
                    <a:pt x="636023" y="0"/>
                  </a:lnTo>
                  <a:cubicBezTo>
                    <a:pt x="656031" y="0"/>
                    <a:pt x="672251" y="16220"/>
                    <a:pt x="672251" y="36228"/>
                  </a:cubicBezTo>
                  <a:lnTo>
                    <a:pt x="672251" y="277854"/>
                  </a:lnTo>
                  <a:cubicBezTo>
                    <a:pt x="672251" y="297862"/>
                    <a:pt x="656031" y="314082"/>
                    <a:pt x="636023" y="314082"/>
                  </a:cubicBezTo>
                  <a:lnTo>
                    <a:pt x="36228" y="314082"/>
                  </a:lnTo>
                  <a:cubicBezTo>
                    <a:pt x="16220" y="314082"/>
                    <a:pt x="0" y="297862"/>
                    <a:pt x="0" y="277854"/>
                  </a:cubicBezTo>
                  <a:lnTo>
                    <a:pt x="0" y="36228"/>
                  </a:lnTo>
                  <a:cubicBezTo>
                    <a:pt x="0" y="16220"/>
                    <a:pt x="16220" y="0"/>
                    <a:pt x="36228" y="0"/>
                  </a:cubicBezTo>
                  <a:close/>
                </a:path>
              </a:pathLst>
            </a:custGeom>
            <a:solidFill>
              <a:srgbClr val="87878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672251" cy="34265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 b="tru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Choice of Models: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 flipV="true">
            <a:off x="-283848" y="2409792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-225543" y="0"/>
            <a:ext cx="18739086" cy="2390742"/>
            <a:chOff x="0" y="0"/>
            <a:chExt cx="4935397" cy="6296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935397" cy="629660"/>
            </a:xfrm>
            <a:custGeom>
              <a:avLst/>
              <a:gdLst/>
              <a:ahLst/>
              <a:cxnLst/>
              <a:rect r="r" b="b" t="t" l="l"/>
              <a:pathLst>
                <a:path h="629660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629660"/>
                  </a:lnTo>
                  <a:lnTo>
                    <a:pt x="0" y="6296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4935397" cy="6772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66149" y="641812"/>
            <a:ext cx="8057889" cy="1107118"/>
            <a:chOff x="0" y="0"/>
            <a:chExt cx="2902706" cy="39881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902706" cy="398819"/>
            </a:xfrm>
            <a:custGeom>
              <a:avLst/>
              <a:gdLst/>
              <a:ahLst/>
              <a:cxnLst/>
              <a:rect r="r" b="b" t="t" l="l"/>
              <a:pathLst>
                <a:path h="398819" w="2902706">
                  <a:moveTo>
                    <a:pt x="90314" y="0"/>
                  </a:moveTo>
                  <a:lnTo>
                    <a:pt x="2812392" y="0"/>
                  </a:lnTo>
                  <a:cubicBezTo>
                    <a:pt x="2862271" y="0"/>
                    <a:pt x="2902706" y="40435"/>
                    <a:pt x="2902706" y="90314"/>
                  </a:cubicBezTo>
                  <a:lnTo>
                    <a:pt x="2902706" y="308505"/>
                  </a:lnTo>
                  <a:cubicBezTo>
                    <a:pt x="2902706" y="358384"/>
                    <a:pt x="2862271" y="398819"/>
                    <a:pt x="2812392" y="398819"/>
                  </a:cubicBezTo>
                  <a:lnTo>
                    <a:pt x="90314" y="398819"/>
                  </a:lnTo>
                  <a:cubicBezTo>
                    <a:pt x="40435" y="398819"/>
                    <a:pt x="0" y="358384"/>
                    <a:pt x="0" y="308505"/>
                  </a:cubicBezTo>
                  <a:lnTo>
                    <a:pt x="0" y="90314"/>
                  </a:lnTo>
                  <a:cubicBezTo>
                    <a:pt x="0" y="40435"/>
                    <a:pt x="40435" y="0"/>
                    <a:pt x="9031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0"/>
              <a:ext cx="2902706" cy="494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Challenges &amp; Limitations: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054373" y="5423788"/>
            <a:ext cx="3205523" cy="1497651"/>
            <a:chOff x="0" y="0"/>
            <a:chExt cx="672251" cy="31408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72251" cy="314082"/>
            </a:xfrm>
            <a:custGeom>
              <a:avLst/>
              <a:gdLst/>
              <a:ahLst/>
              <a:cxnLst/>
              <a:rect r="r" b="b" t="t" l="l"/>
              <a:pathLst>
                <a:path h="314082" w="672251">
                  <a:moveTo>
                    <a:pt x="36228" y="0"/>
                  </a:moveTo>
                  <a:lnTo>
                    <a:pt x="636023" y="0"/>
                  </a:lnTo>
                  <a:cubicBezTo>
                    <a:pt x="656031" y="0"/>
                    <a:pt x="672251" y="16220"/>
                    <a:pt x="672251" y="36228"/>
                  </a:cubicBezTo>
                  <a:lnTo>
                    <a:pt x="672251" y="277854"/>
                  </a:lnTo>
                  <a:cubicBezTo>
                    <a:pt x="672251" y="297862"/>
                    <a:pt x="656031" y="314082"/>
                    <a:pt x="636023" y="314082"/>
                  </a:cubicBezTo>
                  <a:lnTo>
                    <a:pt x="36228" y="314082"/>
                  </a:lnTo>
                  <a:cubicBezTo>
                    <a:pt x="16220" y="314082"/>
                    <a:pt x="0" y="297862"/>
                    <a:pt x="0" y="277854"/>
                  </a:cubicBezTo>
                  <a:lnTo>
                    <a:pt x="0" y="36228"/>
                  </a:lnTo>
                  <a:cubicBezTo>
                    <a:pt x="0" y="16220"/>
                    <a:pt x="16220" y="0"/>
                    <a:pt x="36228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672251" cy="34265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 b="tru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Misclassification Risks: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72380" y="0"/>
            <a:ext cx="20085923" cy="10287000"/>
            <a:chOff x="0" y="0"/>
            <a:chExt cx="529012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90119" cy="2709333"/>
            </a:xfrm>
            <a:custGeom>
              <a:avLst/>
              <a:gdLst/>
              <a:ahLst/>
              <a:cxnLst/>
              <a:rect r="r" b="b" t="t" l="l"/>
              <a:pathLst>
                <a:path h="2709333" w="5290119">
                  <a:moveTo>
                    <a:pt x="0" y="0"/>
                  </a:moveTo>
                  <a:lnTo>
                    <a:pt x="5290119" y="0"/>
                  </a:lnTo>
                  <a:lnTo>
                    <a:pt x="52901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4F8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9012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99053" y="3938079"/>
            <a:ext cx="9089893" cy="2410843"/>
            <a:chOff x="0" y="0"/>
            <a:chExt cx="3274466" cy="8684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74466" cy="868462"/>
            </a:xfrm>
            <a:custGeom>
              <a:avLst/>
              <a:gdLst/>
              <a:ahLst/>
              <a:cxnLst/>
              <a:rect r="r" b="b" t="t" l="l"/>
              <a:pathLst>
                <a:path h="868462" w="3274466">
                  <a:moveTo>
                    <a:pt x="80060" y="0"/>
                  </a:moveTo>
                  <a:lnTo>
                    <a:pt x="3194406" y="0"/>
                  </a:lnTo>
                  <a:cubicBezTo>
                    <a:pt x="3238622" y="0"/>
                    <a:pt x="3274466" y="35844"/>
                    <a:pt x="3274466" y="80060"/>
                  </a:cubicBezTo>
                  <a:lnTo>
                    <a:pt x="3274466" y="788401"/>
                  </a:lnTo>
                  <a:cubicBezTo>
                    <a:pt x="3274466" y="832617"/>
                    <a:pt x="3238622" y="868462"/>
                    <a:pt x="3194406" y="868462"/>
                  </a:cubicBezTo>
                  <a:lnTo>
                    <a:pt x="80060" y="868462"/>
                  </a:lnTo>
                  <a:cubicBezTo>
                    <a:pt x="35844" y="868462"/>
                    <a:pt x="0" y="832617"/>
                    <a:pt x="0" y="788401"/>
                  </a:cubicBezTo>
                  <a:lnTo>
                    <a:pt x="0" y="80060"/>
                  </a:lnTo>
                  <a:cubicBezTo>
                    <a:pt x="0" y="35844"/>
                    <a:pt x="35844" y="0"/>
                    <a:pt x="800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3274466" cy="9637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THANK YOU !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96413" y="0"/>
            <a:ext cx="1861703" cy="12422130"/>
            <a:chOff x="0" y="0"/>
            <a:chExt cx="490325" cy="32716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0325" cy="3271672"/>
            </a:xfrm>
            <a:custGeom>
              <a:avLst/>
              <a:gdLst/>
              <a:ahLst/>
              <a:cxnLst/>
              <a:rect r="r" b="b" t="t" l="l"/>
              <a:pathLst>
                <a:path h="3271672" w="490325">
                  <a:moveTo>
                    <a:pt x="0" y="0"/>
                  </a:moveTo>
                  <a:lnTo>
                    <a:pt x="490325" y="0"/>
                  </a:lnTo>
                  <a:lnTo>
                    <a:pt x="490325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90325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65290" y="0"/>
            <a:ext cx="453646" cy="12422130"/>
            <a:chOff x="0" y="0"/>
            <a:chExt cx="119479" cy="32716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9479" cy="3271672"/>
            </a:xfrm>
            <a:custGeom>
              <a:avLst/>
              <a:gdLst/>
              <a:ahLst/>
              <a:cxnLst/>
              <a:rect r="r" b="b" t="t" l="l"/>
              <a:pathLst>
                <a:path h="3271672" w="119479">
                  <a:moveTo>
                    <a:pt x="0" y="0"/>
                  </a:moveTo>
                  <a:lnTo>
                    <a:pt x="119479" y="0"/>
                  </a:lnTo>
                  <a:lnTo>
                    <a:pt x="119479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19479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95250" y="-492542"/>
            <a:ext cx="14504191" cy="11031618"/>
            <a:chOff x="0" y="0"/>
            <a:chExt cx="3820034" cy="29054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20034" cy="2905447"/>
            </a:xfrm>
            <a:custGeom>
              <a:avLst/>
              <a:gdLst/>
              <a:ahLst/>
              <a:cxnLst/>
              <a:rect r="r" b="b" t="t" l="l"/>
              <a:pathLst>
                <a:path h="2905447" w="3820034">
                  <a:moveTo>
                    <a:pt x="0" y="0"/>
                  </a:moveTo>
                  <a:lnTo>
                    <a:pt x="3820034" y="0"/>
                  </a:lnTo>
                  <a:lnTo>
                    <a:pt x="3820034" y="2905447"/>
                  </a:lnTo>
                  <a:lnTo>
                    <a:pt x="0" y="290544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820034" cy="2953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910173" y="4790113"/>
            <a:ext cx="3857815" cy="5496887"/>
          </a:xfrm>
          <a:custGeom>
            <a:avLst/>
            <a:gdLst/>
            <a:ahLst/>
            <a:cxnLst/>
            <a:rect r="r" b="b" t="t" l="l"/>
            <a:pathLst>
              <a:path h="5496887" w="3857815">
                <a:moveTo>
                  <a:pt x="0" y="0"/>
                </a:moveTo>
                <a:lnTo>
                  <a:pt x="3857815" y="0"/>
                </a:lnTo>
                <a:lnTo>
                  <a:pt x="3857815" y="5496887"/>
                </a:lnTo>
                <a:lnTo>
                  <a:pt x="0" y="5496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5400000">
            <a:off x="7969463" y="-8682650"/>
            <a:ext cx="2159989" cy="19525290"/>
            <a:chOff x="0" y="0"/>
            <a:chExt cx="568886" cy="514246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8886" cy="5142463"/>
            </a:xfrm>
            <a:custGeom>
              <a:avLst/>
              <a:gdLst/>
              <a:ahLst/>
              <a:cxnLst/>
              <a:rect r="r" b="b" t="t" l="l"/>
              <a:pathLst>
                <a:path h="5142463" w="568886">
                  <a:moveTo>
                    <a:pt x="0" y="0"/>
                  </a:moveTo>
                  <a:lnTo>
                    <a:pt x="568886" y="0"/>
                  </a:lnTo>
                  <a:lnTo>
                    <a:pt x="568886" y="5142463"/>
                  </a:lnTo>
                  <a:lnTo>
                    <a:pt x="0" y="5142463"/>
                  </a:ln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8886" cy="5190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98578" y="631320"/>
            <a:ext cx="6402443" cy="1329979"/>
            <a:chOff x="0" y="0"/>
            <a:chExt cx="2306362" cy="47910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06362" cy="479101"/>
            </a:xfrm>
            <a:custGeom>
              <a:avLst/>
              <a:gdLst/>
              <a:ahLst/>
              <a:cxnLst/>
              <a:rect r="r" b="b" t="t" l="l"/>
              <a:pathLst>
                <a:path h="479101" w="2306362">
                  <a:moveTo>
                    <a:pt x="113666" y="0"/>
                  </a:moveTo>
                  <a:lnTo>
                    <a:pt x="2192696" y="0"/>
                  </a:lnTo>
                  <a:cubicBezTo>
                    <a:pt x="2255472" y="0"/>
                    <a:pt x="2306362" y="50890"/>
                    <a:pt x="2306362" y="113666"/>
                  </a:cubicBezTo>
                  <a:lnTo>
                    <a:pt x="2306362" y="365434"/>
                  </a:lnTo>
                  <a:cubicBezTo>
                    <a:pt x="2306362" y="395581"/>
                    <a:pt x="2294387" y="424492"/>
                    <a:pt x="2273070" y="445808"/>
                  </a:cubicBezTo>
                  <a:cubicBezTo>
                    <a:pt x="2251753" y="467125"/>
                    <a:pt x="2222842" y="479101"/>
                    <a:pt x="2192696" y="479101"/>
                  </a:cubicBezTo>
                  <a:lnTo>
                    <a:pt x="113666" y="479101"/>
                  </a:lnTo>
                  <a:cubicBezTo>
                    <a:pt x="50890" y="479101"/>
                    <a:pt x="0" y="428210"/>
                    <a:pt x="0" y="365434"/>
                  </a:cubicBezTo>
                  <a:lnTo>
                    <a:pt x="0" y="113666"/>
                  </a:lnTo>
                  <a:cubicBezTo>
                    <a:pt x="0" y="83520"/>
                    <a:pt x="11975" y="54609"/>
                    <a:pt x="33292" y="33292"/>
                  </a:cubicBezTo>
                  <a:cubicBezTo>
                    <a:pt x="54609" y="11975"/>
                    <a:pt x="83520" y="0"/>
                    <a:pt x="11366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2306362" cy="574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Goal of the Project: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3654906"/>
            <a:ext cx="8896139" cy="5310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88353" indent="-544176" lvl="1">
              <a:lnSpc>
                <a:spcPts val="7057"/>
              </a:lnSpc>
              <a:buFont typeface="Arial"/>
              <a:buChar char="•"/>
            </a:pPr>
            <a:r>
              <a:rPr lang="en-US" sz="5041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Develop</a:t>
            </a:r>
            <a:r>
              <a:rPr lang="en-US" sz="5041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 and evaluate machine learning models for text classification.</a:t>
            </a:r>
          </a:p>
          <a:p>
            <a:pPr algn="l" marL="1088353" indent="-544176" lvl="1">
              <a:lnSpc>
                <a:spcPts val="7057"/>
              </a:lnSpc>
              <a:buFont typeface="Arial"/>
              <a:buChar char="•"/>
            </a:pPr>
            <a:r>
              <a:rPr lang="en-US" sz="5041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Compare ML models .</a:t>
            </a:r>
          </a:p>
          <a:p>
            <a:pPr algn="l" marL="1088353" indent="-544176" lvl="1">
              <a:lnSpc>
                <a:spcPts val="7057"/>
              </a:lnSpc>
              <a:buFont typeface="Arial"/>
              <a:buChar char="•"/>
            </a:pPr>
            <a:r>
              <a:rPr lang="en-US" sz="5041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Address challenges</a:t>
            </a:r>
          </a:p>
          <a:p>
            <a:pPr algn="l">
              <a:lnSpc>
                <a:spcPts val="7057"/>
              </a:lnSpc>
            </a:pPr>
          </a:p>
        </p:txBody>
      </p:sp>
      <p:sp>
        <p:nvSpPr>
          <p:cNvPr name="AutoShape 13" id="13"/>
          <p:cNvSpPr/>
          <p:nvPr/>
        </p:nvSpPr>
        <p:spPr>
          <a:xfrm flipH="true">
            <a:off x="-508885" y="2150464"/>
            <a:ext cx="19320968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72380" y="0"/>
            <a:ext cx="20085923" cy="10287000"/>
            <a:chOff x="0" y="0"/>
            <a:chExt cx="529012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90119" cy="2709333"/>
            </a:xfrm>
            <a:custGeom>
              <a:avLst/>
              <a:gdLst/>
              <a:ahLst/>
              <a:cxnLst/>
              <a:rect r="r" b="b" t="t" l="l"/>
              <a:pathLst>
                <a:path h="2709333" w="5290119">
                  <a:moveTo>
                    <a:pt x="0" y="0"/>
                  </a:moveTo>
                  <a:lnTo>
                    <a:pt x="5290119" y="0"/>
                  </a:lnTo>
                  <a:lnTo>
                    <a:pt x="52901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4F8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9012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99053" y="3938079"/>
            <a:ext cx="9089893" cy="2410843"/>
            <a:chOff x="0" y="0"/>
            <a:chExt cx="3274466" cy="8684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74466" cy="868462"/>
            </a:xfrm>
            <a:custGeom>
              <a:avLst/>
              <a:gdLst/>
              <a:ahLst/>
              <a:cxnLst/>
              <a:rect r="r" b="b" t="t" l="l"/>
              <a:pathLst>
                <a:path h="868462" w="3274466">
                  <a:moveTo>
                    <a:pt x="80060" y="0"/>
                  </a:moveTo>
                  <a:lnTo>
                    <a:pt x="3194406" y="0"/>
                  </a:lnTo>
                  <a:cubicBezTo>
                    <a:pt x="3238622" y="0"/>
                    <a:pt x="3274466" y="35844"/>
                    <a:pt x="3274466" y="80060"/>
                  </a:cubicBezTo>
                  <a:lnTo>
                    <a:pt x="3274466" y="788401"/>
                  </a:lnTo>
                  <a:cubicBezTo>
                    <a:pt x="3274466" y="832617"/>
                    <a:pt x="3238622" y="868462"/>
                    <a:pt x="3194406" y="868462"/>
                  </a:cubicBezTo>
                  <a:lnTo>
                    <a:pt x="80060" y="868462"/>
                  </a:lnTo>
                  <a:cubicBezTo>
                    <a:pt x="35844" y="868462"/>
                    <a:pt x="0" y="832617"/>
                    <a:pt x="0" y="788401"/>
                  </a:cubicBezTo>
                  <a:lnTo>
                    <a:pt x="0" y="80060"/>
                  </a:lnTo>
                  <a:cubicBezTo>
                    <a:pt x="0" y="35844"/>
                    <a:pt x="35844" y="0"/>
                    <a:pt x="800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3274466" cy="973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Data explore &amp; Preprocessing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96413" y="0"/>
            <a:ext cx="1861703" cy="12422130"/>
            <a:chOff x="0" y="0"/>
            <a:chExt cx="490325" cy="32716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0325" cy="3271672"/>
            </a:xfrm>
            <a:custGeom>
              <a:avLst/>
              <a:gdLst/>
              <a:ahLst/>
              <a:cxnLst/>
              <a:rect r="r" b="b" t="t" l="l"/>
              <a:pathLst>
                <a:path h="3271672" w="490325">
                  <a:moveTo>
                    <a:pt x="0" y="0"/>
                  </a:moveTo>
                  <a:lnTo>
                    <a:pt x="490325" y="0"/>
                  </a:lnTo>
                  <a:lnTo>
                    <a:pt x="490325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90325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65290" y="0"/>
            <a:ext cx="453646" cy="12422130"/>
            <a:chOff x="0" y="0"/>
            <a:chExt cx="119479" cy="32716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9479" cy="3271672"/>
            </a:xfrm>
            <a:custGeom>
              <a:avLst/>
              <a:gdLst/>
              <a:ahLst/>
              <a:cxnLst/>
              <a:rect r="r" b="b" t="t" l="l"/>
              <a:pathLst>
                <a:path h="3271672" w="119479">
                  <a:moveTo>
                    <a:pt x="0" y="0"/>
                  </a:moveTo>
                  <a:lnTo>
                    <a:pt x="119479" y="0"/>
                  </a:lnTo>
                  <a:lnTo>
                    <a:pt x="119479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19479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007423" y="6400710"/>
            <a:ext cx="1574511" cy="0"/>
          </a:xfrm>
          <a:prstGeom prst="line">
            <a:avLst/>
          </a:prstGeom>
          <a:ln cap="flat" w="66675">
            <a:solidFill>
              <a:srgbClr val="3EDAD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093119" y="6400710"/>
            <a:ext cx="1604684" cy="0"/>
          </a:xfrm>
          <a:prstGeom prst="line">
            <a:avLst/>
          </a:prstGeom>
          <a:ln cap="flat" w="66675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6676673" y="6400710"/>
            <a:ext cx="1604684" cy="0"/>
          </a:xfrm>
          <a:prstGeom prst="line">
            <a:avLst/>
          </a:prstGeom>
          <a:ln cap="flat" w="66675">
            <a:solidFill>
              <a:srgbClr val="739DC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8001260" y="5143500"/>
            <a:ext cx="2286260" cy="228626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3219456" y="6457096"/>
            <a:ext cx="1604684" cy="0"/>
          </a:xfrm>
          <a:prstGeom prst="line">
            <a:avLst/>
          </a:prstGeom>
          <a:ln cap="flat" w="66675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4485917" y="5143500"/>
            <a:ext cx="2286260" cy="228626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3888559" y="6400710"/>
            <a:ext cx="1604684" cy="0"/>
          </a:xfrm>
          <a:prstGeom prst="line">
            <a:avLst/>
          </a:prstGeom>
          <a:ln cap="flat" w="66675">
            <a:solidFill>
              <a:srgbClr val="739DC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5213146" y="5143500"/>
            <a:ext cx="2286260" cy="228626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697802" y="5143500"/>
            <a:ext cx="2286260" cy="228626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0" y="-750087"/>
            <a:ext cx="18739086" cy="3171792"/>
            <a:chOff x="0" y="0"/>
            <a:chExt cx="4935397" cy="83536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569877" y="475141"/>
            <a:ext cx="6202300" cy="1107118"/>
            <a:chOff x="0" y="0"/>
            <a:chExt cx="2234264" cy="39881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234264" cy="398819"/>
            </a:xfrm>
            <a:custGeom>
              <a:avLst/>
              <a:gdLst/>
              <a:ahLst/>
              <a:cxnLst/>
              <a:rect r="r" b="b" t="t" l="l"/>
              <a:pathLst>
                <a:path h="398819" w="2234264">
                  <a:moveTo>
                    <a:pt x="117334" y="0"/>
                  </a:moveTo>
                  <a:lnTo>
                    <a:pt x="2116930" y="0"/>
                  </a:lnTo>
                  <a:cubicBezTo>
                    <a:pt x="2181732" y="0"/>
                    <a:pt x="2234264" y="52532"/>
                    <a:pt x="2234264" y="117334"/>
                  </a:cubicBezTo>
                  <a:lnTo>
                    <a:pt x="2234264" y="281485"/>
                  </a:lnTo>
                  <a:cubicBezTo>
                    <a:pt x="2234264" y="346287"/>
                    <a:pt x="2181732" y="398819"/>
                    <a:pt x="2116930" y="398819"/>
                  </a:cubicBezTo>
                  <a:lnTo>
                    <a:pt x="117334" y="398819"/>
                  </a:lnTo>
                  <a:cubicBezTo>
                    <a:pt x="52532" y="398819"/>
                    <a:pt x="0" y="346287"/>
                    <a:pt x="0" y="281485"/>
                  </a:cubicBezTo>
                  <a:lnTo>
                    <a:pt x="0" y="117334"/>
                  </a:lnTo>
                  <a:cubicBezTo>
                    <a:pt x="0" y="52532"/>
                    <a:pt x="52532" y="0"/>
                    <a:pt x="11733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95250"/>
              <a:ext cx="2234264" cy="494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Data processing: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28700" y="5199886"/>
            <a:ext cx="2286260" cy="2286260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4824140" y="5794091"/>
            <a:ext cx="1609814" cy="90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6"/>
              </a:lnSpc>
            </a:pPr>
            <a:r>
              <a:rPr lang="en-US" sz="2497" spc="37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Explore the data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608401" y="5815502"/>
            <a:ext cx="1071979" cy="90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6"/>
              </a:lnSpc>
            </a:pPr>
            <a:r>
              <a:rPr lang="en-US" sz="2497" spc="37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clean text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167895" y="5413786"/>
            <a:ext cx="1399488" cy="1853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1"/>
              </a:lnSpc>
            </a:pPr>
            <a:r>
              <a:rPr lang="en-US" sz="1954" spc="29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convert text into numerical using TF-IDF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5814419" y="5485288"/>
            <a:ext cx="1071979" cy="137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6"/>
              </a:lnSpc>
            </a:pPr>
            <a:r>
              <a:rPr lang="en-US" sz="2497" spc="37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split the</a:t>
            </a:r>
          </a:p>
          <a:p>
            <a:pPr algn="ctr">
              <a:lnSpc>
                <a:spcPts val="3746"/>
              </a:lnSpc>
            </a:pPr>
            <a:r>
              <a:rPr lang="en-US" sz="2497" spc="37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data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66923" y="5881405"/>
            <a:ext cx="1609814" cy="914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6"/>
              </a:lnSpc>
            </a:pPr>
            <a:r>
              <a:rPr lang="en-US" sz="2497" spc="37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load the data </a:t>
            </a:r>
          </a:p>
        </p:txBody>
      </p:sp>
      <p:sp>
        <p:nvSpPr>
          <p:cNvPr name="AutoShape 33" id="33"/>
          <p:cNvSpPr/>
          <p:nvPr/>
        </p:nvSpPr>
        <p:spPr>
          <a:xfrm flipV="true">
            <a:off x="-58286" y="2421705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13510"/>
            <a:ext cx="18739086" cy="3171792"/>
            <a:chOff x="0" y="0"/>
            <a:chExt cx="4935397" cy="8353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37994" y="1472386"/>
            <a:ext cx="10951142" cy="1107306"/>
            <a:chOff x="0" y="0"/>
            <a:chExt cx="14601523" cy="147640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864267"/>
              <a:ext cx="14601523" cy="6121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49"/>
                </a:lnSpc>
              </a:pPr>
              <a:r>
                <a:rPr lang="en-US" sz="2699" spc="8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The dataset contains 39,942 entries with the following columns: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47625"/>
              <a:ext cx="14601523" cy="7679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1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927370" y="4619887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0" y="0"/>
                </a:lnTo>
                <a:lnTo>
                  <a:pt x="2453910" y="1226955"/>
                </a:lnTo>
                <a:lnTo>
                  <a:pt x="0" y="12269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5274817" y="5836993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1" y="0"/>
                </a:lnTo>
                <a:lnTo>
                  <a:pt x="2453911" y="1226955"/>
                </a:lnTo>
                <a:lnTo>
                  <a:pt x="0" y="1226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594474" y="4619887"/>
            <a:ext cx="2463760" cy="1231880"/>
          </a:xfrm>
          <a:custGeom>
            <a:avLst/>
            <a:gdLst/>
            <a:ahLst/>
            <a:cxnLst/>
            <a:rect r="r" b="b" t="t" l="l"/>
            <a:pathLst>
              <a:path h="1231880" w="2463760">
                <a:moveTo>
                  <a:pt x="0" y="0"/>
                </a:moveTo>
                <a:lnTo>
                  <a:pt x="2463759" y="0"/>
                </a:lnTo>
                <a:lnTo>
                  <a:pt x="2463759" y="1231880"/>
                </a:lnTo>
                <a:lnTo>
                  <a:pt x="0" y="12318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9933284" y="5841917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1" y="0"/>
                </a:lnTo>
                <a:lnTo>
                  <a:pt x="2453911" y="1226956"/>
                </a:lnTo>
                <a:lnTo>
                  <a:pt x="0" y="12269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253872" y="4624811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0" y="0"/>
                </a:lnTo>
                <a:lnTo>
                  <a:pt x="2453910" y="1226956"/>
                </a:lnTo>
                <a:lnTo>
                  <a:pt x="0" y="12269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791294" y="6942161"/>
            <a:ext cx="3064424" cy="1232136"/>
            <a:chOff x="0" y="0"/>
            <a:chExt cx="4085898" cy="1642848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661773"/>
              <a:ext cx="4085898" cy="98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(0</a:t>
              </a: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or 1, indicating class labels)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4085898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label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373527" y="7323161"/>
            <a:ext cx="3101987" cy="851136"/>
            <a:chOff x="0" y="0"/>
            <a:chExt cx="4135983" cy="1134848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661773"/>
              <a:ext cx="4135983" cy="47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(full article content)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47625"/>
              <a:ext cx="4135983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text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387195" y="7323161"/>
            <a:ext cx="3071595" cy="851136"/>
            <a:chOff x="0" y="0"/>
            <a:chExt cx="4095460" cy="1134848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661773"/>
              <a:ext cx="4095460" cy="47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(publication date)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-47625"/>
              <a:ext cx="4095460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date 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969389" y="3392675"/>
            <a:ext cx="3064768" cy="1232136"/>
            <a:chOff x="0" y="0"/>
            <a:chExt cx="4086357" cy="1642848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661773"/>
              <a:ext cx="4086357" cy="98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(headline of the news article)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-47625"/>
              <a:ext cx="4086357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title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675900" y="3511576"/>
            <a:ext cx="2988534" cy="851136"/>
            <a:chOff x="0" y="0"/>
            <a:chExt cx="3984712" cy="1134848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661773"/>
              <a:ext cx="3984712" cy="47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(category of the news)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-47625"/>
              <a:ext cx="3984712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subject 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286450" y="4983891"/>
            <a:ext cx="1735751" cy="173575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08316C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5637777" y="4937532"/>
            <a:ext cx="1735751" cy="173575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739DC3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7940149" y="4983891"/>
            <a:ext cx="1735751" cy="173575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878787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0267783" y="4937532"/>
            <a:ext cx="1735751" cy="1735751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08316C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2597434" y="5115187"/>
            <a:ext cx="1735751" cy="1735751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739DC3"/>
              </a:solidFill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531464" y="446015"/>
            <a:ext cx="5509972" cy="1165370"/>
            <a:chOff x="0" y="0"/>
            <a:chExt cx="1984866" cy="419803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984866" cy="419803"/>
            </a:xfrm>
            <a:custGeom>
              <a:avLst/>
              <a:gdLst/>
              <a:ahLst/>
              <a:cxnLst/>
              <a:rect r="r" b="b" t="t" l="l"/>
              <a:pathLst>
                <a:path h="419803" w="1984866">
                  <a:moveTo>
                    <a:pt x="132077" y="0"/>
                  </a:moveTo>
                  <a:lnTo>
                    <a:pt x="1852789" y="0"/>
                  </a:lnTo>
                  <a:cubicBezTo>
                    <a:pt x="1887818" y="0"/>
                    <a:pt x="1921412" y="13915"/>
                    <a:pt x="1946181" y="38684"/>
                  </a:cubicBezTo>
                  <a:cubicBezTo>
                    <a:pt x="1970951" y="63454"/>
                    <a:pt x="1984866" y="97048"/>
                    <a:pt x="1984866" y="132077"/>
                  </a:cubicBezTo>
                  <a:lnTo>
                    <a:pt x="1984866" y="287726"/>
                  </a:lnTo>
                  <a:cubicBezTo>
                    <a:pt x="1984866" y="322755"/>
                    <a:pt x="1970951" y="356349"/>
                    <a:pt x="1946181" y="381119"/>
                  </a:cubicBezTo>
                  <a:cubicBezTo>
                    <a:pt x="1921412" y="405888"/>
                    <a:pt x="1887818" y="419803"/>
                    <a:pt x="1852789" y="419803"/>
                  </a:cubicBezTo>
                  <a:lnTo>
                    <a:pt x="132077" y="419803"/>
                  </a:lnTo>
                  <a:cubicBezTo>
                    <a:pt x="97048" y="419803"/>
                    <a:pt x="63454" y="405888"/>
                    <a:pt x="38684" y="381119"/>
                  </a:cubicBezTo>
                  <a:cubicBezTo>
                    <a:pt x="13915" y="356349"/>
                    <a:pt x="0" y="322755"/>
                    <a:pt x="0" y="287726"/>
                  </a:cubicBezTo>
                  <a:lnTo>
                    <a:pt x="0" y="132077"/>
                  </a:lnTo>
                  <a:cubicBezTo>
                    <a:pt x="0" y="97048"/>
                    <a:pt x="13915" y="63454"/>
                    <a:pt x="38684" y="38684"/>
                  </a:cubicBezTo>
                  <a:cubicBezTo>
                    <a:pt x="63454" y="13915"/>
                    <a:pt x="97048" y="0"/>
                    <a:pt x="13207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-76200"/>
              <a:ext cx="1984866" cy="496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80"/>
                </a:lnSpc>
              </a:pPr>
              <a:r>
                <a:rPr lang="en-US" sz="42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explore the data:</a:t>
              </a:r>
            </a:p>
          </p:txBody>
        </p:sp>
      </p:grpSp>
      <p:sp>
        <p:nvSpPr>
          <p:cNvPr name="AutoShape 46" id="46"/>
          <p:cNvSpPr/>
          <p:nvPr/>
        </p:nvSpPr>
        <p:spPr>
          <a:xfrm flipV="true">
            <a:off x="-29143" y="3048757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16725" y="2263413"/>
            <a:ext cx="21804725" cy="9254685"/>
            <a:chOff x="0" y="0"/>
            <a:chExt cx="5742808" cy="24374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42808" cy="2437448"/>
            </a:xfrm>
            <a:custGeom>
              <a:avLst/>
              <a:gdLst/>
              <a:ahLst/>
              <a:cxnLst/>
              <a:rect r="r" b="b" t="t" l="l"/>
              <a:pathLst>
                <a:path h="2437448" w="5742808">
                  <a:moveTo>
                    <a:pt x="0" y="0"/>
                  </a:moveTo>
                  <a:lnTo>
                    <a:pt x="5742808" y="0"/>
                  </a:lnTo>
                  <a:lnTo>
                    <a:pt x="5742808" y="2437448"/>
                  </a:lnTo>
                  <a:lnTo>
                    <a:pt x="0" y="243744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742808" cy="24850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267790" y="2263413"/>
            <a:ext cx="10893337" cy="8023587"/>
          </a:xfrm>
          <a:custGeom>
            <a:avLst/>
            <a:gdLst/>
            <a:ahLst/>
            <a:cxnLst/>
            <a:rect r="r" b="b" t="t" l="l"/>
            <a:pathLst>
              <a:path h="8023587" w="10893337">
                <a:moveTo>
                  <a:pt x="0" y="0"/>
                </a:moveTo>
                <a:lnTo>
                  <a:pt x="10893337" y="0"/>
                </a:lnTo>
                <a:lnTo>
                  <a:pt x="10893337" y="8023587"/>
                </a:lnTo>
                <a:lnTo>
                  <a:pt x="0" y="80235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54688" y="475141"/>
            <a:ext cx="6202300" cy="1107118"/>
            <a:chOff x="0" y="0"/>
            <a:chExt cx="2234264" cy="398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34264" cy="398819"/>
            </a:xfrm>
            <a:custGeom>
              <a:avLst/>
              <a:gdLst/>
              <a:ahLst/>
              <a:cxnLst/>
              <a:rect r="r" b="b" t="t" l="l"/>
              <a:pathLst>
                <a:path h="398819" w="2234264">
                  <a:moveTo>
                    <a:pt x="117334" y="0"/>
                  </a:moveTo>
                  <a:lnTo>
                    <a:pt x="2116930" y="0"/>
                  </a:lnTo>
                  <a:cubicBezTo>
                    <a:pt x="2181732" y="0"/>
                    <a:pt x="2234264" y="52532"/>
                    <a:pt x="2234264" y="117334"/>
                  </a:cubicBezTo>
                  <a:lnTo>
                    <a:pt x="2234264" y="281485"/>
                  </a:lnTo>
                  <a:cubicBezTo>
                    <a:pt x="2234264" y="346287"/>
                    <a:pt x="2181732" y="398819"/>
                    <a:pt x="2116930" y="398819"/>
                  </a:cubicBezTo>
                  <a:lnTo>
                    <a:pt x="117334" y="398819"/>
                  </a:lnTo>
                  <a:cubicBezTo>
                    <a:pt x="52532" y="398819"/>
                    <a:pt x="0" y="346287"/>
                    <a:pt x="0" y="281485"/>
                  </a:cubicBezTo>
                  <a:lnTo>
                    <a:pt x="0" y="117334"/>
                  </a:lnTo>
                  <a:cubicBezTo>
                    <a:pt x="0" y="52532"/>
                    <a:pt x="52532" y="0"/>
                    <a:pt x="11733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2234264" cy="494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explore data labels:</a:t>
              </a:r>
            </a:p>
          </p:txBody>
        </p:sp>
      </p:grpSp>
      <p:sp>
        <p:nvSpPr>
          <p:cNvPr name="AutoShape 9" id="9"/>
          <p:cNvSpPr/>
          <p:nvPr/>
        </p:nvSpPr>
        <p:spPr>
          <a:xfrm flipV="true">
            <a:off x="-254686" y="2225313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16725" y="2263413"/>
            <a:ext cx="21804725" cy="9254685"/>
            <a:chOff x="0" y="0"/>
            <a:chExt cx="5742808" cy="24374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42808" cy="2437448"/>
            </a:xfrm>
            <a:custGeom>
              <a:avLst/>
              <a:gdLst/>
              <a:ahLst/>
              <a:cxnLst/>
              <a:rect r="r" b="b" t="t" l="l"/>
              <a:pathLst>
                <a:path h="2437448" w="5742808">
                  <a:moveTo>
                    <a:pt x="0" y="0"/>
                  </a:moveTo>
                  <a:lnTo>
                    <a:pt x="5742808" y="0"/>
                  </a:lnTo>
                  <a:lnTo>
                    <a:pt x="5742808" y="2437448"/>
                  </a:lnTo>
                  <a:lnTo>
                    <a:pt x="0" y="243744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742808" cy="24850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54688" y="475141"/>
            <a:ext cx="6202300" cy="1107118"/>
            <a:chOff x="0" y="0"/>
            <a:chExt cx="2234264" cy="3988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34264" cy="398819"/>
            </a:xfrm>
            <a:custGeom>
              <a:avLst/>
              <a:gdLst/>
              <a:ahLst/>
              <a:cxnLst/>
              <a:rect r="r" b="b" t="t" l="l"/>
              <a:pathLst>
                <a:path h="398819" w="2234264">
                  <a:moveTo>
                    <a:pt x="117334" y="0"/>
                  </a:moveTo>
                  <a:lnTo>
                    <a:pt x="2116930" y="0"/>
                  </a:lnTo>
                  <a:cubicBezTo>
                    <a:pt x="2181732" y="0"/>
                    <a:pt x="2234264" y="52532"/>
                    <a:pt x="2234264" y="117334"/>
                  </a:cubicBezTo>
                  <a:lnTo>
                    <a:pt x="2234264" y="281485"/>
                  </a:lnTo>
                  <a:cubicBezTo>
                    <a:pt x="2234264" y="346287"/>
                    <a:pt x="2181732" y="398819"/>
                    <a:pt x="2116930" y="398819"/>
                  </a:cubicBezTo>
                  <a:lnTo>
                    <a:pt x="117334" y="398819"/>
                  </a:lnTo>
                  <a:cubicBezTo>
                    <a:pt x="52532" y="398819"/>
                    <a:pt x="0" y="346287"/>
                    <a:pt x="0" y="281485"/>
                  </a:cubicBezTo>
                  <a:lnTo>
                    <a:pt x="0" y="117334"/>
                  </a:lnTo>
                  <a:cubicBezTo>
                    <a:pt x="0" y="52532"/>
                    <a:pt x="52532" y="0"/>
                    <a:pt x="11733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2234264" cy="494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word cloud(Real):</a:t>
              </a: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-254686" y="2225313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623849" y="2892063"/>
            <a:ext cx="13040303" cy="6594905"/>
          </a:xfrm>
          <a:custGeom>
            <a:avLst/>
            <a:gdLst/>
            <a:ahLst/>
            <a:cxnLst/>
            <a:rect r="r" b="b" t="t" l="l"/>
            <a:pathLst>
              <a:path h="6594905" w="13040303">
                <a:moveTo>
                  <a:pt x="0" y="0"/>
                </a:moveTo>
                <a:lnTo>
                  <a:pt x="13040302" y="0"/>
                </a:lnTo>
                <a:lnTo>
                  <a:pt x="13040302" y="6594905"/>
                </a:lnTo>
                <a:lnTo>
                  <a:pt x="0" y="65949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8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16725" y="2263413"/>
            <a:ext cx="21804725" cy="9254685"/>
            <a:chOff x="0" y="0"/>
            <a:chExt cx="5742808" cy="24374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42808" cy="2437448"/>
            </a:xfrm>
            <a:custGeom>
              <a:avLst/>
              <a:gdLst/>
              <a:ahLst/>
              <a:cxnLst/>
              <a:rect r="r" b="b" t="t" l="l"/>
              <a:pathLst>
                <a:path h="2437448" w="5742808">
                  <a:moveTo>
                    <a:pt x="0" y="0"/>
                  </a:moveTo>
                  <a:lnTo>
                    <a:pt x="5742808" y="0"/>
                  </a:lnTo>
                  <a:lnTo>
                    <a:pt x="5742808" y="2437448"/>
                  </a:lnTo>
                  <a:lnTo>
                    <a:pt x="0" y="243744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742808" cy="24850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54688" y="475141"/>
            <a:ext cx="6202300" cy="1107118"/>
            <a:chOff x="0" y="0"/>
            <a:chExt cx="2234264" cy="3988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34264" cy="398819"/>
            </a:xfrm>
            <a:custGeom>
              <a:avLst/>
              <a:gdLst/>
              <a:ahLst/>
              <a:cxnLst/>
              <a:rect r="r" b="b" t="t" l="l"/>
              <a:pathLst>
                <a:path h="398819" w="2234264">
                  <a:moveTo>
                    <a:pt x="117334" y="0"/>
                  </a:moveTo>
                  <a:lnTo>
                    <a:pt x="2116930" y="0"/>
                  </a:lnTo>
                  <a:cubicBezTo>
                    <a:pt x="2181732" y="0"/>
                    <a:pt x="2234264" y="52532"/>
                    <a:pt x="2234264" y="117334"/>
                  </a:cubicBezTo>
                  <a:lnTo>
                    <a:pt x="2234264" y="281485"/>
                  </a:lnTo>
                  <a:cubicBezTo>
                    <a:pt x="2234264" y="346287"/>
                    <a:pt x="2181732" y="398819"/>
                    <a:pt x="2116930" y="398819"/>
                  </a:cubicBezTo>
                  <a:lnTo>
                    <a:pt x="117334" y="398819"/>
                  </a:lnTo>
                  <a:cubicBezTo>
                    <a:pt x="52532" y="398819"/>
                    <a:pt x="0" y="346287"/>
                    <a:pt x="0" y="281485"/>
                  </a:cubicBezTo>
                  <a:lnTo>
                    <a:pt x="0" y="117334"/>
                  </a:lnTo>
                  <a:cubicBezTo>
                    <a:pt x="0" y="52532"/>
                    <a:pt x="52532" y="0"/>
                    <a:pt x="11733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2234264" cy="494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word cloud(Fake):</a:t>
              </a: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-254686" y="2225313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875113" y="2919759"/>
            <a:ext cx="12537774" cy="6338541"/>
          </a:xfrm>
          <a:custGeom>
            <a:avLst/>
            <a:gdLst/>
            <a:ahLst/>
            <a:cxnLst/>
            <a:rect r="r" b="b" t="t" l="l"/>
            <a:pathLst>
              <a:path h="6338541" w="12537774">
                <a:moveTo>
                  <a:pt x="0" y="0"/>
                </a:moveTo>
                <a:lnTo>
                  <a:pt x="12537774" y="0"/>
                </a:lnTo>
                <a:lnTo>
                  <a:pt x="12537774" y="6338541"/>
                </a:lnTo>
                <a:lnTo>
                  <a:pt x="0" y="63385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DAGhZW5GLIo</dc:identifier>
  <dcterms:modified xsi:type="dcterms:W3CDTF">2011-08-01T06:04:30Z</dcterms:modified>
  <cp:revision>1</cp:revision>
  <dc:title>NLP Challenge</dc:title>
</cp:coreProperties>
</file>