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9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sldSz cx="12192000" cy="6858000"/>
  <p:notesSz cx="6858000" cy="12192000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Lato" panose="020F0502020204030203" pitchFamily="34" charset="0"/>
      <p:regular r:id="rId26"/>
      <p:bold r:id="rId27"/>
      <p:italic r:id="rId28"/>
      <p:boldItalic r:id="rId29"/>
    </p:embeddedFont>
    <p:embeddedFont>
      <p:font typeface="Play" panose="020B0604020202020204" charset="0"/>
      <p:regular r:id="rId30"/>
      <p:bold r:id="rId31"/>
    </p:embeddedFont>
    <p:embeddedFont>
      <p:font typeface="Space Mono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A931514-8DB0-43A9-8120-7A461F8A4CC0}">
  <a:tblStyle styleId="{BA931514-8DB0-43A9-8120-7A461F8A4CC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2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ableStyles" Target="tableStyle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914400"/>
            <a:ext cx="4572225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1" name="Google Shape;101;p6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8" name="Google Shape;108;p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b9d498a4b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6" name="Google Shape;116;g33b9d498a4b_0_3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3b9d498a4b_0_3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4" name="Google Shape;124;p8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8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3b9d498a4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2" name="Google Shape;132;g33b9d498a4b_0_4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3b9d498a4b_0_4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3b9d498a4b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0" name="Google Shape;140;g33b9d498a4b_0_5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g33b9d498a4b_0_5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9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3b9d498a4b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g33b9d498a4b_0_6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g33b9d498a4b_0_6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3b9d498a4b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1" name="Google Shape;171;g33b9d498a4b_0_7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3b9d498a4b_0_7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3b9d498a4b_1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914400"/>
            <a:ext cx="4572300" cy="4572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3b9d498a4b_1_8:notes"/>
          <p:cNvSpPr txBox="1">
            <a:spLocks noGrp="1"/>
          </p:cNvSpPr>
          <p:nvPr>
            <p:ph type="body" idx="1"/>
          </p:nvPr>
        </p:nvSpPr>
        <p:spPr>
          <a:xfrm>
            <a:off x="685800" y="5791200"/>
            <a:ext cx="5486400" cy="548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" name="Google Shape;17;p1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1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2" name="Google Shape;42;p3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3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" name="Google Shape;51;p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52;p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3b9d498a4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166813" y="0"/>
            <a:ext cx="5334001" cy="300037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9" name="Google Shape;59;g33b9d498a4b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33b9d498a4b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b9d498a4b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7" name="Google Shape;67;g33b9d498a4b_0_7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g33b9d498a4b_0_7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9d498a4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g33b9d498a4b_0_14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g33b9d498a4b_0_14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dcf503a1b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g2dcf503a1b0_0_0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dcf503a1b0_0_0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0"/>
            <a:ext cx="3000000" cy="3000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1" name="Google Shape;91;p5:notes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5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reencoded.png"/>
          <p:cNvPicPr preferRelativeResize="0"/>
          <p:nvPr/>
        </p:nvPicPr>
        <p:blipFill rotWithShape="1">
          <a:blip r:embed="rId3">
            <a:alphaModFix/>
          </a:blip>
          <a:srcRect l="25000" t="28437" r="25000" b="29375"/>
          <a:stretch/>
        </p:blipFill>
        <p:spPr>
          <a:xfrm>
            <a:off x="3048" y="1714"/>
            <a:ext cx="12188952" cy="68562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3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18274" y="4438218"/>
            <a:ext cx="952262" cy="57136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/>
          <p:nvPr/>
        </p:nvSpPr>
        <p:spPr>
          <a:xfrm>
            <a:off x="832325" y="1524875"/>
            <a:ext cx="9379200" cy="123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200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881"/>
              <a:buFont typeface="Space Mono"/>
              <a:buNone/>
            </a:pPr>
            <a:r>
              <a:rPr lang="en-US" sz="3881" b="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A Sales Prediction Model Based on machine learning models</a:t>
            </a:r>
            <a:r>
              <a:rPr lang="en-US" sz="3881" b="1" i="0" u="none" strike="noStrike" cap="none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  </a:t>
            </a:r>
            <a:endParaRPr/>
          </a:p>
          <a:p>
            <a:pPr marL="0" lvl="0" indent="0" algn="l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Group number: 4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group mempers :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mehdhar saggaf 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ahmed Alqarni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Arwa alghmadi</a:t>
            </a:r>
            <a:endParaRPr sz="1600">
              <a:solidFill>
                <a:schemeClr val="lt1"/>
              </a:solidFill>
            </a:endParaRPr>
          </a:p>
          <a:p>
            <a:pPr marL="457200" lvl="0" indent="-330200" algn="l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en-US" sz="1600">
                <a:solidFill>
                  <a:schemeClr val="lt1"/>
                </a:solidFill>
              </a:rPr>
              <a:t>malak Alshaikh 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6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ctr" rtl="1">
              <a:lnSpc>
                <a:spcPct val="178000"/>
              </a:lnSpc>
              <a:spcBef>
                <a:spcPts val="80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800"/>
              </a:spcBef>
              <a:spcAft>
                <a:spcPts val="0"/>
              </a:spcAft>
              <a:buNone/>
            </a:pPr>
            <a:br>
              <a:rPr lang="en-US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2415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"/>
          <p:cNvSpPr/>
          <p:nvPr/>
        </p:nvSpPr>
        <p:spPr>
          <a:xfrm>
            <a:off x="1536925" y="931075"/>
            <a:ext cx="40692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EE0979"/>
              </a:buClr>
              <a:buSzPts val="3750"/>
              <a:buFont typeface="Lato"/>
              <a:buNone/>
            </a:pPr>
            <a:r>
              <a:rPr lang="en-US" sz="202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Find the best Model</a:t>
            </a:r>
            <a:r>
              <a:rPr lang="en-US" sz="3750">
                <a:solidFill>
                  <a:srgbClr val="EE0979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375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2118474" y="2101358"/>
            <a:ext cx="6609600" cy="274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3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Random Forest Regressor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3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• knn model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3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• Decision Tree Regressor</a:t>
            </a:r>
            <a:endParaRPr sz="16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37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lt1"/>
                </a:solidFill>
              </a:rPr>
              <a:t>• Linear regression </a:t>
            </a:r>
            <a:endParaRPr sz="1600"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1200"/>
              </a:spcBef>
              <a:spcAft>
                <a:spcPts val="0"/>
              </a:spcAft>
              <a:buClr>
                <a:srgbClr val="EE0979"/>
              </a:buClr>
              <a:buSzPts val="1875"/>
              <a:buFont typeface="Lato"/>
              <a:buNone/>
            </a:pPr>
            <a:endParaRPr sz="1875">
              <a:solidFill>
                <a:srgbClr val="EE0979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3"/>
          <p:cNvSpPr/>
          <p:nvPr/>
        </p:nvSpPr>
        <p:spPr>
          <a:xfrm>
            <a:off x="0" y="350320"/>
            <a:ext cx="12188952" cy="6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476131" y="2323519"/>
            <a:ext cx="3361484" cy="3361484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4313" b="1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knn model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6754" y="1143925"/>
            <a:ext cx="7418175" cy="531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/>
        </p:nvSpPr>
        <p:spPr>
          <a:xfrm>
            <a:off x="0" y="350320"/>
            <a:ext cx="12189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/>
          <p:nvPr/>
        </p:nvSpPr>
        <p:spPr>
          <a:xfrm>
            <a:off x="476131" y="2323519"/>
            <a:ext cx="3361500" cy="33615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SzPts val="4313"/>
              <a:buNone/>
            </a:pPr>
            <a:r>
              <a:rPr lang="en-US" sz="3113" b="1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Decision Tree Regressor</a:t>
            </a:r>
            <a:endParaRPr sz="600">
              <a:solidFill>
                <a:schemeClr val="lt1"/>
              </a:solidFill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22" y="1115925"/>
            <a:ext cx="7875999" cy="545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5"/>
          <p:cNvSpPr/>
          <p:nvPr/>
        </p:nvSpPr>
        <p:spPr>
          <a:xfrm>
            <a:off x="0" y="350320"/>
            <a:ext cx="12188952" cy="6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5"/>
          <p:cNvSpPr/>
          <p:nvPr/>
        </p:nvSpPr>
        <p:spPr>
          <a:xfrm>
            <a:off x="476131" y="2323519"/>
            <a:ext cx="3361484" cy="3361484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SzPts val="4313"/>
              <a:buNone/>
            </a:pPr>
            <a:endParaRPr sz="2813" b="1">
              <a:solidFill>
                <a:srgbClr val="2A2921"/>
              </a:solidFill>
              <a:latin typeface="Space Mono"/>
              <a:ea typeface="Space Mono"/>
              <a:cs typeface="Space Mono"/>
              <a:sym typeface="Space Mono"/>
            </a:endParaRPr>
          </a:p>
          <a:p>
            <a:pPr marL="0" lvl="0" indent="0" algn="l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2813" b="1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Linear regression</a:t>
            </a:r>
            <a:endParaRPr sz="251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9" name="Google Shape;12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7905" y="1115900"/>
            <a:ext cx="8146950" cy="542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/>
          <p:nvPr/>
        </p:nvSpPr>
        <p:spPr>
          <a:xfrm>
            <a:off x="0" y="350320"/>
            <a:ext cx="12189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476131" y="2323519"/>
            <a:ext cx="3361500" cy="33615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3113" b="1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Random Forest Regressor</a:t>
            </a:r>
            <a:endParaRPr sz="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7" name="Google Shape;13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0022" y="1115925"/>
            <a:ext cx="8198975" cy="538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7"/>
          <p:cNvSpPr/>
          <p:nvPr/>
        </p:nvSpPr>
        <p:spPr>
          <a:xfrm>
            <a:off x="0" y="350320"/>
            <a:ext cx="12189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17"/>
          <p:cNvSpPr/>
          <p:nvPr/>
        </p:nvSpPr>
        <p:spPr>
          <a:xfrm>
            <a:off x="439656" y="1748244"/>
            <a:ext cx="3361500" cy="33615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3113" b="1">
                <a:solidFill>
                  <a:schemeClr val="lt1"/>
                </a:solidFill>
                <a:latin typeface="Space Mono"/>
                <a:ea typeface="Space Mono"/>
                <a:cs typeface="Space Mono"/>
                <a:sym typeface="Space Mono"/>
              </a:rPr>
              <a:t>Result of model selection</a:t>
            </a:r>
            <a:r>
              <a:rPr lang="en-US" sz="3113" b="1">
                <a:solidFill>
                  <a:srgbClr val="2A2921"/>
                </a:solidFill>
                <a:latin typeface="Space Mono"/>
                <a:ea typeface="Space Mono"/>
                <a:cs typeface="Space Mono"/>
                <a:sym typeface="Space Mono"/>
              </a:rPr>
              <a:t> </a:t>
            </a:r>
            <a:endParaRPr sz="6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17"/>
          <p:cNvSpPr/>
          <p:nvPr/>
        </p:nvSpPr>
        <p:spPr>
          <a:xfrm>
            <a:off x="4230121" y="1240635"/>
            <a:ext cx="7652100" cy="46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rgbClr val="273B68"/>
              </a:solidFill>
              <a:latin typeface="Lato"/>
              <a:ea typeface="Lato"/>
              <a:cs typeface="Lato"/>
              <a:sym typeface="Lato"/>
            </a:endParaRPr>
          </a:p>
          <a:p>
            <a:pPr marL="45720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273B68"/>
                </a:solidFill>
                <a:latin typeface="Lato"/>
                <a:ea typeface="Lato"/>
                <a:cs typeface="Lato"/>
                <a:sym typeface="Lato"/>
              </a:rPr>
              <a:t>•</a:t>
            </a:r>
            <a:r>
              <a:rPr lang="en-US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We chose </a:t>
            </a:r>
            <a:r>
              <a:rPr lang="en-US" sz="1800">
                <a:solidFill>
                  <a:schemeClr val="dk1"/>
                </a:solidFill>
              </a:rPr>
              <a:t>Random Forest Regressor because he give as the best accuracy with our data 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46" name="Google Shape;146;p17"/>
          <p:cNvGraphicFramePr/>
          <p:nvPr/>
        </p:nvGraphicFramePr>
        <p:xfrm>
          <a:off x="4005800" y="1724850"/>
          <a:ext cx="7876425" cy="2814298"/>
        </p:xfrm>
        <a:graphic>
          <a:graphicData uri="http://schemas.openxmlformats.org/drawingml/2006/table">
            <a:tbl>
              <a:tblPr>
                <a:noFill/>
                <a:tableStyleId>{BA931514-8DB0-43A9-8120-7A461F8A4CC0}</a:tableStyleId>
              </a:tblPr>
              <a:tblGrid>
                <a:gridCol w="26072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3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25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62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models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r2_score_test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r2_score_train 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3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19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313"/>
                        <a:buFont typeface="Arial"/>
                        <a:buNone/>
                      </a:pPr>
                      <a:r>
                        <a:rPr lang="en-US" sz="1612">
                          <a:solidFill>
                            <a:srgbClr val="0D0D0D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knn model</a:t>
                      </a:r>
                      <a:endParaRPr sz="200">
                        <a:solidFill>
                          <a:srgbClr val="0D0D0D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    89%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 93%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19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313"/>
                        <a:buFont typeface="Arial"/>
                        <a:buNone/>
                      </a:pPr>
                      <a:r>
                        <a:rPr lang="en-US" sz="1513" b="1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Decision Tree Regressor</a:t>
                      </a:r>
                      <a:endParaRPr sz="1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       95%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</a:t>
                      </a: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99.88%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19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313"/>
                        <a:buFont typeface="Arial"/>
                        <a:buNone/>
                      </a:pPr>
                      <a:r>
                        <a:rPr lang="en-US" sz="1712" b="1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linear regression</a:t>
                      </a:r>
                      <a:endParaRPr sz="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    84.9%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85%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62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1987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4313"/>
                        <a:buFont typeface="Arial"/>
                        <a:buNone/>
                      </a:pPr>
                      <a:r>
                        <a:rPr lang="en-US" sz="1912" b="1">
                          <a:solidFill>
                            <a:schemeClr val="dk1"/>
                          </a:solidFill>
                          <a:latin typeface="Space Mono"/>
                          <a:ea typeface="Space Mono"/>
                          <a:cs typeface="Space Mono"/>
                          <a:sym typeface="Space Mono"/>
                        </a:rPr>
                        <a:t>Random Forest Regressor</a:t>
                      </a:r>
                      <a:endParaRPr sz="2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    96.77%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            99.48%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8"/>
          <p:cNvSpPr/>
          <p:nvPr/>
        </p:nvSpPr>
        <p:spPr>
          <a:xfrm>
            <a:off x="0" y="350320"/>
            <a:ext cx="12188952" cy="6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4313" b="1">
                <a:solidFill>
                  <a:srgbClr val="2A2921"/>
                </a:solidFill>
                <a:latin typeface="Space Mono"/>
                <a:ea typeface="Space Mono"/>
                <a:cs typeface="Space Mono"/>
                <a:sym typeface="Space Mono"/>
              </a:rPr>
              <a:t>Predict the sales for the real data: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2918890" y="1628368"/>
            <a:ext cx="2821147" cy="57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/>
          <p:nvPr/>
        </p:nvSpPr>
        <p:spPr>
          <a:xfrm>
            <a:off x="8671347" y="1628368"/>
            <a:ext cx="3041474" cy="57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accuracy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8"/>
          <p:cNvSpPr/>
          <p:nvPr/>
        </p:nvSpPr>
        <p:spPr>
          <a:xfrm>
            <a:off x="5740036" y="1628368"/>
            <a:ext cx="2931310" cy="576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8"/>
          <p:cNvSpPr/>
          <p:nvPr/>
        </p:nvSpPr>
        <p:spPr>
          <a:xfrm>
            <a:off x="320886" y="1611246"/>
            <a:ext cx="2931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2A2921"/>
                </a:solidFill>
                <a:latin typeface="Lato"/>
                <a:ea typeface="Lato"/>
                <a:cs typeface="Lato"/>
                <a:sym typeface="Lato"/>
              </a:rPr>
              <a:t> explore the real data: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55673" y="1880800"/>
            <a:ext cx="7433826" cy="434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9"/>
          <p:cNvSpPr/>
          <p:nvPr/>
        </p:nvSpPr>
        <p:spPr>
          <a:xfrm>
            <a:off x="0" y="350320"/>
            <a:ext cx="12189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4313" b="1">
                <a:solidFill>
                  <a:srgbClr val="2A2921"/>
                </a:solidFill>
                <a:latin typeface="Space Mono"/>
                <a:ea typeface="Space Mono"/>
                <a:cs typeface="Space Mono"/>
                <a:sym typeface="Space Mono"/>
              </a:rPr>
              <a:t>Predict the sales for the real data: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9"/>
          <p:cNvSpPr/>
          <p:nvPr/>
        </p:nvSpPr>
        <p:spPr>
          <a:xfrm>
            <a:off x="2918890" y="1628368"/>
            <a:ext cx="2821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9"/>
          <p:cNvSpPr/>
          <p:nvPr/>
        </p:nvSpPr>
        <p:spPr>
          <a:xfrm>
            <a:off x="8671347" y="1628368"/>
            <a:ext cx="30414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accuracy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9"/>
          <p:cNvSpPr/>
          <p:nvPr/>
        </p:nvSpPr>
        <p:spPr>
          <a:xfrm>
            <a:off x="5740036" y="1628368"/>
            <a:ext cx="2931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9"/>
          <p:cNvSpPr/>
          <p:nvPr/>
        </p:nvSpPr>
        <p:spPr>
          <a:xfrm>
            <a:off x="320886" y="1611246"/>
            <a:ext cx="29313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2A292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en-US" sz="1700">
                <a:solidFill>
                  <a:srgbClr val="2A2921"/>
                </a:solidFill>
                <a:latin typeface="Lato"/>
                <a:ea typeface="Lato"/>
                <a:cs typeface="Lato"/>
                <a:sym typeface="Lato"/>
              </a:rPr>
              <a:t>PREDICT FOR REAL DATA</a:t>
            </a:r>
            <a:r>
              <a:rPr lang="en-US" sz="2000">
                <a:solidFill>
                  <a:srgbClr val="2A292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2374449"/>
            <a:ext cx="12036601" cy="175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/>
          <p:nvPr/>
        </p:nvSpPr>
        <p:spPr>
          <a:xfrm>
            <a:off x="0" y="350320"/>
            <a:ext cx="12189000" cy="61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4313"/>
              <a:buFont typeface="Space Mono"/>
              <a:buNone/>
            </a:pPr>
            <a:r>
              <a:rPr lang="en-US" sz="3213" b="1">
                <a:solidFill>
                  <a:srgbClr val="2A2921"/>
                </a:solidFill>
                <a:latin typeface="Space Mono"/>
                <a:ea typeface="Space Mono"/>
                <a:cs typeface="Space Mono"/>
                <a:sym typeface="Space Mono"/>
              </a:rPr>
              <a:t>Adding predict sales to the real data</a:t>
            </a:r>
            <a:r>
              <a:rPr lang="en-US" sz="4313" b="1">
                <a:solidFill>
                  <a:srgbClr val="2A2921"/>
                </a:solidFill>
                <a:latin typeface="Space Mono"/>
                <a:ea typeface="Space Mono"/>
                <a:cs typeface="Space Mono"/>
                <a:sym typeface="Space Mono"/>
              </a:rPr>
              <a:t>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0"/>
          <p:cNvSpPr/>
          <p:nvPr/>
        </p:nvSpPr>
        <p:spPr>
          <a:xfrm>
            <a:off x="2918890" y="1628368"/>
            <a:ext cx="28212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dataset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/>
          <p:nvPr/>
        </p:nvSpPr>
        <p:spPr>
          <a:xfrm>
            <a:off x="8671347" y="1628368"/>
            <a:ext cx="30414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 accuracy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5740036" y="1628368"/>
            <a:ext cx="2931300" cy="57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Lato"/>
              <a:buNone/>
            </a:pPr>
            <a:r>
              <a:rPr lang="en-US" sz="20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model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320872" y="1611250"/>
            <a:ext cx="3734100" cy="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2A2921"/>
              </a:buClr>
              <a:buSzPts val="2000"/>
              <a:buFont typeface="Lato"/>
              <a:buNone/>
            </a:pPr>
            <a:r>
              <a:rPr lang="en-US" sz="1800">
                <a:solidFill>
                  <a:srgbClr val="2A2921"/>
                </a:solidFill>
                <a:latin typeface="Lato"/>
                <a:ea typeface="Lato"/>
                <a:cs typeface="Lato"/>
                <a:sym typeface="Lato"/>
              </a:rPr>
              <a:t> explore the real data after adding sales prediction column :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10150" y="1535150"/>
            <a:ext cx="7770776" cy="469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1999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350320"/>
            <a:ext cx="12188952" cy="613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1198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313"/>
              <a:buFont typeface="Space Mono"/>
              <a:buNone/>
            </a:pPr>
            <a:r>
              <a:rPr lang="en-US" sz="4313" b="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steps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21;p4" descr="preencoded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25" y="2221696"/>
            <a:ext cx="12188950" cy="3904274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4"/>
          <p:cNvSpPr/>
          <p:nvPr/>
        </p:nvSpPr>
        <p:spPr>
          <a:xfrm>
            <a:off x="3593121" y="3548009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the missing  values us isnull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3" name="Google Shape;23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513849" y="2950618"/>
            <a:ext cx="285679" cy="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4"/>
          <p:cNvSpPr/>
          <p:nvPr/>
        </p:nvSpPr>
        <p:spPr>
          <a:xfrm>
            <a:off x="5856975" y="2481400"/>
            <a:ext cx="23133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Using heat map to find most related columns to our target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" name="Google Shape;25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399293" y="2727999"/>
            <a:ext cx="295201" cy="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/>
          <p:nvPr/>
        </p:nvSpPr>
        <p:spPr>
          <a:xfrm>
            <a:off x="6494176" y="4634597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Data preprocessing and split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ctr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7" name="Google Shape;27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70480" y="5156267"/>
            <a:ext cx="295201" cy="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/>
          <p:nvPr/>
        </p:nvSpPr>
        <p:spPr>
          <a:xfrm>
            <a:off x="9284553" y="3898124"/>
            <a:ext cx="1675981" cy="246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Find the best Model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9" name="Google Shape;29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817843" y="3794664"/>
            <a:ext cx="295201" cy="3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31499" y="4402818"/>
            <a:ext cx="285679" cy="3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01399" y="5382718"/>
            <a:ext cx="285679" cy="399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4" descr="preencoded.pn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5299" y="5382718"/>
            <a:ext cx="285679" cy="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4"/>
          <p:cNvSpPr/>
          <p:nvPr/>
        </p:nvSpPr>
        <p:spPr>
          <a:xfrm>
            <a:off x="3188846" y="4802809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Drop any row have NaN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34" name="Google Shape;34;p4"/>
          <p:cNvSpPr/>
          <p:nvPr/>
        </p:nvSpPr>
        <p:spPr>
          <a:xfrm>
            <a:off x="1106196" y="4802809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Check the NaN in the columns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" name="Google Shape;35;p4"/>
          <p:cNvSpPr/>
          <p:nvPr/>
        </p:nvSpPr>
        <p:spPr>
          <a:xfrm>
            <a:off x="125296" y="5947734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Explore the data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6" name="Google Shape;36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9191368" y="2999139"/>
            <a:ext cx="295201" cy="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4"/>
          <p:cNvSpPr/>
          <p:nvPr/>
        </p:nvSpPr>
        <p:spPr>
          <a:xfrm>
            <a:off x="8565053" y="2481399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Predict the sales in the real data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38" name="Google Shape;38;p4" descr="preencoded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595718" y="2550664"/>
            <a:ext cx="295201" cy="39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4"/>
          <p:cNvSpPr/>
          <p:nvPr/>
        </p:nvSpPr>
        <p:spPr>
          <a:xfrm>
            <a:off x="10399303" y="1975099"/>
            <a:ext cx="1676100" cy="24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r>
              <a:rPr lang="en-US" sz="15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adding predict sales to the real data</a:t>
            </a: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500"/>
              <a:buFont typeface="Lato"/>
              <a:buNone/>
            </a:pPr>
            <a:endParaRPr sz="15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5"/>
          <p:cNvSpPr/>
          <p:nvPr/>
        </p:nvSpPr>
        <p:spPr>
          <a:xfrm>
            <a:off x="0" y="0"/>
            <a:ext cx="3809047" cy="6856286"/>
          </a:xfrm>
          <a:prstGeom prst="rect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5"/>
          <p:cNvSpPr/>
          <p:nvPr/>
        </p:nvSpPr>
        <p:spPr>
          <a:xfrm>
            <a:off x="476131" y="3217752"/>
            <a:ext cx="3142464" cy="39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12022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3"/>
              <a:buFont typeface="Space Mono"/>
              <a:buNone/>
            </a:pPr>
            <a:r>
              <a:rPr lang="en-US" sz="2803" b="1">
                <a:solidFill>
                  <a:srgbClr val="FFFFFF"/>
                </a:solidFill>
                <a:latin typeface="Space Mono"/>
                <a:ea typeface="Space Mono"/>
                <a:cs typeface="Space Mono"/>
                <a:sym typeface="Space Mono"/>
              </a:rPr>
              <a:t>Explore the data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5"/>
          <p:cNvSpPr/>
          <p:nvPr/>
        </p:nvSpPr>
        <p:spPr>
          <a:xfrm>
            <a:off x="4570857" y="1616035"/>
            <a:ext cx="7541915" cy="2418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8" name="Google Shape;4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95450" y="1760125"/>
            <a:ext cx="8045550" cy="4531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"/>
          <p:cNvSpPr/>
          <p:nvPr/>
        </p:nvSpPr>
        <p:spPr>
          <a:xfrm>
            <a:off x="476131" y="1628368"/>
            <a:ext cx="4751787" cy="4751787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9580"/>
              </a:lnSpc>
              <a:spcBef>
                <a:spcPts val="1613"/>
              </a:spcBef>
              <a:spcAft>
                <a:spcPts val="0"/>
              </a:spcAft>
              <a:buNone/>
            </a:pPr>
            <a:r>
              <a:rPr lang="en-US" sz="252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the NaN in the columns</a:t>
            </a:r>
            <a:endParaRPr sz="19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55" name="Google Shape;55;p6"/>
          <p:cNvSpPr/>
          <p:nvPr/>
        </p:nvSpPr>
        <p:spPr>
          <a:xfrm>
            <a:off x="5704049" y="2600634"/>
            <a:ext cx="6609541" cy="6169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187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Lat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Google Shape;64;p7">
            <a:extLst>
              <a:ext uri="{FF2B5EF4-FFF2-40B4-BE49-F238E27FC236}">
                <a16:creationId xmlns:a16="http://schemas.microsoft.com/office/drawing/2014/main" id="{F14F2C9F-468C-46B5-9D1C-703FA277FD9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4525" y="2790625"/>
            <a:ext cx="4979725" cy="180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7"/>
          <p:cNvSpPr/>
          <p:nvPr/>
        </p:nvSpPr>
        <p:spPr>
          <a:xfrm>
            <a:off x="476131" y="1628368"/>
            <a:ext cx="4751700" cy="47517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9580"/>
              </a:lnSpc>
              <a:spcBef>
                <a:spcPts val="1613"/>
              </a:spcBef>
              <a:spcAft>
                <a:spcPts val="0"/>
              </a:spcAft>
              <a:buNone/>
            </a:pPr>
            <a:r>
              <a:rPr lang="en-US" sz="202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</a:t>
            </a:r>
            <a:r>
              <a:rPr lang="en-US" sz="222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Drop any row have NaN</a:t>
            </a:r>
            <a:endParaRPr sz="16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5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63" name="Google Shape;63;p7"/>
          <p:cNvSpPr/>
          <p:nvPr/>
        </p:nvSpPr>
        <p:spPr>
          <a:xfrm>
            <a:off x="5704049" y="2600634"/>
            <a:ext cx="66096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187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Lat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AD1C15F-2E57-48ED-B8ED-3D93FFFA1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9714" y="3429000"/>
            <a:ext cx="6609600" cy="9596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8"/>
          <p:cNvSpPr/>
          <p:nvPr/>
        </p:nvSpPr>
        <p:spPr>
          <a:xfrm>
            <a:off x="476131" y="1628368"/>
            <a:ext cx="4751700" cy="47517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29580"/>
              </a:lnSpc>
              <a:spcBef>
                <a:spcPts val="1613"/>
              </a:spcBef>
              <a:spcAft>
                <a:spcPts val="0"/>
              </a:spcAft>
              <a:buNone/>
            </a:pPr>
            <a:r>
              <a:rPr lang="en-US" sz="212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Check the missing  values us isnull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71" name="Google Shape;71;p8"/>
          <p:cNvSpPr/>
          <p:nvPr/>
        </p:nvSpPr>
        <p:spPr>
          <a:xfrm>
            <a:off x="5704049" y="2600634"/>
            <a:ext cx="66096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187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Lat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2" name="Google Shape;72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93850" y="2152250"/>
            <a:ext cx="3775550" cy="330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9"/>
          <p:cNvSpPr/>
          <p:nvPr/>
        </p:nvSpPr>
        <p:spPr>
          <a:xfrm>
            <a:off x="476131" y="1628368"/>
            <a:ext cx="4751700" cy="47517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9580"/>
              </a:lnSpc>
              <a:spcBef>
                <a:spcPts val="1613"/>
              </a:spcBef>
              <a:spcAft>
                <a:spcPts val="0"/>
              </a:spcAft>
              <a:buNone/>
            </a:pPr>
            <a:r>
              <a:rPr lang="en-US" sz="2125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heat map to find most related columns to our target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79" name="Google Shape;79;p9"/>
          <p:cNvSpPr/>
          <p:nvPr/>
        </p:nvSpPr>
        <p:spPr>
          <a:xfrm>
            <a:off x="5704049" y="2600634"/>
            <a:ext cx="66096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187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Lat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6125" y="935300"/>
            <a:ext cx="5972674" cy="4987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0C29"/>
        </a:solidFill>
        <a:effectLst/>
      </p:bgPr>
    </p:bg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/>
          <p:nvPr/>
        </p:nvSpPr>
        <p:spPr>
          <a:xfrm>
            <a:off x="476131" y="1628368"/>
            <a:ext cx="4751700" cy="4751700"/>
          </a:xfrm>
          <a:prstGeom prst="ellipse">
            <a:avLst/>
          </a:prstGeom>
          <a:solidFill>
            <a:srgbClr val="EE097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29580"/>
              </a:lnSpc>
              <a:spcBef>
                <a:spcPts val="1613"/>
              </a:spcBef>
              <a:spcAft>
                <a:spcPts val="0"/>
              </a:spcAft>
              <a:buNone/>
            </a:pPr>
            <a:r>
              <a:rPr lang="en-US" sz="2125" b="1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Using heat map to find most related columns to our target</a:t>
            </a:r>
            <a:endParaRPr sz="2000">
              <a:solidFill>
                <a:schemeClr val="dk1"/>
              </a:solidFill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0"/>
          <p:cNvSpPr/>
          <p:nvPr/>
        </p:nvSpPr>
        <p:spPr>
          <a:xfrm>
            <a:off x="5704049" y="2600634"/>
            <a:ext cx="6609600" cy="61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51875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>
              <a:solidFill>
                <a:schemeClr val="lt1"/>
              </a:solidFill>
              <a:latin typeface="Play"/>
              <a:ea typeface="Play"/>
              <a:cs typeface="Play"/>
              <a:sym typeface="Play"/>
            </a:endParaRPr>
          </a:p>
          <a:p>
            <a:pPr marL="0" marR="0" lvl="0" indent="0" algn="l" rtl="0">
              <a:lnSpc>
                <a:spcPct val="1296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50"/>
              <a:buFont typeface="Lat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5950" y="1022750"/>
            <a:ext cx="6130436" cy="5357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/>
          <p:nvPr/>
        </p:nvSpPr>
        <p:spPr>
          <a:xfrm>
            <a:off x="0" y="0"/>
            <a:ext cx="3809047" cy="6856286"/>
          </a:xfrm>
          <a:prstGeom prst="rect">
            <a:avLst/>
          </a:prstGeom>
          <a:solidFill>
            <a:srgbClr val="0F0C29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/>
          <p:nvPr/>
        </p:nvSpPr>
        <p:spPr>
          <a:xfrm>
            <a:off x="476131" y="3186143"/>
            <a:ext cx="3142464" cy="4599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29580"/>
              </a:lnSpc>
              <a:spcBef>
                <a:spcPts val="1613"/>
              </a:spcBef>
              <a:spcAft>
                <a:spcPts val="0"/>
              </a:spcAft>
              <a:buNone/>
            </a:pPr>
            <a:r>
              <a:rPr lang="en-US" sz="2025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Data preprocessing and split 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4570857" y="2146061"/>
            <a:ext cx="7541915" cy="1973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4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Lato"/>
              <a:buNone/>
            </a:pP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7" name="Google Shape;97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3722" y="1974271"/>
            <a:ext cx="6981825" cy="1038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33725" y="3535178"/>
            <a:ext cx="6877050" cy="1038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299</Words>
  <Application>Microsoft Office PowerPoint</Application>
  <PresentationFormat>Widescreen</PresentationFormat>
  <Paragraphs>122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Play</vt:lpstr>
      <vt:lpstr>Arial</vt:lpstr>
      <vt:lpstr>Lato</vt:lpstr>
      <vt:lpstr>Space Mono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mehdar alsaggaf</cp:lastModifiedBy>
  <cp:revision>2</cp:revision>
  <dcterms:modified xsi:type="dcterms:W3CDTF">2025-03-02T12:17:45Z</dcterms:modified>
</cp:coreProperties>
</file>