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4" r:id="rId3"/>
    <p:sldId id="258" r:id="rId4"/>
    <p:sldId id="281" r:id="rId5"/>
    <p:sldId id="282" r:id="rId6"/>
    <p:sldId id="259" r:id="rId7"/>
    <p:sldId id="283" r:id="rId8"/>
    <p:sldId id="284" r:id="rId9"/>
    <p:sldId id="285" r:id="rId10"/>
    <p:sldId id="286" r:id="rId11"/>
    <p:sldId id="288" r:id="rId12"/>
    <p:sldId id="287"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6A9D6A-B6B6-4CCE-85BE-43DD322E564C}" type="slidenum">
              <a:rPr lang="en-US" smtClean="0"/>
              <a:t>‹N°›</a:t>
            </a:fld>
            <a:endParaRPr lang="en-US"/>
          </a:p>
        </p:txBody>
      </p:sp>
    </p:spTree>
    <p:extLst>
      <p:ext uri="{BB962C8B-B14F-4D97-AF65-F5344CB8AC3E}">
        <p14:creationId xmlns:p14="http://schemas.microsoft.com/office/powerpoint/2010/main" val="377036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‹N°›</a:t>
            </a:fld>
            <a:endParaRPr lang="en-US"/>
          </a:p>
        </p:txBody>
      </p:sp>
    </p:spTree>
    <p:extLst>
      <p:ext uri="{BB962C8B-B14F-4D97-AF65-F5344CB8AC3E}">
        <p14:creationId xmlns:p14="http://schemas.microsoft.com/office/powerpoint/2010/main" val="238652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‹N°›</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354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‹N°›</a:t>
            </a:fld>
            <a:endParaRPr lang="en-US"/>
          </a:p>
        </p:txBody>
      </p:sp>
    </p:spTree>
    <p:extLst>
      <p:ext uri="{BB962C8B-B14F-4D97-AF65-F5344CB8AC3E}">
        <p14:creationId xmlns:p14="http://schemas.microsoft.com/office/powerpoint/2010/main" val="2473167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‹N°›</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3427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‹N°›</a:t>
            </a:fld>
            <a:endParaRPr lang="en-US"/>
          </a:p>
        </p:txBody>
      </p:sp>
    </p:spTree>
    <p:extLst>
      <p:ext uri="{BB962C8B-B14F-4D97-AF65-F5344CB8AC3E}">
        <p14:creationId xmlns:p14="http://schemas.microsoft.com/office/powerpoint/2010/main" val="3559483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‹N°›</a:t>
            </a:fld>
            <a:endParaRPr lang="en-US"/>
          </a:p>
        </p:txBody>
      </p:sp>
    </p:spTree>
    <p:extLst>
      <p:ext uri="{BB962C8B-B14F-4D97-AF65-F5344CB8AC3E}">
        <p14:creationId xmlns:p14="http://schemas.microsoft.com/office/powerpoint/2010/main" val="334486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‹N°›</a:t>
            </a:fld>
            <a:endParaRPr lang="en-US"/>
          </a:p>
        </p:txBody>
      </p:sp>
    </p:spTree>
    <p:extLst>
      <p:ext uri="{BB962C8B-B14F-4D97-AF65-F5344CB8AC3E}">
        <p14:creationId xmlns:p14="http://schemas.microsoft.com/office/powerpoint/2010/main" val="272343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‹N°›</a:t>
            </a:fld>
            <a:endParaRPr lang="en-US"/>
          </a:p>
        </p:txBody>
      </p:sp>
    </p:spTree>
    <p:extLst>
      <p:ext uri="{BB962C8B-B14F-4D97-AF65-F5344CB8AC3E}">
        <p14:creationId xmlns:p14="http://schemas.microsoft.com/office/powerpoint/2010/main" val="95062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‹N°›</a:t>
            </a:fld>
            <a:endParaRPr lang="en-US"/>
          </a:p>
        </p:txBody>
      </p:sp>
    </p:spTree>
    <p:extLst>
      <p:ext uri="{BB962C8B-B14F-4D97-AF65-F5344CB8AC3E}">
        <p14:creationId xmlns:p14="http://schemas.microsoft.com/office/powerpoint/2010/main" val="293833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‹N°›</a:t>
            </a:fld>
            <a:endParaRPr lang="en-US"/>
          </a:p>
        </p:txBody>
      </p:sp>
    </p:spTree>
    <p:extLst>
      <p:ext uri="{BB962C8B-B14F-4D97-AF65-F5344CB8AC3E}">
        <p14:creationId xmlns:p14="http://schemas.microsoft.com/office/powerpoint/2010/main" val="426030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5/20/2020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‹N°›</a:t>
            </a:fld>
            <a:endParaRPr lang="en-US"/>
          </a:p>
        </p:txBody>
      </p:sp>
    </p:spTree>
    <p:extLst>
      <p:ext uri="{BB962C8B-B14F-4D97-AF65-F5344CB8AC3E}">
        <p14:creationId xmlns:p14="http://schemas.microsoft.com/office/powerpoint/2010/main" val="309358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5/20/2020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6A9D6A-B6B6-4CCE-85BE-43DD322E564C}" type="slidenum">
              <a:rPr lang="en-US" smtClean="0"/>
              <a:t>‹N°›</a:t>
            </a:fld>
            <a:endParaRPr lang="en-US"/>
          </a:p>
        </p:txBody>
      </p:sp>
    </p:spTree>
    <p:extLst>
      <p:ext uri="{BB962C8B-B14F-4D97-AF65-F5344CB8AC3E}">
        <p14:creationId xmlns:p14="http://schemas.microsoft.com/office/powerpoint/2010/main" val="37992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5/20/2020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6A9D6A-B6B6-4CCE-85BE-43DD322E564C}" type="slidenum">
              <a:rPr lang="en-US" smtClean="0"/>
              <a:t>‹N°›</a:t>
            </a:fld>
            <a:endParaRPr lang="en-US"/>
          </a:p>
        </p:txBody>
      </p:sp>
    </p:spTree>
    <p:extLst>
      <p:ext uri="{BB962C8B-B14F-4D97-AF65-F5344CB8AC3E}">
        <p14:creationId xmlns:p14="http://schemas.microsoft.com/office/powerpoint/2010/main" val="57676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6A9D6A-B6B6-4CCE-85BE-43DD322E564C}" type="slidenum">
              <a:rPr lang="en-US" smtClean="0"/>
              <a:t>‹N°›</a:t>
            </a:fld>
            <a:endParaRPr lang="en-US"/>
          </a:p>
        </p:txBody>
      </p:sp>
    </p:spTree>
    <p:extLst>
      <p:ext uri="{BB962C8B-B14F-4D97-AF65-F5344CB8AC3E}">
        <p14:creationId xmlns:p14="http://schemas.microsoft.com/office/powerpoint/2010/main" val="60752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‹N°›</a:t>
            </a:fld>
            <a:endParaRPr lang="en-US"/>
          </a:p>
        </p:txBody>
      </p:sp>
    </p:spTree>
    <p:extLst>
      <p:ext uri="{BB962C8B-B14F-4D97-AF65-F5344CB8AC3E}">
        <p14:creationId xmlns:p14="http://schemas.microsoft.com/office/powerpoint/2010/main" val="428235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A2FCAC-B0FC-4561-97A2-3A4896B6BEB0}" type="datetimeFigureOut">
              <a:rPr lang="en-US" smtClean="0"/>
              <a:t>5/20/2020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6A9D6A-B6B6-4CCE-85BE-43DD322E564C}" type="slidenum">
              <a:rPr lang="en-US" smtClean="0"/>
              <a:t>‹N°›</a:t>
            </a:fld>
            <a:endParaRPr lang="en-US"/>
          </a:p>
        </p:txBody>
      </p:sp>
    </p:spTree>
    <p:extLst>
      <p:ext uri="{BB962C8B-B14F-4D97-AF65-F5344CB8AC3E}">
        <p14:creationId xmlns:p14="http://schemas.microsoft.com/office/powerpoint/2010/main" val="294682586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en-GB" b="1" dirty="0"/>
              <a:t>Mapping of vulnerable populations - Covid-19</a:t>
            </a:r>
            <a:endParaRPr lang="en-US" dirty="0"/>
          </a:p>
        </p:txBody>
      </p:sp>
      <p:sp>
        <p:nvSpPr>
          <p:cNvPr id="3" name="Subtitle 2"/>
          <p:cNvSpPr>
            <a:spLocks noGrp="1"/>
          </p:cNvSpPr>
          <p:nvPr>
            <p:ph type="subTitle" idx="1"/>
          </p:nvPr>
        </p:nvSpPr>
        <p:spPr>
          <a:xfrm>
            <a:off x="2589213" y="4777380"/>
            <a:ext cx="8915399" cy="859146"/>
          </a:xfrm>
        </p:spPr>
        <p:txBody>
          <a:bodyPr>
            <a:normAutofit/>
          </a:bodyPr>
          <a:lstStyle/>
          <a:p>
            <a:r>
              <a:rPr lang="en-US" dirty="0"/>
              <a:t>Applied Data Science Capstone</a:t>
            </a:r>
          </a:p>
          <a:p>
            <a:r>
              <a:rPr lang="it-IT" dirty="0"/>
              <a:t>IBM Data Science Professional 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b="1" dirty="0" err="1"/>
              <a:t>Resualts</a:t>
            </a:r>
            <a:r>
              <a:rPr lang="en-US" b="1" dirty="0"/>
              <a:t> (1/3)</a:t>
            </a:r>
          </a:p>
        </p:txBody>
      </p:sp>
      <p:sp>
        <p:nvSpPr>
          <p:cNvPr id="3" name="Content Placeholder 2"/>
          <p:cNvSpPr>
            <a:spLocks noGrp="1"/>
          </p:cNvSpPr>
          <p:nvPr>
            <p:ph idx="1"/>
          </p:nvPr>
        </p:nvSpPr>
        <p:spPr>
          <a:xfrm>
            <a:off x="1141412" y="1337482"/>
            <a:ext cx="9905999" cy="5213444"/>
          </a:xfrm>
        </p:spPr>
        <p:txBody>
          <a:bodyPr>
            <a:normAutofit/>
          </a:bodyPr>
          <a:lstStyle/>
          <a:p>
            <a:r>
              <a:rPr lang="en-US" sz="2400" b="1" dirty="0">
                <a:latin typeface="Tw Cen MT" panose="020B0602020104020603" pitchFamily="34" charset="0"/>
              </a:rPr>
              <a:t>The using of the k-Means methods let’s to have several clusters. The districts of the same clusters are similar regarding these indictors.</a:t>
            </a:r>
            <a:endParaRPr lang="en-US" b="1" dirty="0"/>
          </a:p>
          <a:p>
            <a:pPr marL="0" indent="0">
              <a:buNone/>
            </a:pPr>
            <a:endParaRPr lang="en-US" dirty="0"/>
          </a:p>
          <a:p>
            <a:endParaRPr lang="en-US" dirty="0"/>
          </a:p>
        </p:txBody>
      </p:sp>
      <p:graphicFrame>
        <p:nvGraphicFramePr>
          <p:cNvPr id="5" name="Tableau 4">
            <a:extLst>
              <a:ext uri="{FF2B5EF4-FFF2-40B4-BE49-F238E27FC236}">
                <a16:creationId xmlns:a16="http://schemas.microsoft.com/office/drawing/2014/main" id="{844D1556-7C1E-428E-8EBF-CAFDC1807174}"/>
              </a:ext>
            </a:extLst>
          </p:cNvPr>
          <p:cNvGraphicFramePr>
            <a:graphicFrameLocks noGrp="1"/>
          </p:cNvGraphicFramePr>
          <p:nvPr>
            <p:extLst>
              <p:ext uri="{D42A27DB-BD31-4B8C-83A1-F6EECF244321}">
                <p14:modId xmlns:p14="http://schemas.microsoft.com/office/powerpoint/2010/main" val="2291612117"/>
              </p:ext>
            </p:extLst>
          </p:nvPr>
        </p:nvGraphicFramePr>
        <p:xfrm>
          <a:off x="2340106" y="2197121"/>
          <a:ext cx="7183722" cy="6434052"/>
        </p:xfrm>
        <a:graphic>
          <a:graphicData uri="http://schemas.openxmlformats.org/drawingml/2006/table">
            <a:tbl>
              <a:tblPr firstRow="1" firstCol="1" bandRow="1"/>
              <a:tblGrid>
                <a:gridCol w="3077197">
                  <a:extLst>
                    <a:ext uri="{9D8B030D-6E8A-4147-A177-3AD203B41FA5}">
                      <a16:colId xmlns:a16="http://schemas.microsoft.com/office/drawing/2014/main" val="2148941324"/>
                    </a:ext>
                  </a:extLst>
                </a:gridCol>
                <a:gridCol w="4106525">
                  <a:extLst>
                    <a:ext uri="{9D8B030D-6E8A-4147-A177-3AD203B41FA5}">
                      <a16:colId xmlns:a16="http://schemas.microsoft.com/office/drawing/2014/main" val="961894376"/>
                    </a:ext>
                  </a:extLst>
                </a:gridCol>
              </a:tblGrid>
              <a:tr h="166462">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Label</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solidFill>
                      <a:srgbClr val="D9D9D9"/>
                    </a:solidFill>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Definition</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solidFill>
                      <a:srgbClr val="D9D9D9"/>
                    </a:solidFill>
                  </a:tcPr>
                </a:tc>
                <a:extLst>
                  <a:ext uri="{0D108BD9-81ED-4DB2-BD59-A6C34878D82A}">
                    <a16:rowId xmlns:a16="http://schemas.microsoft.com/office/drawing/2014/main" val="161736654"/>
                  </a:ext>
                </a:extLst>
              </a:tr>
              <a:tr h="499387">
                <a:tc>
                  <a:txBody>
                    <a:bodyPr/>
                    <a:lstStyle/>
                    <a:p>
                      <a:pPr algn="l">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IPM</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Multidimensional poverty index (MPI, percent)</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tcPr>
                </a:tc>
                <a:extLst>
                  <a:ext uri="{0D108BD9-81ED-4DB2-BD59-A6C34878D82A}">
                    <a16:rowId xmlns:a16="http://schemas.microsoft.com/office/drawing/2014/main" val="1737064039"/>
                  </a:ext>
                </a:extLst>
              </a:tr>
              <a:tr h="332925">
                <a:tc>
                  <a:txBody>
                    <a:bodyPr/>
                    <a:lstStyle/>
                    <a:p>
                      <a:pPr algn="l">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IPP</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solidFill>
                      <a:srgbClr val="D9D9D9"/>
                    </a:solidFill>
                  </a:tcPr>
                </a:tc>
                <a:tc>
                  <a:txBody>
                    <a:bodyPr/>
                    <a:lstStyle/>
                    <a:p>
                      <a:pPr algn="ctr">
                        <a:lnSpc>
                          <a:spcPct val="107000"/>
                        </a:lnSpc>
                        <a:spcAft>
                          <a:spcPts val="0"/>
                        </a:spcAft>
                      </a:pPr>
                      <a:r>
                        <a:rPr lang="en-GB"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Poor people deprivation intensity (percent)</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solidFill>
                      <a:srgbClr val="D9D9D9"/>
                    </a:solidFill>
                  </a:tcPr>
                </a:tc>
                <a:extLst>
                  <a:ext uri="{0D108BD9-81ED-4DB2-BD59-A6C34878D82A}">
                    <a16:rowId xmlns:a16="http://schemas.microsoft.com/office/drawing/2014/main" val="2089973868"/>
                  </a:ext>
                </a:extLst>
              </a:tr>
              <a:tr h="332925">
                <a:tc>
                  <a:txBody>
                    <a:bodyPr/>
                    <a:lstStyle/>
                    <a:p>
                      <a:pPr algn="l">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TPM</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Multidimensional poverty rate (percent)</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tcPr>
                </a:tc>
                <a:extLst>
                  <a:ext uri="{0D108BD9-81ED-4DB2-BD59-A6C34878D82A}">
                    <a16:rowId xmlns:a16="http://schemas.microsoft.com/office/drawing/2014/main" val="1221868715"/>
                  </a:ext>
                </a:extLst>
              </a:tr>
              <a:tr h="332925">
                <a:tc>
                  <a:txBody>
                    <a:bodyPr/>
                    <a:lstStyle/>
                    <a:p>
                      <a:pPr algn="l">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TPG</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solidFill>
                      <a:srgbClr val="D9D9D9"/>
                    </a:solidFill>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Global poverty rate (percent)</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solidFill>
                      <a:srgbClr val="D9D9D9"/>
                    </a:solidFill>
                  </a:tcPr>
                </a:tc>
                <a:extLst>
                  <a:ext uri="{0D108BD9-81ED-4DB2-BD59-A6C34878D82A}">
                    <a16:rowId xmlns:a16="http://schemas.microsoft.com/office/drawing/2014/main" val="798666996"/>
                  </a:ext>
                </a:extLst>
              </a:tr>
              <a:tr h="332925">
                <a:tc>
                  <a:txBody>
                    <a:bodyPr/>
                    <a:lstStyle/>
                    <a:p>
                      <a:pPr algn="l">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compEdu</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MPI education component (percent)</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tcPr>
                </a:tc>
                <a:extLst>
                  <a:ext uri="{0D108BD9-81ED-4DB2-BD59-A6C34878D82A}">
                    <a16:rowId xmlns:a16="http://schemas.microsoft.com/office/drawing/2014/main" val="1331276277"/>
                  </a:ext>
                </a:extLst>
              </a:tr>
              <a:tr h="332925">
                <a:tc>
                  <a:txBody>
                    <a:bodyPr/>
                    <a:lstStyle/>
                    <a:p>
                      <a:pPr algn="l">
                        <a:lnSpc>
                          <a:spcPct val="107000"/>
                        </a:lnSpc>
                        <a:spcAft>
                          <a:spcPts val="0"/>
                        </a:spcAft>
                      </a:pPr>
                      <a:r>
                        <a:rPr lang="fr-FR"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compHabitat</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solidFill>
                      <a:srgbClr val="D9D9D9"/>
                    </a:solidFill>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MPI housing component (percent)</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solidFill>
                      <a:srgbClr val="D9D9D9"/>
                    </a:solidFill>
                  </a:tcPr>
                </a:tc>
                <a:extLst>
                  <a:ext uri="{0D108BD9-81ED-4DB2-BD59-A6C34878D82A}">
                    <a16:rowId xmlns:a16="http://schemas.microsoft.com/office/drawing/2014/main" val="3465938813"/>
                  </a:ext>
                </a:extLst>
              </a:tr>
              <a:tr h="332925">
                <a:tc>
                  <a:txBody>
                    <a:bodyPr/>
                    <a:lstStyle/>
                    <a:p>
                      <a:pPr algn="l">
                        <a:lnSpc>
                          <a:spcPct val="107000"/>
                        </a:lnSpc>
                        <a:spcAft>
                          <a:spcPts val="0"/>
                        </a:spcAft>
                      </a:pPr>
                      <a:r>
                        <a:rPr lang="fr-FR"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compInfrastrut</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MPI infrastructure component (percent)</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tcPr>
                </a:tc>
                <a:extLst>
                  <a:ext uri="{0D108BD9-81ED-4DB2-BD59-A6C34878D82A}">
                    <a16:rowId xmlns:a16="http://schemas.microsoft.com/office/drawing/2014/main" val="2252456562"/>
                  </a:ext>
                </a:extLst>
              </a:tr>
              <a:tr h="332925">
                <a:tc>
                  <a:txBody>
                    <a:bodyPr/>
                    <a:lstStyle/>
                    <a:p>
                      <a:pPr algn="l">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compSante</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solidFill>
                      <a:srgbClr val="D9D9D9"/>
                    </a:solidFill>
                  </a:tcPr>
                </a:tc>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MPI health component (percent)</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solidFill>
                      <a:srgbClr val="D9D9D9"/>
                    </a:solidFill>
                  </a:tcPr>
                </a:tc>
                <a:extLst>
                  <a:ext uri="{0D108BD9-81ED-4DB2-BD59-A6C34878D82A}">
                    <a16:rowId xmlns:a16="http://schemas.microsoft.com/office/drawing/2014/main" val="3503009090"/>
                  </a:ext>
                </a:extLst>
              </a:tr>
              <a:tr h="499387">
                <a:tc>
                  <a:txBody>
                    <a:bodyPr/>
                    <a:lstStyle/>
                    <a:p>
                      <a:pPr algn="l">
                        <a:lnSpc>
                          <a:spcPct val="107000"/>
                        </a:lnSpc>
                        <a:spcAft>
                          <a:spcPts val="0"/>
                        </a:spcAft>
                      </a:pPr>
                      <a:r>
                        <a:rPr lang="fr-FR"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distribPMonetaire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tcPr>
                </a:tc>
                <a:tc>
                  <a:txBody>
                    <a:bodyPr/>
                    <a:lstStyle/>
                    <a:p>
                      <a:pPr algn="ctr">
                        <a:lnSpc>
                          <a:spcPct val="107000"/>
                        </a:lnSpc>
                        <a:spcAft>
                          <a:spcPts val="0"/>
                        </a:spcAft>
                      </a:pPr>
                      <a:r>
                        <a:rPr lang="en-GB"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Distribution of monetary poverty only (percent)</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tcPr>
                </a:tc>
                <a:extLst>
                  <a:ext uri="{0D108BD9-81ED-4DB2-BD59-A6C34878D82A}">
                    <a16:rowId xmlns:a16="http://schemas.microsoft.com/office/drawing/2014/main" val="3548831005"/>
                  </a:ext>
                </a:extLst>
              </a:tr>
              <a:tr h="499387">
                <a:tc>
                  <a:txBody>
                    <a:bodyPr/>
                    <a:lstStyle/>
                    <a:p>
                      <a:pPr algn="l">
                        <a:lnSpc>
                          <a:spcPct val="107000"/>
                        </a:lnSpc>
                        <a:spcAft>
                          <a:spcPts val="0"/>
                        </a:spcAft>
                      </a:pPr>
                      <a:r>
                        <a:rPr lang="fr-FR"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distribPMonetaireMultidim</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solidFill>
                      <a:srgbClr val="D9D9D9"/>
                    </a:solidFill>
                  </a:tcPr>
                </a:tc>
                <a:tc>
                  <a:txBody>
                    <a:bodyPr/>
                    <a:lstStyle/>
                    <a:p>
                      <a:pPr algn="ctr">
                        <a:lnSpc>
                          <a:spcPct val="107000"/>
                        </a:lnSpc>
                        <a:spcAft>
                          <a:spcPts val="0"/>
                        </a:spcAft>
                      </a:pPr>
                      <a:r>
                        <a:rPr lang="en-GB"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Distribution of monetary and multidimensional poverty (core, percent)</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a:noFill/>
                    </a:lnB>
                    <a:solidFill>
                      <a:srgbClr val="D9D9D9"/>
                    </a:solidFill>
                  </a:tcPr>
                </a:tc>
                <a:extLst>
                  <a:ext uri="{0D108BD9-81ED-4DB2-BD59-A6C34878D82A}">
                    <a16:rowId xmlns:a16="http://schemas.microsoft.com/office/drawing/2014/main" val="4092768477"/>
                  </a:ext>
                </a:extLst>
              </a:tr>
              <a:tr h="499387">
                <a:tc>
                  <a:txBody>
                    <a:bodyPr/>
                    <a:lstStyle/>
                    <a:p>
                      <a:pPr algn="ctr">
                        <a:lnSpc>
                          <a:spcPct val="107000"/>
                        </a:lnSpc>
                        <a:spcAft>
                          <a:spcPts val="0"/>
                        </a:spcAft>
                      </a:pPr>
                      <a:r>
                        <a:rPr lang="fr-FR"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distribPMultidim</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Distribution of multidimensional poverty only (percent)</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34038" marR="34038"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9473051"/>
                  </a:ext>
                </a:extLst>
              </a:tr>
            </a:tbl>
          </a:graphicData>
        </a:graphic>
      </p:graphicFrame>
    </p:spTree>
    <p:extLst>
      <p:ext uri="{BB962C8B-B14F-4D97-AF65-F5344CB8AC3E}">
        <p14:creationId xmlns:p14="http://schemas.microsoft.com/office/powerpoint/2010/main" val="190965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b="1" dirty="0" err="1"/>
              <a:t>Resualts</a:t>
            </a:r>
            <a:r>
              <a:rPr lang="en-US" b="1" dirty="0"/>
              <a:t> (2/3)</a:t>
            </a:r>
          </a:p>
        </p:txBody>
      </p:sp>
      <p:sp>
        <p:nvSpPr>
          <p:cNvPr id="3" name="Content Placeholder 2"/>
          <p:cNvSpPr>
            <a:spLocks noGrp="1"/>
          </p:cNvSpPr>
          <p:nvPr>
            <p:ph idx="1"/>
          </p:nvPr>
        </p:nvSpPr>
        <p:spPr>
          <a:xfrm>
            <a:off x="1141412" y="1337482"/>
            <a:ext cx="9905999" cy="5213444"/>
          </a:xfrm>
        </p:spPr>
        <p:txBody>
          <a:bodyPr>
            <a:normAutofit/>
          </a:bodyPr>
          <a:lstStyle/>
          <a:p>
            <a:r>
              <a:rPr lang="en-US" sz="2400" b="1" dirty="0">
                <a:latin typeface="Tw Cen MT" panose="020B0602020104020603" pitchFamily="34" charset="0"/>
              </a:rPr>
              <a:t>The </a:t>
            </a:r>
            <a:r>
              <a:rPr lang="en-US" sz="2400" b="1" dirty="0" err="1">
                <a:latin typeface="Tw Cen MT" panose="020B0602020104020603" pitchFamily="34" charset="0"/>
              </a:rPr>
              <a:t>visualisation</a:t>
            </a:r>
            <a:r>
              <a:rPr lang="en-US" sz="2400" b="1" dirty="0">
                <a:latin typeface="Tw Cen MT" panose="020B0602020104020603" pitchFamily="34" charset="0"/>
              </a:rPr>
              <a:t> of the cluster is given as below:</a:t>
            </a:r>
            <a:endParaRPr lang="en-US" dirty="0"/>
          </a:p>
        </p:txBody>
      </p:sp>
      <p:pic>
        <p:nvPicPr>
          <p:cNvPr id="6" name="Image 5">
            <a:extLst>
              <a:ext uri="{FF2B5EF4-FFF2-40B4-BE49-F238E27FC236}">
                <a16:creationId xmlns:a16="http://schemas.microsoft.com/office/drawing/2014/main" id="{84B255B6-D3B6-429E-917D-24C218C834EF}"/>
              </a:ext>
            </a:extLst>
          </p:cNvPr>
          <p:cNvPicPr/>
          <p:nvPr/>
        </p:nvPicPr>
        <p:blipFill>
          <a:blip r:embed="rId2"/>
          <a:stretch>
            <a:fillRect/>
          </a:stretch>
        </p:blipFill>
        <p:spPr>
          <a:xfrm>
            <a:off x="2990558" y="1862086"/>
            <a:ext cx="5760720" cy="4688840"/>
          </a:xfrm>
          <a:prstGeom prst="rect">
            <a:avLst/>
          </a:prstGeom>
        </p:spPr>
      </p:pic>
    </p:spTree>
    <p:extLst>
      <p:ext uri="{BB962C8B-B14F-4D97-AF65-F5344CB8AC3E}">
        <p14:creationId xmlns:p14="http://schemas.microsoft.com/office/powerpoint/2010/main" val="2144450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b="1" dirty="0" err="1"/>
              <a:t>Resualts</a:t>
            </a:r>
            <a:r>
              <a:rPr lang="en-US" b="1" dirty="0"/>
              <a:t> (3/3)</a:t>
            </a:r>
          </a:p>
        </p:txBody>
      </p:sp>
      <p:sp>
        <p:nvSpPr>
          <p:cNvPr id="3" name="Content Placeholder 2"/>
          <p:cNvSpPr>
            <a:spLocks noGrp="1"/>
          </p:cNvSpPr>
          <p:nvPr>
            <p:ph idx="1"/>
          </p:nvPr>
        </p:nvSpPr>
        <p:spPr>
          <a:xfrm>
            <a:off x="1141412" y="1337482"/>
            <a:ext cx="9905999" cy="5213444"/>
          </a:xfrm>
        </p:spPr>
        <p:txBody>
          <a:bodyPr>
            <a:normAutofit/>
          </a:bodyPr>
          <a:lstStyle/>
          <a:p>
            <a:r>
              <a:rPr lang="en-US" sz="2400" b="1" dirty="0">
                <a:latin typeface="Tw Cen MT" panose="020B0602020104020603" pitchFamily="34" charset="0"/>
              </a:rPr>
              <a:t>identification of socio-economic and epidemiological vulnerability zones / clusters</a:t>
            </a:r>
          </a:p>
          <a:p>
            <a:r>
              <a:rPr lang="en-US" sz="2400" b="1" dirty="0">
                <a:latin typeface="Tw Cen MT" panose="020B0602020104020603" pitchFamily="34" charset="0"/>
              </a:rPr>
              <a:t>This step consists in identifying the zones (each block and corresponding administrative division) which concentrate the percentage of households with the greatest socioeconomic and / or epidemiological vulnerabilities.</a:t>
            </a:r>
          </a:p>
          <a:p>
            <a:r>
              <a:rPr lang="en-US" sz="2400" b="1" dirty="0">
                <a:latin typeface="Tw Cen MT" panose="020B0602020104020603" pitchFamily="34" charset="0"/>
              </a:rPr>
              <a:t>A table can be generated for each administrative division, showing the distribution of the most vulnerable households within the administrative division. It is also possible to generate maps showing the points where the most vulnerable households are located, in order to direct the efforts of the authorities.</a:t>
            </a:r>
          </a:p>
        </p:txBody>
      </p:sp>
    </p:spTree>
    <p:extLst>
      <p:ext uri="{BB962C8B-B14F-4D97-AF65-F5344CB8AC3E}">
        <p14:creationId xmlns:p14="http://schemas.microsoft.com/office/powerpoint/2010/main" val="4196203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523" y="2079008"/>
            <a:ext cx="5817808" cy="1578592"/>
          </a:xfrm>
        </p:spPr>
        <p:txBody>
          <a:bodyPr>
            <a:noAutofit/>
          </a:bodyPr>
          <a:lstStyle/>
          <a:p>
            <a:r>
              <a:rPr lang="en-US" sz="8000" b="1" dirty="0">
                <a:latin typeface="Tw Cen MT" panose="020B0602020104020603" pitchFamily="34" charset="0"/>
              </a:rPr>
              <a:t>THANKS</a:t>
            </a:r>
          </a:p>
        </p:txBody>
      </p:sp>
    </p:spTree>
    <p:extLst>
      <p:ext uri="{BB962C8B-B14F-4D97-AF65-F5344CB8AC3E}">
        <p14:creationId xmlns:p14="http://schemas.microsoft.com/office/powerpoint/2010/main" val="35216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82D02C8-C861-479E-83D3-27F8DE3F233A}"/>
              </a:ext>
            </a:extLst>
          </p:cNvPr>
          <p:cNvPicPr>
            <a:picLocks noChangeAspect="1"/>
          </p:cNvPicPr>
          <p:nvPr/>
        </p:nvPicPr>
        <p:blipFill>
          <a:blip r:embed="rId2"/>
          <a:stretch>
            <a:fillRect/>
          </a:stretch>
        </p:blipFill>
        <p:spPr>
          <a:xfrm>
            <a:off x="2670516" y="1326685"/>
            <a:ext cx="8229600" cy="5076825"/>
          </a:xfrm>
          <a:prstGeom prst="rect">
            <a:avLst/>
          </a:prstGeom>
        </p:spPr>
      </p:pic>
      <p:sp>
        <p:nvSpPr>
          <p:cNvPr id="5" name="Title 1">
            <a:extLst>
              <a:ext uri="{FF2B5EF4-FFF2-40B4-BE49-F238E27FC236}">
                <a16:creationId xmlns:a16="http://schemas.microsoft.com/office/drawing/2014/main" id="{EDE163B1-4C9C-428A-8285-E37BD4F553C7}"/>
              </a:ext>
            </a:extLst>
          </p:cNvPr>
          <p:cNvSpPr>
            <a:spLocks noGrp="1"/>
          </p:cNvSpPr>
          <p:nvPr>
            <p:ph type="title"/>
          </p:nvPr>
        </p:nvSpPr>
        <p:spPr>
          <a:xfrm>
            <a:off x="1990581" y="168352"/>
            <a:ext cx="9905998" cy="759906"/>
          </a:xfrm>
        </p:spPr>
        <p:txBody>
          <a:bodyPr>
            <a:normAutofit fontScale="90000"/>
          </a:bodyPr>
          <a:lstStyle/>
          <a:p>
            <a:r>
              <a:rPr lang="en-US" dirty="0"/>
              <a:t>Moroccan Map</a:t>
            </a:r>
            <a:br>
              <a:rPr lang="en-US" b="1" dirty="0"/>
            </a:br>
            <a:endParaRPr lang="en-US" dirty="0"/>
          </a:p>
        </p:txBody>
      </p:sp>
    </p:spTree>
    <p:extLst>
      <p:ext uri="{BB962C8B-B14F-4D97-AF65-F5344CB8AC3E}">
        <p14:creationId xmlns:p14="http://schemas.microsoft.com/office/powerpoint/2010/main" val="349675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US" b="1" dirty="0"/>
              <a:t>Problem Description</a:t>
            </a: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pPr algn="just"/>
            <a:r>
              <a:rPr lang="en-US" sz="3200" dirty="0">
                <a:latin typeface="Tw Cen MT" panose="020B0602020104020603" pitchFamily="34" charset="0"/>
              </a:rPr>
              <a:t>To overcome the health crisis in the best possible conditions, the Moroccan authorities are mobilizing all the resources and goodwill of the country today. In order to contribute to this national effort, we formulated the project "Mapping of vulnerable populations to Covid-19", </a:t>
            </a:r>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GB" b="1" dirty="0"/>
              <a:t>General objectives of the project</a:t>
            </a:r>
            <a:br>
              <a:rPr lang="fr-FR" dirty="0"/>
            </a:b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fontScale="92500" lnSpcReduction="10000"/>
          </a:bodyPr>
          <a:lstStyle/>
          <a:p>
            <a:pPr algn="just"/>
            <a:r>
              <a:rPr lang="en-US" sz="3200" dirty="0">
                <a:latin typeface="Tw Cen MT" panose="020B0602020104020603" pitchFamily="34" charset="0"/>
              </a:rPr>
              <a:t>1.	Facilitate the operation of confinement of the population, in particular the most vulnerable fringes in socioeconomic and epidemiological terms,</a:t>
            </a:r>
          </a:p>
          <a:p>
            <a:pPr algn="just"/>
            <a:endParaRPr lang="en-US" sz="3200" dirty="0">
              <a:latin typeface="Tw Cen MT" panose="020B0602020104020603" pitchFamily="34" charset="0"/>
            </a:endParaRPr>
          </a:p>
          <a:p>
            <a:pPr algn="just"/>
            <a:r>
              <a:rPr lang="en-US" sz="3200" dirty="0">
                <a:latin typeface="Tw Cen MT" panose="020B0602020104020603" pitchFamily="34" charset="0"/>
              </a:rPr>
              <a:t>2.	Direct the mobilization of public resources (financial and in-kind aid) to the areas where the needs are most pressing,</a:t>
            </a:r>
          </a:p>
          <a:p>
            <a:pPr algn="just"/>
            <a:endParaRPr lang="en-US" sz="3200" dirty="0">
              <a:latin typeface="Tw Cen MT" panose="020B0602020104020603" pitchFamily="34" charset="0"/>
            </a:endParaRPr>
          </a:p>
          <a:p>
            <a:pPr algn="just"/>
            <a:r>
              <a:rPr lang="en-US" sz="3200" dirty="0">
                <a:latin typeface="Tw Cen MT" panose="020B0602020104020603" pitchFamily="34" charset="0"/>
              </a:rPr>
              <a:t>3.	Identify potential clusters for the spread of the epidemic and guide a possible targeted testing policy.</a:t>
            </a:r>
          </a:p>
        </p:txBody>
      </p:sp>
    </p:spTree>
    <p:extLst>
      <p:ext uri="{BB962C8B-B14F-4D97-AF65-F5344CB8AC3E}">
        <p14:creationId xmlns:p14="http://schemas.microsoft.com/office/powerpoint/2010/main" val="29769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GB" b="1" dirty="0"/>
              <a:t>Expected products</a:t>
            </a:r>
            <a:br>
              <a:rPr lang="fr-FR" dirty="0"/>
            </a:br>
            <a:br>
              <a:rPr lang="fr-FR" dirty="0"/>
            </a:b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pPr algn="just"/>
            <a:r>
              <a:rPr lang="en-US" sz="3200" dirty="0">
                <a:latin typeface="Tw Cen MT" panose="020B0602020104020603" pitchFamily="34" charset="0"/>
              </a:rPr>
              <a:t>1.	1.	maps for the use of public authorities are available, making it possible to identify on the scale of neighborhoods the areas of socio-economic and epidemiological vulnerability.</a:t>
            </a:r>
          </a:p>
          <a:p>
            <a:pPr algn="just"/>
            <a:r>
              <a:rPr lang="en-US" sz="3200" dirty="0">
                <a:latin typeface="Tw Cen MT" panose="020B0602020104020603" pitchFamily="34" charset="0"/>
              </a:rPr>
              <a:t>2.	Numerical estimates will be available on the number, statistical and geographic distribution of the households most vulnerable, in socio-economic and epidemiological terms, to the spread of the virus.</a:t>
            </a:r>
          </a:p>
        </p:txBody>
      </p:sp>
    </p:spTree>
    <p:extLst>
      <p:ext uri="{BB962C8B-B14F-4D97-AF65-F5344CB8AC3E}">
        <p14:creationId xmlns:p14="http://schemas.microsoft.com/office/powerpoint/2010/main" val="326044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We Need (1/4)</a:t>
            </a:r>
          </a:p>
        </p:txBody>
      </p:sp>
      <p:sp>
        <p:nvSpPr>
          <p:cNvPr id="3" name="Content Placeholder 2"/>
          <p:cNvSpPr>
            <a:spLocks noGrp="1"/>
          </p:cNvSpPr>
          <p:nvPr>
            <p:ph idx="1"/>
          </p:nvPr>
        </p:nvSpPr>
        <p:spPr>
          <a:xfrm>
            <a:off x="1141412" y="1337482"/>
            <a:ext cx="9905999" cy="5213444"/>
          </a:xfrm>
        </p:spPr>
        <p:txBody>
          <a:bodyPr/>
          <a:lstStyle/>
          <a:p>
            <a:r>
              <a:rPr lang="en-US" sz="2400" b="1" dirty="0">
                <a:latin typeface="Tw Cen MT" panose="020B0602020104020603" pitchFamily="34" charset="0"/>
              </a:rPr>
              <a:t>The analysis of data from the general population and housing census (RGPH 2014) and the mapping of the territory (at the finest level) makes it possible to identify, in urban districts, the areas of concentration of populations most vulnerable to the spread of the epidemic, across two overlapping categories:</a:t>
            </a:r>
          </a:p>
          <a:p>
            <a:r>
              <a:rPr lang="en-US" sz="2400" b="1" dirty="0">
                <a:latin typeface="Tw Cen MT" panose="020B0602020104020603" pitchFamily="34" charset="0"/>
              </a:rPr>
              <a:t>1.	The socio-economic difficulty in respecting the confinement instructions (daily workers),</a:t>
            </a:r>
          </a:p>
          <a:p>
            <a:endParaRPr lang="en-US" sz="2400" b="1" dirty="0">
              <a:latin typeface="Tw Cen MT" panose="020B0602020104020603" pitchFamily="34" charset="0"/>
            </a:endParaRPr>
          </a:p>
          <a:p>
            <a:r>
              <a:rPr lang="en-US" sz="2400" b="1" dirty="0">
                <a:latin typeface="Tw Cen MT" panose="020B0602020104020603" pitchFamily="34" charset="0"/>
              </a:rPr>
              <a:t>2.	Epidemiological vulnerability (households with at least or exclusively one (s) member (s) older than 60 years or presenting with chronic disease (s)).</a:t>
            </a:r>
          </a:p>
          <a:p>
            <a:pPr marL="0" indent="0">
              <a:buNone/>
            </a:pPr>
            <a:endParaRPr lang="en-US" b="1" dirty="0"/>
          </a:p>
          <a:p>
            <a:pPr marL="0" indent="0">
              <a:buNone/>
            </a:pPr>
            <a:endParaRPr lang="en-US" dirty="0"/>
          </a:p>
          <a:p>
            <a:endParaRPr lang="en-US" dirty="0"/>
          </a:p>
        </p:txBody>
      </p:sp>
    </p:spTree>
    <p:extLst>
      <p:ext uri="{BB962C8B-B14F-4D97-AF65-F5344CB8AC3E}">
        <p14:creationId xmlns:p14="http://schemas.microsoft.com/office/powerpoint/2010/main" val="386246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We Need (2/4)</a:t>
            </a:r>
          </a:p>
        </p:txBody>
      </p:sp>
      <p:sp>
        <p:nvSpPr>
          <p:cNvPr id="3" name="Content Placeholder 2"/>
          <p:cNvSpPr>
            <a:spLocks noGrp="1"/>
          </p:cNvSpPr>
          <p:nvPr>
            <p:ph idx="1"/>
          </p:nvPr>
        </p:nvSpPr>
        <p:spPr>
          <a:xfrm>
            <a:off x="1141412" y="1337482"/>
            <a:ext cx="9905999" cy="5213444"/>
          </a:xfrm>
        </p:spPr>
        <p:txBody>
          <a:bodyPr>
            <a:normAutofit lnSpcReduction="10000"/>
          </a:bodyPr>
          <a:lstStyle/>
          <a:p>
            <a:r>
              <a:rPr lang="en-US" sz="2400" b="1" dirty="0">
                <a:latin typeface="Tw Cen MT" panose="020B0602020104020603" pitchFamily="34" charset="0"/>
              </a:rPr>
              <a:t>Step 1: collecting databases</a:t>
            </a:r>
          </a:p>
          <a:p>
            <a:r>
              <a:rPr lang="en-US" sz="2400" b="1" dirty="0">
                <a:latin typeface="Tw Cen MT" panose="020B0602020104020603" pitchFamily="34" charset="0"/>
              </a:rPr>
              <a:t>The first step is to collect the following data sets:</a:t>
            </a:r>
          </a:p>
          <a:p>
            <a:r>
              <a:rPr lang="en-US" sz="2400" b="1" dirty="0">
                <a:latin typeface="Tw Cen MT" panose="020B0602020104020603" pitchFamily="34" charset="0"/>
              </a:rPr>
              <a:t>	The RGPH micro-database (2014), “individual” file including the GPS location of the respondent's island2, and corresponding metadata (HCP data),</a:t>
            </a:r>
          </a:p>
          <a:p>
            <a:r>
              <a:rPr lang="en-US" sz="2400" b="1" dirty="0">
                <a:latin typeface="Tw Cen MT" panose="020B0602020104020603" pitchFamily="34" charset="0"/>
              </a:rPr>
              <a:t>	The RGPH micro-database (2014), “households and dwellings” file including the GPS location of the household block, and corresponding metadata, (HCP data),</a:t>
            </a:r>
          </a:p>
          <a:p>
            <a:r>
              <a:rPr lang="en-US" sz="2400" b="1" dirty="0">
                <a:latin typeface="Tw Cen MT" panose="020B0602020104020603" pitchFamily="34" charset="0"/>
              </a:rPr>
              <a:t>	The digital cartography of the administrative division of the territory at the finest scale. As regards the urban environment, the most conducive to the spread of the epidemic, it is a question of obtaining a cartography at the infra-district scale, making it possible to link a territory to the corresponding local authority (data Interior).</a:t>
            </a:r>
          </a:p>
          <a:p>
            <a:pPr marL="0" indent="0">
              <a:buNone/>
            </a:pPr>
            <a:endParaRPr lang="en-US" b="1" dirty="0"/>
          </a:p>
          <a:p>
            <a:pPr marL="0" indent="0">
              <a:buNone/>
            </a:pPr>
            <a:endParaRPr lang="en-US" dirty="0"/>
          </a:p>
          <a:p>
            <a:endParaRPr lang="en-US" dirty="0"/>
          </a:p>
        </p:txBody>
      </p:sp>
    </p:spTree>
    <p:extLst>
      <p:ext uri="{BB962C8B-B14F-4D97-AF65-F5344CB8AC3E}">
        <p14:creationId xmlns:p14="http://schemas.microsoft.com/office/powerpoint/2010/main" val="410535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We Need (3/4)</a:t>
            </a:r>
          </a:p>
        </p:txBody>
      </p:sp>
      <p:sp>
        <p:nvSpPr>
          <p:cNvPr id="3" name="Content Placeholder 2"/>
          <p:cNvSpPr>
            <a:spLocks noGrp="1"/>
          </p:cNvSpPr>
          <p:nvPr>
            <p:ph idx="1"/>
          </p:nvPr>
        </p:nvSpPr>
        <p:spPr>
          <a:xfrm>
            <a:off x="1141412" y="1337482"/>
            <a:ext cx="9905999" cy="5213444"/>
          </a:xfrm>
        </p:spPr>
        <p:txBody>
          <a:bodyPr>
            <a:normAutofit lnSpcReduction="10000"/>
          </a:bodyPr>
          <a:lstStyle/>
          <a:p>
            <a:r>
              <a:rPr lang="en-US" sz="2400" b="1" dirty="0">
                <a:latin typeface="Tw Cen MT" panose="020B0602020104020603" pitchFamily="34" charset="0"/>
              </a:rPr>
              <a:t>Step 2: cleaning and harmonization of databases</a:t>
            </a:r>
          </a:p>
          <a:p>
            <a:r>
              <a:rPr lang="en-US" sz="2400" b="1" dirty="0">
                <a:latin typeface="Tw Cen MT" panose="020B0602020104020603" pitchFamily="34" charset="0"/>
              </a:rPr>
              <a:t>This step consists in making the various data sets communicate, to obtain a single database, comprising the following elements:</a:t>
            </a:r>
          </a:p>
          <a:p>
            <a:r>
              <a:rPr lang="en-US" sz="2400" b="1" dirty="0">
                <a:latin typeface="Tw Cen MT" panose="020B0602020104020603" pitchFamily="34" charset="0"/>
              </a:rPr>
              <a:t>- Each individual (respondent) is affiliated with a household,</a:t>
            </a:r>
          </a:p>
          <a:p>
            <a:r>
              <a:rPr lang="en-US" sz="2400" b="1" dirty="0">
                <a:latin typeface="Tw Cen MT" panose="020B0602020104020603" pitchFamily="34" charset="0"/>
              </a:rPr>
              <a:t>- Each household is geolocated,</a:t>
            </a:r>
          </a:p>
          <a:p>
            <a:r>
              <a:rPr lang="en-US" sz="2400" b="1" dirty="0">
                <a:latin typeface="Tw Cen MT" panose="020B0602020104020603" pitchFamily="34" charset="0"/>
              </a:rPr>
              <a:t>- Each household is part of an administrative division,</a:t>
            </a:r>
          </a:p>
          <a:p>
            <a:r>
              <a:rPr lang="en-US" sz="2400" b="1" dirty="0">
                <a:latin typeface="Tw Cen MT" panose="020B0602020104020603" pitchFamily="34" charset="0"/>
              </a:rPr>
              <a:t>- The administrative divisions cut across all households,</a:t>
            </a:r>
          </a:p>
          <a:p>
            <a:r>
              <a:rPr lang="en-US" sz="2400" b="1" dirty="0">
                <a:latin typeface="Tw Cen MT" panose="020B0602020104020603" pitchFamily="34" charset="0"/>
              </a:rPr>
              <a:t>- Each household has a binary indicator, taking the value "1" if a case of contamination or significant contact with an infected person has been confirmed within the same administrative division. If a dataset including the locations (at least one level of an administrative division) of contaminated people is provided at the start of the project, this data can be included.</a:t>
            </a:r>
          </a:p>
          <a:p>
            <a:pPr marL="0" indent="0">
              <a:buNone/>
            </a:pPr>
            <a:endParaRPr lang="en-US" b="1" dirty="0"/>
          </a:p>
          <a:p>
            <a:pPr marL="0" indent="0">
              <a:buNone/>
            </a:pPr>
            <a:endParaRPr lang="en-US" dirty="0"/>
          </a:p>
          <a:p>
            <a:endParaRPr lang="en-US" dirty="0"/>
          </a:p>
        </p:txBody>
      </p:sp>
    </p:spTree>
    <p:extLst>
      <p:ext uri="{BB962C8B-B14F-4D97-AF65-F5344CB8AC3E}">
        <p14:creationId xmlns:p14="http://schemas.microsoft.com/office/powerpoint/2010/main" val="327636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We Need (4/4)</a:t>
            </a:r>
          </a:p>
        </p:txBody>
      </p:sp>
      <p:sp>
        <p:nvSpPr>
          <p:cNvPr id="3" name="Content Placeholder 2"/>
          <p:cNvSpPr>
            <a:spLocks noGrp="1"/>
          </p:cNvSpPr>
          <p:nvPr>
            <p:ph idx="1"/>
          </p:nvPr>
        </p:nvSpPr>
        <p:spPr>
          <a:xfrm>
            <a:off x="1141412" y="1337482"/>
            <a:ext cx="9905999" cy="5213444"/>
          </a:xfrm>
        </p:spPr>
        <p:txBody>
          <a:bodyPr>
            <a:normAutofit/>
          </a:bodyPr>
          <a:lstStyle/>
          <a:p>
            <a:r>
              <a:rPr lang="en-US" sz="2400" b="1" dirty="0">
                <a:latin typeface="Tw Cen MT" panose="020B0602020104020603" pitchFamily="34" charset="0"/>
              </a:rPr>
              <a:t>Step 3: construction of socioeconomic and epidemiological vulnerability indicators</a:t>
            </a:r>
          </a:p>
          <a:p>
            <a:r>
              <a:rPr lang="en-US" sz="2400" b="1" dirty="0">
                <a:latin typeface="Tw Cen MT" panose="020B0602020104020603" pitchFamily="34" charset="0"/>
              </a:rPr>
              <a:t>This step consists in using the degree of socioeconomic (</a:t>
            </a:r>
            <a:r>
              <a:rPr lang="en-US" sz="2400" b="1" dirty="0" err="1">
                <a:latin typeface="Tw Cen MT" panose="020B0602020104020603" pitchFamily="34" charset="0"/>
              </a:rPr>
              <a:t>Vse</a:t>
            </a:r>
            <a:r>
              <a:rPr lang="en-US" sz="2400" b="1" dirty="0">
                <a:latin typeface="Tw Cen MT" panose="020B0602020104020603" pitchFamily="34" charset="0"/>
              </a:rPr>
              <a:t>) and epidemiological (</a:t>
            </a:r>
            <a:r>
              <a:rPr lang="en-US" sz="2400" b="1" dirty="0" err="1">
                <a:latin typeface="Tw Cen MT" panose="020B0602020104020603" pitchFamily="34" charset="0"/>
              </a:rPr>
              <a:t>Vep</a:t>
            </a:r>
            <a:r>
              <a:rPr lang="en-US" sz="2400" b="1" dirty="0">
                <a:latin typeface="Tw Cen MT" panose="020B0602020104020603" pitchFamily="34" charset="0"/>
              </a:rPr>
              <a:t>) vulnerability measures of each Moroccan household.</a:t>
            </a:r>
          </a:p>
          <a:p>
            <a:pPr marL="0" indent="0">
              <a:buNone/>
            </a:pPr>
            <a:endParaRPr lang="en-US" b="1" dirty="0"/>
          </a:p>
          <a:p>
            <a:pPr marL="0" indent="0">
              <a:buNone/>
            </a:pPr>
            <a:endParaRPr lang="en-US" dirty="0"/>
          </a:p>
          <a:p>
            <a:endParaRPr lang="en-US" dirty="0"/>
          </a:p>
        </p:txBody>
      </p:sp>
    </p:spTree>
    <p:extLst>
      <p:ext uri="{BB962C8B-B14F-4D97-AF65-F5344CB8AC3E}">
        <p14:creationId xmlns:p14="http://schemas.microsoft.com/office/powerpoint/2010/main" val="4739951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322</TotalTime>
  <Words>597</Words>
  <Application>Microsoft Office PowerPoint</Application>
  <PresentationFormat>Grand écran</PresentationFormat>
  <Paragraphs>74</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Century Gothic</vt:lpstr>
      <vt:lpstr>Times New Roman</vt:lpstr>
      <vt:lpstr>Tw Cen MT</vt:lpstr>
      <vt:lpstr>Wingdings 3</vt:lpstr>
      <vt:lpstr>Wisp</vt:lpstr>
      <vt:lpstr>Mapping of vulnerable populations - Covid-19</vt:lpstr>
      <vt:lpstr>Moroccan Map </vt:lpstr>
      <vt:lpstr>Part 1: Problem Description </vt:lpstr>
      <vt:lpstr>Part 1: General objectives of the project  </vt:lpstr>
      <vt:lpstr>Part 1: Expected products   </vt:lpstr>
      <vt:lpstr>Part 2: Data We Need (1/4)</vt:lpstr>
      <vt:lpstr>Part 2: Data We Need (2/4)</vt:lpstr>
      <vt:lpstr>Part 2: Data We Need (3/4)</vt:lpstr>
      <vt:lpstr>Part 2: Data We Need (4/4)</vt:lpstr>
      <vt:lpstr>Resualts (1/3)</vt:lpstr>
      <vt:lpstr>Resualts (2/3)</vt:lpstr>
      <vt:lpstr>Resualts (3/3)</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BAZZI MEHDI</cp:lastModifiedBy>
  <cp:revision>14</cp:revision>
  <dcterms:created xsi:type="dcterms:W3CDTF">2018-09-09T09:14:01Z</dcterms:created>
  <dcterms:modified xsi:type="dcterms:W3CDTF">2020-05-20T01:59:35Z</dcterms:modified>
</cp:coreProperties>
</file>