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8" r:id="rId3"/>
    <p:sldId id="271" r:id="rId4"/>
    <p:sldId id="278" r:id="rId5"/>
    <p:sldId id="276" r:id="rId6"/>
    <p:sldId id="262" r:id="rId7"/>
    <p:sldId id="263" r:id="rId8"/>
    <p:sldId id="265" r:id="rId9"/>
    <p:sldId id="266" r:id="rId10"/>
    <p:sldId id="257" r:id="rId11"/>
    <p:sldId id="259" r:id="rId12"/>
    <p:sldId id="279" r:id="rId13"/>
    <p:sldId id="28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14"/>
    <p:restoredTop sz="87611"/>
  </p:normalViewPr>
  <p:slideViewPr>
    <p:cSldViewPr snapToGrid="0" snapToObjects="1">
      <p:cViewPr varScale="1">
        <p:scale>
          <a:sx n="83" d="100"/>
          <a:sy n="83" d="100"/>
        </p:scale>
        <p:origin x="3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1AB6A5-DE0E-4C45-91E1-FAECF902B935}" type="datetimeFigureOut">
              <a:rPr lang="en-US" smtClean="0"/>
              <a:t>12/3/18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D7DD4-532F-5140-88AB-4F910727D321}" type="slidenum">
              <a:rPr lang="en-US" smtClean="0"/>
              <a:t>‹#›</a:t>
            </a:fld>
            <a:endParaRPr lang="en-US"/>
          </a:p>
        </p:txBody>
      </p:sp>
    </p:spTree>
    <p:extLst>
      <p:ext uri="{BB962C8B-B14F-4D97-AF65-F5344CB8AC3E}">
        <p14:creationId xmlns:p14="http://schemas.microsoft.com/office/powerpoint/2010/main" val="1566153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3D7DD4-532F-5140-88AB-4F910727D321}" type="slidenum">
              <a:rPr lang="en-US" smtClean="0"/>
              <a:t>2</a:t>
            </a:fld>
            <a:endParaRPr lang="en-US"/>
          </a:p>
        </p:txBody>
      </p:sp>
    </p:spTree>
    <p:extLst>
      <p:ext uri="{BB962C8B-B14F-4D97-AF65-F5344CB8AC3E}">
        <p14:creationId xmlns:p14="http://schemas.microsoft.com/office/powerpoint/2010/main" val="80083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6078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039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62A993-1214-9748-BD5E-21C6E084F95C}" type="datetimeFigureOut">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B24F7-8883-FB4F-AF18-D30BE908E321}" type="slidenum">
              <a:rPr lang="en-US" smtClean="0"/>
              <a:t>‹#›</a:t>
            </a:fld>
            <a:endParaRPr lang="en-US"/>
          </a:p>
        </p:txBody>
      </p:sp>
    </p:spTree>
    <p:extLst>
      <p:ext uri="{BB962C8B-B14F-4D97-AF65-F5344CB8AC3E}">
        <p14:creationId xmlns:p14="http://schemas.microsoft.com/office/powerpoint/2010/main" val="236448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62A993-1214-9748-BD5E-21C6E084F95C}" type="datetimeFigureOut">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B24F7-8883-FB4F-AF18-D30BE908E321}" type="slidenum">
              <a:rPr lang="en-US" smtClean="0"/>
              <a:t>‹#›</a:t>
            </a:fld>
            <a:endParaRPr lang="en-US"/>
          </a:p>
        </p:txBody>
      </p:sp>
    </p:spTree>
    <p:extLst>
      <p:ext uri="{BB962C8B-B14F-4D97-AF65-F5344CB8AC3E}">
        <p14:creationId xmlns:p14="http://schemas.microsoft.com/office/powerpoint/2010/main" val="2139675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62A993-1214-9748-BD5E-21C6E084F95C}" type="datetimeFigureOut">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B24F7-8883-FB4F-AF18-D30BE908E321}" type="slidenum">
              <a:rPr lang="en-US" smtClean="0"/>
              <a:t>‹#›</a:t>
            </a:fld>
            <a:endParaRPr lang="en-US"/>
          </a:p>
        </p:txBody>
      </p:sp>
    </p:spTree>
    <p:extLst>
      <p:ext uri="{BB962C8B-B14F-4D97-AF65-F5344CB8AC3E}">
        <p14:creationId xmlns:p14="http://schemas.microsoft.com/office/powerpoint/2010/main" val="1917669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09600" y="274637"/>
            <a:ext cx="109728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30" name="Shape 30"/>
          <p:cNvSpPr txBox="1">
            <a:spLocks noGrp="1"/>
          </p:cNvSpPr>
          <p:nvPr>
            <p:ph type="body" idx="1"/>
          </p:nvPr>
        </p:nvSpPr>
        <p:spPr>
          <a:xfrm>
            <a:off x="609601" y="1600201"/>
            <a:ext cx="5384799" cy="4525963"/>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body" idx="2"/>
          </p:nvPr>
        </p:nvSpPr>
        <p:spPr>
          <a:xfrm>
            <a:off x="6197601" y="1600201"/>
            <a:ext cx="5384799" cy="4525963"/>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dt" idx="10"/>
          </p:nvPr>
        </p:nvSpPr>
        <p:spPr>
          <a:xfrm>
            <a:off x="609601" y="6245226"/>
            <a:ext cx="2844799" cy="47624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20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20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20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20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20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20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ftr" idx="11"/>
          </p:nvPr>
        </p:nvSpPr>
        <p:spPr>
          <a:xfrm>
            <a:off x="4165600" y="6245226"/>
            <a:ext cx="3860800" cy="47624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20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20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20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20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20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sldNum" idx="12"/>
          </p:nvPr>
        </p:nvSpPr>
        <p:spPr>
          <a:xfrm>
            <a:off x="8737601" y="6245226"/>
            <a:ext cx="2844799" cy="476249"/>
          </a:xfrm>
          <a:prstGeom prst="rect">
            <a:avLst/>
          </a:prstGeom>
          <a:noFill/>
          <a:ln>
            <a:noFill/>
          </a:ln>
        </p:spPr>
        <p:txBody>
          <a:bodyPr lIns="91425" tIns="45700" rIns="91425" bIns="45700" anchor="t" anchorCtr="0">
            <a:noAutofit/>
          </a:bodyPr>
          <a:lstStyle/>
          <a:p>
            <a:pPr>
              <a:buClr>
                <a:schemeClr val="dk1"/>
              </a:buClr>
              <a:buSzPct val="25000"/>
            </a:pPr>
            <a:fld id="{00000000-1234-1234-1234-123412341234}" type="slidenum">
              <a:rPr lang="en-US" sz="1400" smtClean="0">
                <a:solidFill>
                  <a:schemeClr val="dk1"/>
                </a:solidFill>
                <a:latin typeface="Arial"/>
                <a:ea typeface="Arial"/>
                <a:cs typeface="Arial"/>
                <a:sym typeface="Arial"/>
              </a:rPr>
              <a:pPr>
                <a:buClr>
                  <a:schemeClr val="dk1"/>
                </a:buClr>
                <a:buSzPct val="25000"/>
              </a:pPr>
              <a:t>‹#›</a:t>
            </a:fld>
            <a:endParaRPr lang="en-US"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930281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4D31E0D8-BE6E-6F41-B45C-2D4E06CBB8C6}" type="datetime1">
              <a:rPr lang="zh-CN" altLang="en-US"/>
              <a:pPr>
                <a:defRPr/>
              </a:pPr>
              <a:t>18/12/3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3613FA9-5B55-864D-9177-D3C206484824}" type="slidenum">
              <a:rPr lang="en-US" altLang="zh-CN"/>
              <a:pPr>
                <a:defRPr/>
              </a:pPr>
              <a:t>‹#›</a:t>
            </a:fld>
            <a:endParaRPr lang="en-US" altLang="zh-CN"/>
          </a:p>
        </p:txBody>
      </p:sp>
    </p:spTree>
    <p:extLst>
      <p:ext uri="{BB962C8B-B14F-4D97-AF65-F5344CB8AC3E}">
        <p14:creationId xmlns:p14="http://schemas.microsoft.com/office/powerpoint/2010/main" val="25041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62A993-1214-9748-BD5E-21C6E084F95C}" type="datetimeFigureOut">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B24F7-8883-FB4F-AF18-D30BE908E321}" type="slidenum">
              <a:rPr lang="en-US" smtClean="0"/>
              <a:t>‹#›</a:t>
            </a:fld>
            <a:endParaRPr lang="en-US"/>
          </a:p>
        </p:txBody>
      </p:sp>
    </p:spTree>
    <p:extLst>
      <p:ext uri="{BB962C8B-B14F-4D97-AF65-F5344CB8AC3E}">
        <p14:creationId xmlns:p14="http://schemas.microsoft.com/office/powerpoint/2010/main" val="2074838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2A993-1214-9748-BD5E-21C6E084F95C}" type="datetimeFigureOut">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B24F7-8883-FB4F-AF18-D30BE908E321}" type="slidenum">
              <a:rPr lang="en-US" smtClean="0"/>
              <a:t>‹#›</a:t>
            </a:fld>
            <a:endParaRPr lang="en-US"/>
          </a:p>
        </p:txBody>
      </p:sp>
    </p:spTree>
    <p:extLst>
      <p:ext uri="{BB962C8B-B14F-4D97-AF65-F5344CB8AC3E}">
        <p14:creationId xmlns:p14="http://schemas.microsoft.com/office/powerpoint/2010/main" val="97141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62A993-1214-9748-BD5E-21C6E084F95C}" type="datetimeFigureOut">
              <a:rPr lang="en-US" smtClean="0"/>
              <a:t>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B24F7-8883-FB4F-AF18-D30BE908E321}" type="slidenum">
              <a:rPr lang="en-US" smtClean="0"/>
              <a:t>‹#›</a:t>
            </a:fld>
            <a:endParaRPr lang="en-US"/>
          </a:p>
        </p:txBody>
      </p:sp>
    </p:spTree>
    <p:extLst>
      <p:ext uri="{BB962C8B-B14F-4D97-AF65-F5344CB8AC3E}">
        <p14:creationId xmlns:p14="http://schemas.microsoft.com/office/powerpoint/2010/main" val="133732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62A993-1214-9748-BD5E-21C6E084F95C}" type="datetimeFigureOut">
              <a:rPr lang="en-US" smtClean="0"/>
              <a:t>12/3/18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4B24F7-8883-FB4F-AF18-D30BE908E321}" type="slidenum">
              <a:rPr lang="en-US" smtClean="0"/>
              <a:t>‹#›</a:t>
            </a:fld>
            <a:endParaRPr lang="en-US"/>
          </a:p>
        </p:txBody>
      </p:sp>
    </p:spTree>
    <p:extLst>
      <p:ext uri="{BB962C8B-B14F-4D97-AF65-F5344CB8AC3E}">
        <p14:creationId xmlns:p14="http://schemas.microsoft.com/office/powerpoint/2010/main" val="77829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62A993-1214-9748-BD5E-21C6E084F95C}" type="datetimeFigureOut">
              <a:rPr lang="en-US" smtClean="0"/>
              <a:t>12/3/18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4B24F7-8883-FB4F-AF18-D30BE908E321}" type="slidenum">
              <a:rPr lang="en-US" smtClean="0"/>
              <a:t>‹#›</a:t>
            </a:fld>
            <a:endParaRPr lang="en-US"/>
          </a:p>
        </p:txBody>
      </p:sp>
    </p:spTree>
    <p:extLst>
      <p:ext uri="{BB962C8B-B14F-4D97-AF65-F5344CB8AC3E}">
        <p14:creationId xmlns:p14="http://schemas.microsoft.com/office/powerpoint/2010/main" val="533978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2A993-1214-9748-BD5E-21C6E084F95C}" type="datetimeFigureOut">
              <a:rPr lang="en-US" smtClean="0"/>
              <a:t>12/3/18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4B24F7-8883-FB4F-AF18-D30BE908E321}" type="slidenum">
              <a:rPr lang="en-US" smtClean="0"/>
              <a:t>‹#›</a:t>
            </a:fld>
            <a:endParaRPr lang="en-US"/>
          </a:p>
        </p:txBody>
      </p:sp>
    </p:spTree>
    <p:extLst>
      <p:ext uri="{BB962C8B-B14F-4D97-AF65-F5344CB8AC3E}">
        <p14:creationId xmlns:p14="http://schemas.microsoft.com/office/powerpoint/2010/main" val="24613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2A993-1214-9748-BD5E-21C6E084F95C}" type="datetimeFigureOut">
              <a:rPr lang="en-US" smtClean="0"/>
              <a:t>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B24F7-8883-FB4F-AF18-D30BE908E321}" type="slidenum">
              <a:rPr lang="en-US" smtClean="0"/>
              <a:t>‹#›</a:t>
            </a:fld>
            <a:endParaRPr lang="en-US"/>
          </a:p>
        </p:txBody>
      </p:sp>
    </p:spTree>
    <p:extLst>
      <p:ext uri="{BB962C8B-B14F-4D97-AF65-F5344CB8AC3E}">
        <p14:creationId xmlns:p14="http://schemas.microsoft.com/office/powerpoint/2010/main" val="750987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2A993-1214-9748-BD5E-21C6E084F95C}" type="datetimeFigureOut">
              <a:rPr lang="en-US" smtClean="0"/>
              <a:t>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B24F7-8883-FB4F-AF18-D30BE908E321}" type="slidenum">
              <a:rPr lang="en-US" smtClean="0"/>
              <a:t>‹#›</a:t>
            </a:fld>
            <a:endParaRPr lang="en-US"/>
          </a:p>
        </p:txBody>
      </p:sp>
    </p:spTree>
    <p:extLst>
      <p:ext uri="{BB962C8B-B14F-4D97-AF65-F5344CB8AC3E}">
        <p14:creationId xmlns:p14="http://schemas.microsoft.com/office/powerpoint/2010/main" val="10824938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2A993-1214-9748-BD5E-21C6E084F95C}" type="datetimeFigureOut">
              <a:rPr lang="en-US" smtClean="0"/>
              <a:t>12/3/18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B24F7-8883-FB4F-AF18-D30BE908E321}" type="slidenum">
              <a:rPr lang="en-US" smtClean="0"/>
              <a:t>‹#›</a:t>
            </a:fld>
            <a:endParaRPr lang="en-US"/>
          </a:p>
        </p:txBody>
      </p:sp>
    </p:spTree>
    <p:extLst>
      <p:ext uri="{BB962C8B-B14F-4D97-AF65-F5344CB8AC3E}">
        <p14:creationId xmlns:p14="http://schemas.microsoft.com/office/powerpoint/2010/main" val="124592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686" y="1033057"/>
            <a:ext cx="5926521" cy="2346817"/>
          </a:xfrm>
        </p:spPr>
        <p:txBody>
          <a:bodyPr>
            <a:normAutofit fontScale="90000"/>
          </a:bodyPr>
          <a:lstStyle/>
          <a:p>
            <a:r>
              <a:rPr lang="en-US" sz="4400" b="1" dirty="0" smtClean="0">
                <a:solidFill>
                  <a:schemeClr val="accent6">
                    <a:lumMod val="50000"/>
                  </a:schemeClr>
                </a:solidFill>
                <a:latin typeface="Times" charset="0"/>
                <a:ea typeface="Times" charset="0"/>
                <a:cs typeface="Times" charset="0"/>
              </a:rPr>
              <a:t>John Donne and Metaphysical Poets</a:t>
            </a:r>
            <a:br>
              <a:rPr lang="en-US" sz="4400" b="1" dirty="0" smtClean="0">
                <a:solidFill>
                  <a:schemeClr val="accent6">
                    <a:lumMod val="50000"/>
                  </a:schemeClr>
                </a:solidFill>
                <a:latin typeface="Times" charset="0"/>
                <a:ea typeface="Times" charset="0"/>
                <a:cs typeface="Times" charset="0"/>
              </a:rPr>
            </a:br>
            <a:r>
              <a:rPr lang="en-US" altLang="en-US" sz="4000" b="1" dirty="0" smtClean="0">
                <a:solidFill>
                  <a:schemeClr val="accent6">
                    <a:lumMod val="50000"/>
                  </a:schemeClr>
                </a:solidFill>
                <a:latin typeface="Times" charset="0"/>
                <a:ea typeface="Times" charset="0"/>
                <a:cs typeface="Times" charset="0"/>
              </a:rPr>
              <a:t>(1572-1631)</a:t>
            </a:r>
            <a:r>
              <a:rPr lang="en-US" altLang="en-US" sz="4000" b="1" dirty="0" smtClean="0"/>
              <a:t/>
            </a:r>
            <a:br>
              <a:rPr lang="en-US" altLang="en-US" sz="4000" b="1" dirty="0" smtClean="0"/>
            </a:br>
            <a:endParaRPr lang="en-US" sz="4400" b="1" dirty="0">
              <a:solidFill>
                <a:schemeClr val="accent6">
                  <a:lumMod val="50000"/>
                </a:schemeClr>
              </a:solidFill>
              <a:latin typeface="Times" charset="0"/>
              <a:ea typeface="Times" charset="0"/>
              <a:cs typeface="Times"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9259" y="548290"/>
            <a:ext cx="3886200" cy="6032500"/>
          </a:xfrm>
          <a:prstGeom prst="rect">
            <a:avLst/>
          </a:prstGeom>
        </p:spPr>
      </p:pic>
      <p:sp>
        <p:nvSpPr>
          <p:cNvPr id="5" name="TextBox 4"/>
          <p:cNvSpPr txBox="1"/>
          <p:nvPr/>
        </p:nvSpPr>
        <p:spPr>
          <a:xfrm>
            <a:off x="1443201" y="3379874"/>
            <a:ext cx="4051738" cy="369332"/>
          </a:xfrm>
          <a:prstGeom prst="rect">
            <a:avLst/>
          </a:prstGeom>
          <a:noFill/>
        </p:spPr>
        <p:txBody>
          <a:bodyPr wrap="square" rtlCol="0">
            <a:spAutoFit/>
          </a:bodyPr>
          <a:lstStyle/>
          <a:p>
            <a:r>
              <a:rPr lang="en-US" dirty="0" smtClean="0"/>
              <a:t>Prepared by </a:t>
            </a:r>
            <a:r>
              <a:rPr lang="en-US" dirty="0" err="1" smtClean="0"/>
              <a:t>Shadi</a:t>
            </a:r>
            <a:r>
              <a:rPr lang="en-US" dirty="0" smtClean="0"/>
              <a:t> </a:t>
            </a:r>
            <a:r>
              <a:rPr lang="en-US" dirty="0" err="1" smtClean="0"/>
              <a:t>Mohyeddin</a:t>
            </a:r>
            <a:r>
              <a:rPr lang="en-US" dirty="0" smtClean="0"/>
              <a:t> </a:t>
            </a:r>
            <a:r>
              <a:rPr lang="en-US" dirty="0" err="1" smtClean="0"/>
              <a:t>Ghomshei</a:t>
            </a:r>
            <a:endParaRPr lang="en-US" dirty="0"/>
          </a:p>
        </p:txBody>
      </p:sp>
    </p:spTree>
    <p:extLst>
      <p:ext uri="{BB962C8B-B14F-4D97-AF65-F5344CB8AC3E}">
        <p14:creationId xmlns:p14="http://schemas.microsoft.com/office/powerpoint/2010/main" val="11524363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608" y="423333"/>
            <a:ext cx="9882126" cy="6052418"/>
          </a:xfrm>
        </p:spPr>
        <p:txBody>
          <a:bodyPr>
            <a:normAutofit fontScale="92500" lnSpcReduction="10000"/>
          </a:bodyPr>
          <a:lstStyle/>
          <a:p>
            <a:pPr>
              <a:lnSpc>
                <a:spcPct val="110000"/>
              </a:lnSpc>
            </a:pPr>
            <a:r>
              <a:rPr lang="en-US" b="1" dirty="0">
                <a:solidFill>
                  <a:srgbClr val="C00000"/>
                </a:solidFill>
              </a:rPr>
              <a:t>John Donne </a:t>
            </a:r>
            <a:r>
              <a:rPr lang="en-US" dirty="0"/>
              <a:t>is known as </a:t>
            </a:r>
            <a:r>
              <a:rPr lang="en-US" b="1" dirty="0"/>
              <a:t>the founder of the Metaphysical </a:t>
            </a:r>
            <a:r>
              <a:rPr lang="en-US" b="1" dirty="0" smtClean="0"/>
              <a:t>Poetry.</a:t>
            </a:r>
          </a:p>
          <a:p>
            <a:pPr>
              <a:lnSpc>
                <a:spcPct val="110000"/>
              </a:lnSpc>
            </a:pPr>
            <a:r>
              <a:rPr lang="en-US" dirty="0" smtClean="0"/>
              <a:t>Their poems are </a:t>
            </a:r>
            <a:r>
              <a:rPr lang="en-US" dirty="0"/>
              <a:t>all highly intellectualized, use rather strange imagery, use frequent paradox and contain extremely complicated thought.</a:t>
            </a:r>
            <a:endParaRPr lang="en-US" dirty="0" smtClean="0"/>
          </a:p>
          <a:p>
            <a:pPr>
              <a:lnSpc>
                <a:spcPct val="110000"/>
              </a:lnSpc>
            </a:pPr>
            <a:r>
              <a:rPr lang="en-US" dirty="0" smtClean="0"/>
              <a:t>It’s </a:t>
            </a:r>
            <a:r>
              <a:rPr lang="en-US" dirty="0"/>
              <a:t>poetic style in which </a:t>
            </a:r>
            <a:r>
              <a:rPr lang="en-US" b="1" dirty="0"/>
              <a:t>philosophical and spiritual subjects were approached with reason and often concluded in paradox</a:t>
            </a:r>
            <a:r>
              <a:rPr lang="en-US" b="1" dirty="0" smtClean="0"/>
              <a:t>. </a:t>
            </a:r>
          </a:p>
          <a:p>
            <a:pPr>
              <a:lnSpc>
                <a:spcPct val="110000"/>
              </a:lnSpc>
            </a:pPr>
            <a:r>
              <a:rPr lang="en-US" dirty="0" smtClean="0"/>
              <a:t>Metaphysical </a:t>
            </a:r>
            <a:r>
              <a:rPr lang="en-US" dirty="0"/>
              <a:t>Poets are known for their ability to </a:t>
            </a:r>
            <a:r>
              <a:rPr lang="en-US" dirty="0" smtClean="0">
                <a:solidFill>
                  <a:srgbClr val="C00000"/>
                </a:solidFill>
              </a:rPr>
              <a:t>shock the </a:t>
            </a:r>
            <a:r>
              <a:rPr lang="en-US" dirty="0">
                <a:solidFill>
                  <a:srgbClr val="C00000"/>
                </a:solidFill>
              </a:rPr>
              <a:t>reader </a:t>
            </a:r>
            <a:r>
              <a:rPr lang="en-US" dirty="0"/>
              <a:t>and </a:t>
            </a:r>
            <a:r>
              <a:rPr lang="en-US" dirty="0" smtClean="0"/>
              <a:t>persuade new perspective.</a:t>
            </a:r>
          </a:p>
          <a:p>
            <a:pPr>
              <a:lnSpc>
                <a:spcPct val="110000"/>
              </a:lnSpc>
            </a:pPr>
            <a:r>
              <a:rPr lang="en-US" dirty="0"/>
              <a:t>poets were examining </a:t>
            </a:r>
            <a:r>
              <a:rPr lang="en-US" u="sng" dirty="0"/>
              <a:t>serious questions about the existence of God </a:t>
            </a:r>
            <a:r>
              <a:rPr lang="en-US" dirty="0"/>
              <a:t>or whether </a:t>
            </a:r>
            <a:r>
              <a:rPr lang="en-US" u="sng" dirty="0"/>
              <a:t>a human could possibly perceive the </a:t>
            </a:r>
            <a:r>
              <a:rPr lang="en-US" u="sng" dirty="0" smtClean="0"/>
              <a:t>world</a:t>
            </a:r>
            <a:r>
              <a:rPr lang="is-IS" dirty="0" smtClean="0"/>
              <a:t>….</a:t>
            </a:r>
          </a:p>
          <a:p>
            <a:pPr>
              <a:lnSpc>
                <a:spcPct val="110000"/>
              </a:lnSpc>
            </a:pPr>
            <a:r>
              <a:rPr lang="en-US" dirty="0"/>
              <a:t>The poetry </a:t>
            </a:r>
            <a:r>
              <a:rPr lang="en-US" u="sng" dirty="0"/>
              <a:t>often mixed ordinary speech </a:t>
            </a:r>
            <a:r>
              <a:rPr lang="en-US" dirty="0"/>
              <a:t>with </a:t>
            </a:r>
            <a:r>
              <a:rPr lang="en-US" b="1" dirty="0"/>
              <a:t>paradoxes</a:t>
            </a:r>
            <a:r>
              <a:rPr lang="en-US" dirty="0"/>
              <a:t> and </a:t>
            </a:r>
            <a:r>
              <a:rPr lang="en-US" b="1" dirty="0"/>
              <a:t>puns</a:t>
            </a:r>
            <a:r>
              <a:rPr lang="en-US" dirty="0"/>
              <a:t>. The results were strange, comparing unlikely things, such as lovers to a compass or the soul to a drop of dew. These weird comparisons were called </a:t>
            </a:r>
            <a:r>
              <a:rPr lang="en-US" b="1" dirty="0"/>
              <a:t>conceits</a:t>
            </a:r>
            <a:r>
              <a:rPr lang="en-US" dirty="0"/>
              <a:t>.</a:t>
            </a:r>
            <a:endParaRPr lang="en-US" dirty="0" smtClean="0"/>
          </a:p>
        </p:txBody>
      </p:sp>
    </p:spTree>
    <p:extLst>
      <p:ext uri="{BB962C8B-B14F-4D97-AF65-F5344CB8AC3E}">
        <p14:creationId xmlns:p14="http://schemas.microsoft.com/office/powerpoint/2010/main" val="839317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5572"/>
            <a:ext cx="10515600" cy="5341391"/>
          </a:xfrm>
        </p:spPr>
        <p:txBody>
          <a:bodyPr>
            <a:normAutofit/>
          </a:bodyPr>
          <a:lstStyle/>
          <a:p>
            <a:r>
              <a:rPr lang="en-GB" altLang="en-US" dirty="0" smtClean="0"/>
              <a:t>John Donne is considered a </a:t>
            </a:r>
            <a:r>
              <a:rPr lang="en-GB" altLang="en-US" b="1" dirty="0" smtClean="0"/>
              <a:t>master of the conceit, </a:t>
            </a:r>
            <a:r>
              <a:rPr lang="en-GB" altLang="en-US" dirty="0" smtClean="0"/>
              <a:t>an </a:t>
            </a:r>
            <a:r>
              <a:rPr lang="en-GB" altLang="en-US" u="sng" dirty="0" smtClean="0"/>
              <a:t>extended metaphor that combines two vastly unlike ideas into a single idea</a:t>
            </a:r>
            <a:r>
              <a:rPr lang="en-GB" altLang="en-US" dirty="0" smtClean="0"/>
              <a:t>, often using imagery. </a:t>
            </a:r>
          </a:p>
          <a:p>
            <a:r>
              <a:rPr lang="en-GB" altLang="en-US" dirty="0" smtClean="0"/>
              <a:t>Unlike the conceits found in other Elizabethan poetry, most notably Petrarchan conceits, which formed clichéd comparisons between more closely related objects (such as a rose and love), when such typical  Petrarchan conceits appear in Donne, they are mocked. </a:t>
            </a:r>
          </a:p>
          <a:p>
            <a:r>
              <a:rPr lang="en-GB" altLang="en-US" dirty="0" smtClean="0"/>
              <a:t>Metaphysical conceits go to a greater depth in comparing two </a:t>
            </a:r>
            <a:r>
              <a:rPr lang="en-GB" altLang="en-US" u="sng" dirty="0" smtClean="0"/>
              <a:t>completely unlike objects.</a:t>
            </a:r>
          </a:p>
          <a:p>
            <a:r>
              <a:rPr lang="en-GB" altLang="en-US" dirty="0" smtClean="0"/>
              <a:t>Donne liked to twist and distort not only images and ideas, but also traditional rhythmic patterns. </a:t>
            </a:r>
          </a:p>
          <a:p>
            <a:pPr marL="0" indent="0">
              <a:buNone/>
            </a:pPr>
            <a:endParaRPr lang="en-US" dirty="0"/>
          </a:p>
        </p:txBody>
      </p:sp>
    </p:spTree>
    <p:extLst>
      <p:ext uri="{BB962C8B-B14F-4D97-AF65-F5344CB8AC3E}">
        <p14:creationId xmlns:p14="http://schemas.microsoft.com/office/powerpoint/2010/main" val="485391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7383" y="802447"/>
            <a:ext cx="3150476" cy="628103"/>
          </a:xfrm>
        </p:spPr>
        <p:txBody>
          <a:bodyPr>
            <a:normAutofit fontScale="90000"/>
          </a:bodyPr>
          <a:lstStyle/>
          <a:p>
            <a:r>
              <a:rPr lang="en-US" b="1" dirty="0" smtClean="0">
                <a:solidFill>
                  <a:schemeClr val="accent2">
                    <a:lumMod val="75000"/>
                  </a:schemeClr>
                </a:solidFill>
              </a:rPr>
              <a:t>Holy Sonnets</a:t>
            </a:r>
            <a:endParaRPr lang="en-US" b="1" dirty="0">
              <a:solidFill>
                <a:schemeClr val="accent2">
                  <a:lumMod val="75000"/>
                </a:schemeClr>
              </a:solidFill>
            </a:endParaRPr>
          </a:p>
        </p:txBody>
      </p:sp>
      <p:sp>
        <p:nvSpPr>
          <p:cNvPr id="3" name="Content Placeholder 2"/>
          <p:cNvSpPr>
            <a:spLocks noGrp="1"/>
          </p:cNvSpPr>
          <p:nvPr>
            <p:ph idx="1"/>
          </p:nvPr>
        </p:nvSpPr>
        <p:spPr>
          <a:xfrm>
            <a:off x="838200" y="2047461"/>
            <a:ext cx="10515600" cy="4129502"/>
          </a:xfrm>
        </p:spPr>
        <p:txBody>
          <a:bodyPr>
            <a:normAutofit/>
          </a:bodyPr>
          <a:lstStyle/>
          <a:p>
            <a:r>
              <a:rPr lang="en-US" dirty="0"/>
              <a:t>also known as the </a:t>
            </a:r>
            <a:r>
              <a:rPr lang="en-US" b="1" i="1" dirty="0"/>
              <a:t>Divine Meditations</a:t>
            </a:r>
            <a:r>
              <a:rPr lang="en-US" dirty="0"/>
              <a:t> or </a:t>
            </a:r>
            <a:r>
              <a:rPr lang="en-US" b="1" i="1" dirty="0"/>
              <a:t>Divine </a:t>
            </a:r>
            <a:r>
              <a:rPr lang="en-US" b="1" i="1" dirty="0" smtClean="0"/>
              <a:t>Sonnets</a:t>
            </a:r>
            <a:endParaRPr lang="en-US" dirty="0" smtClean="0"/>
          </a:p>
          <a:p>
            <a:r>
              <a:rPr lang="en-US" dirty="0" smtClean="0"/>
              <a:t>a </a:t>
            </a:r>
            <a:r>
              <a:rPr lang="en-US" dirty="0"/>
              <a:t>series of </a:t>
            </a:r>
            <a:r>
              <a:rPr lang="en-US" b="1" dirty="0"/>
              <a:t>nineteen</a:t>
            </a:r>
            <a:r>
              <a:rPr lang="en-US" dirty="0"/>
              <a:t> </a:t>
            </a:r>
            <a:r>
              <a:rPr lang="en-US" dirty="0" smtClean="0"/>
              <a:t>poems</a:t>
            </a:r>
          </a:p>
          <a:p>
            <a:r>
              <a:rPr lang="en-US" dirty="0"/>
              <a:t>The poems </a:t>
            </a:r>
            <a:r>
              <a:rPr lang="en-US" dirty="0" smtClean="0"/>
              <a:t>are sonnets written in </a:t>
            </a:r>
            <a:r>
              <a:rPr lang="en-US" dirty="0"/>
              <a:t>the style and form </a:t>
            </a:r>
            <a:r>
              <a:rPr lang="en-US" dirty="0" smtClean="0"/>
              <a:t>of the Italian poet </a:t>
            </a:r>
            <a:r>
              <a:rPr lang="en-US" b="1" dirty="0" smtClean="0">
                <a:solidFill>
                  <a:schemeClr val="accent1">
                    <a:lumMod val="75000"/>
                  </a:schemeClr>
                </a:solidFill>
              </a:rPr>
              <a:t>Petrarch</a:t>
            </a:r>
            <a:r>
              <a:rPr lang="en-US" dirty="0"/>
              <a:t> </a:t>
            </a:r>
            <a:r>
              <a:rPr lang="en-US" dirty="0" smtClean="0"/>
              <a:t>consisting of an </a:t>
            </a:r>
            <a:r>
              <a:rPr lang="en-US" u="sng" dirty="0" smtClean="0"/>
              <a:t>octave</a:t>
            </a:r>
            <a:r>
              <a:rPr lang="en-US" dirty="0" smtClean="0"/>
              <a:t> and a </a:t>
            </a:r>
            <a:r>
              <a:rPr lang="en-US" u="sng" dirty="0" smtClean="0"/>
              <a:t>sestet.</a:t>
            </a:r>
          </a:p>
          <a:p>
            <a:r>
              <a:rPr lang="en-US" dirty="0"/>
              <a:t>However, </a:t>
            </a:r>
            <a:r>
              <a:rPr lang="en-US" b="1" dirty="0"/>
              <a:t>several rhythmic and structural patterns </a:t>
            </a:r>
            <a:r>
              <a:rPr lang="en-US" dirty="0"/>
              <a:t>as well as the </a:t>
            </a:r>
            <a:r>
              <a:rPr lang="en-US" b="1" dirty="0"/>
              <a:t>inclusion of couplets </a:t>
            </a:r>
            <a:r>
              <a:rPr lang="en-US" dirty="0"/>
              <a:t>are elements influenced by the sonnet form developed </a:t>
            </a:r>
            <a:r>
              <a:rPr lang="en-US" dirty="0" smtClean="0"/>
              <a:t>by </a:t>
            </a:r>
            <a:r>
              <a:rPr lang="en-US" b="1" dirty="0" smtClean="0"/>
              <a:t>Shakespeare</a:t>
            </a:r>
            <a:r>
              <a:rPr lang="en-US" dirty="0" smtClean="0"/>
              <a:t>.</a:t>
            </a:r>
          </a:p>
          <a:p>
            <a:pPr marL="0" indent="0">
              <a:buNone/>
            </a:pPr>
            <a:endParaRPr lang="en-US" dirty="0"/>
          </a:p>
        </p:txBody>
      </p:sp>
    </p:spTree>
    <p:extLst>
      <p:ext uri="{BB962C8B-B14F-4D97-AF65-F5344CB8AC3E}">
        <p14:creationId xmlns:p14="http://schemas.microsoft.com/office/powerpoint/2010/main" val="922790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5374"/>
            <a:ext cx="10515600" cy="5421589"/>
          </a:xfrm>
        </p:spPr>
        <p:txBody>
          <a:bodyPr>
            <a:normAutofit/>
          </a:bodyPr>
          <a:lstStyle/>
          <a:p>
            <a:r>
              <a:rPr lang="en-US" dirty="0" smtClean="0"/>
              <a:t>Many of the poems are believed to have been written in 1609 and 1610, </a:t>
            </a:r>
            <a:r>
              <a:rPr lang="en-US" b="1" dirty="0" smtClean="0"/>
              <a:t>during a period of great personal distress and strife </a:t>
            </a:r>
            <a:r>
              <a:rPr lang="en-US" dirty="0" smtClean="0"/>
              <a:t>for Donne who suffered a combination of physical, emotional, and financial hardships during this time. </a:t>
            </a:r>
          </a:p>
          <a:p>
            <a:r>
              <a:rPr lang="en-US" dirty="0" smtClean="0"/>
              <a:t>This was also a time of personal religious turmoil as </a:t>
            </a:r>
            <a:r>
              <a:rPr lang="en-US" b="1" dirty="0" smtClean="0"/>
              <a:t>Donne was in the process of conversion from Roman Catholicism to Anglicanism</a:t>
            </a:r>
            <a:r>
              <a:rPr lang="en-US" dirty="0" smtClean="0"/>
              <a:t>, and would take take holy orders in 1615 despite profound reluctance and significant self-doubt about becoming a priest. (this struggle is evident in his poems)</a:t>
            </a:r>
          </a:p>
        </p:txBody>
      </p:sp>
    </p:spTree>
    <p:extLst>
      <p:ext uri="{BB962C8B-B14F-4D97-AF65-F5344CB8AC3E}">
        <p14:creationId xmlns:p14="http://schemas.microsoft.com/office/powerpoint/2010/main" val="490010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92696"/>
            <a:ext cx="10515600" cy="5326637"/>
          </a:xfrm>
        </p:spPr>
        <p:txBody>
          <a:bodyPr>
            <a:normAutofit fontScale="92500" lnSpcReduction="10000"/>
          </a:bodyPr>
          <a:lstStyle/>
          <a:p>
            <a:r>
              <a:rPr lang="en-US" dirty="0"/>
              <a:t>In </a:t>
            </a:r>
            <a:r>
              <a:rPr lang="en-US" i="1" dirty="0"/>
              <a:t>Holy Sonnets</a:t>
            </a:r>
            <a:r>
              <a:rPr lang="en-US" dirty="0"/>
              <a:t>, Donne addresses religious themes of </a:t>
            </a:r>
            <a:r>
              <a:rPr lang="en-US" b="1" dirty="0"/>
              <a:t>mortality</a:t>
            </a:r>
            <a:r>
              <a:rPr lang="en-US" dirty="0"/>
              <a:t>, </a:t>
            </a:r>
            <a:r>
              <a:rPr lang="en-US" b="1" dirty="0"/>
              <a:t>divine judgment</a:t>
            </a:r>
            <a:r>
              <a:rPr lang="en-US" dirty="0"/>
              <a:t>, </a:t>
            </a:r>
            <a:r>
              <a:rPr lang="en-US" b="1" dirty="0"/>
              <a:t>divine love</a:t>
            </a:r>
            <a:r>
              <a:rPr lang="en-US" dirty="0"/>
              <a:t>, and </a:t>
            </a:r>
            <a:r>
              <a:rPr lang="en-US" b="1" dirty="0"/>
              <a:t>humble penance </a:t>
            </a:r>
            <a:r>
              <a:rPr lang="en-US" dirty="0"/>
              <a:t>while reflecting deeply </a:t>
            </a:r>
            <a:r>
              <a:rPr lang="en-US" b="1" dirty="0"/>
              <a:t>personal </a:t>
            </a:r>
            <a:r>
              <a:rPr lang="en-US" b="1" dirty="0" smtClean="0"/>
              <a:t>anxieties</a:t>
            </a:r>
            <a:endParaRPr lang="en-US" dirty="0" smtClean="0"/>
          </a:p>
          <a:p>
            <a:r>
              <a:rPr lang="en-US" dirty="0" smtClean="0"/>
              <a:t>The </a:t>
            </a:r>
            <a:r>
              <a:rPr lang="en-US" dirty="0"/>
              <a:t>poems explore the wages of sin and death, the doctrine of redemption, opening "the sinner to God, imploring God's forceful intervention by the sinner's willing acknowledgment of the need for a </a:t>
            </a:r>
            <a:r>
              <a:rPr lang="en-US" dirty="0" smtClean="0"/>
              <a:t>an attack upon </a:t>
            </a:r>
            <a:r>
              <a:rPr lang="en-US" dirty="0"/>
              <a:t>his present hardened state" and that "self-recognition is a necessary means to grace</a:t>
            </a:r>
            <a:r>
              <a:rPr lang="en-US" dirty="0" smtClean="0"/>
              <a:t>.”</a:t>
            </a:r>
            <a:endParaRPr lang="en-US" baseline="30000" dirty="0"/>
          </a:p>
          <a:p>
            <a:r>
              <a:rPr lang="en-US" dirty="0" smtClean="0"/>
              <a:t>The </a:t>
            </a:r>
            <a:r>
              <a:rPr lang="en-US" dirty="0"/>
              <a:t>personal nature of the poems "reflect their author's struggles to come to terms with his own history of sinfulness, his inconstant and unreliable faith, his anxiety about his salvation</a:t>
            </a:r>
            <a:r>
              <a:rPr lang="en-US" dirty="0" smtClean="0"/>
              <a:t>.”</a:t>
            </a:r>
            <a:endParaRPr lang="en-US" dirty="0"/>
          </a:p>
          <a:p>
            <a:r>
              <a:rPr lang="en-US" dirty="0"/>
              <a:t>Donne is concerned about the future state of his soul, fearing not the quick sting of death but the need to achieve salvation before damnation and a desire to get one's spiritual affairs in order. </a:t>
            </a:r>
            <a:endParaRPr lang="en-US" dirty="0" smtClean="0"/>
          </a:p>
          <a:p>
            <a:endParaRPr lang="en-US" dirty="0"/>
          </a:p>
        </p:txBody>
      </p:sp>
      <p:sp>
        <p:nvSpPr>
          <p:cNvPr id="4" name="TextBox 3"/>
          <p:cNvSpPr txBox="1"/>
          <p:nvPr/>
        </p:nvSpPr>
        <p:spPr>
          <a:xfrm>
            <a:off x="1232452" y="298174"/>
            <a:ext cx="2226365" cy="584775"/>
          </a:xfrm>
          <a:prstGeom prst="rect">
            <a:avLst/>
          </a:prstGeom>
          <a:noFill/>
        </p:spPr>
        <p:txBody>
          <a:bodyPr wrap="square" rtlCol="0">
            <a:spAutoFit/>
          </a:bodyPr>
          <a:lstStyle/>
          <a:p>
            <a:r>
              <a:rPr lang="en-US" sz="3200" b="1" smtClean="0">
                <a:solidFill>
                  <a:schemeClr val="accent2">
                    <a:lumMod val="75000"/>
                  </a:schemeClr>
                </a:solidFill>
              </a:rPr>
              <a:t>Themes</a:t>
            </a:r>
            <a:endParaRPr lang="en-US" sz="3200" b="1">
              <a:solidFill>
                <a:schemeClr val="accent2">
                  <a:lumMod val="75000"/>
                </a:schemeClr>
              </a:solidFill>
            </a:endParaRPr>
          </a:p>
        </p:txBody>
      </p:sp>
    </p:spTree>
    <p:extLst>
      <p:ext uri="{BB962C8B-B14F-4D97-AF65-F5344CB8AC3E}">
        <p14:creationId xmlns:p14="http://schemas.microsoft.com/office/powerpoint/2010/main" val="2030382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9634"/>
          </a:xfrm>
        </p:spPr>
        <p:txBody>
          <a:bodyPr>
            <a:normAutofit fontScale="90000"/>
          </a:bodyPr>
          <a:lstStyle/>
          <a:p>
            <a:r>
              <a:rPr lang="en-US" dirty="0">
                <a:solidFill>
                  <a:srgbClr val="C00000"/>
                </a:solidFill>
              </a:rPr>
              <a:t> </a:t>
            </a:r>
            <a:r>
              <a:rPr lang="en-US" b="1" dirty="0">
                <a:solidFill>
                  <a:srgbClr val="C00000"/>
                </a:solidFill>
              </a:rPr>
              <a:t>Background and Biography</a:t>
            </a:r>
            <a:endParaRPr lang="en-US" dirty="0">
              <a:solidFill>
                <a:srgbClr val="C00000"/>
              </a:solidFill>
            </a:endParaRPr>
          </a:p>
        </p:txBody>
      </p:sp>
      <p:sp>
        <p:nvSpPr>
          <p:cNvPr id="6" name="TextBox 5"/>
          <p:cNvSpPr txBox="1"/>
          <p:nvPr/>
        </p:nvSpPr>
        <p:spPr>
          <a:xfrm>
            <a:off x="378373" y="1153607"/>
            <a:ext cx="9175530" cy="6494085"/>
          </a:xfrm>
          <a:prstGeom prst="rect">
            <a:avLst/>
          </a:prstGeom>
          <a:noFill/>
        </p:spPr>
        <p:txBody>
          <a:bodyPr wrap="square" rtlCol="0">
            <a:spAutoFit/>
          </a:bodyPr>
          <a:lstStyle/>
          <a:p>
            <a:pPr marL="342900" indent="-342900">
              <a:buFont typeface="Arial" charset="0"/>
              <a:buChar char="•"/>
            </a:pPr>
            <a:r>
              <a:rPr lang="en-US" sz="2800" b="1" dirty="0" smtClean="0"/>
              <a:t>Born</a:t>
            </a:r>
            <a:r>
              <a:rPr lang="en-US" sz="2800" dirty="0" smtClean="0"/>
              <a:t> into a </a:t>
            </a:r>
            <a:r>
              <a:rPr lang="en-US" sz="2800" b="1" dirty="0" smtClean="0"/>
              <a:t>Catholic</a:t>
            </a:r>
            <a:r>
              <a:rPr lang="en-US" sz="2800" dirty="0" smtClean="0"/>
              <a:t> family in 1572, </a:t>
            </a:r>
            <a:r>
              <a:rPr lang="en-US" sz="2800" u="sng" dirty="0" smtClean="0"/>
              <a:t>during a strong anti-Catholic period in England. </a:t>
            </a:r>
          </a:p>
          <a:p>
            <a:pPr marL="342900" indent="-342900">
              <a:buFont typeface="Arial" charset="0"/>
              <a:buChar char="•"/>
            </a:pPr>
            <a:r>
              <a:rPr lang="en-US" sz="2800" dirty="0" smtClean="0"/>
              <a:t>He entered </a:t>
            </a:r>
            <a:r>
              <a:rPr lang="en-US" sz="2800" u="sng" dirty="0" smtClean="0"/>
              <a:t>Oxford</a:t>
            </a:r>
            <a:r>
              <a:rPr lang="en-US" sz="2800" dirty="0" smtClean="0"/>
              <a:t> University and later the University of </a:t>
            </a:r>
            <a:r>
              <a:rPr lang="en-US" sz="2800" u="sng" dirty="0" smtClean="0"/>
              <a:t>Cambridge</a:t>
            </a:r>
            <a:r>
              <a:rPr lang="en-US" sz="2800" dirty="0" smtClean="0"/>
              <a:t>, but </a:t>
            </a:r>
            <a:r>
              <a:rPr lang="en-US" sz="2800" b="1" dirty="0" smtClean="0"/>
              <a:t>never received degrees</a:t>
            </a:r>
            <a:r>
              <a:rPr lang="en-US" sz="2800" dirty="0" smtClean="0"/>
              <a:t>, due to his Catholicism.</a:t>
            </a:r>
          </a:p>
          <a:p>
            <a:pPr marL="342900" indent="-342900">
              <a:buFont typeface="Arial" charset="0"/>
              <a:buChar char="•"/>
            </a:pPr>
            <a:r>
              <a:rPr lang="en-US" sz="2800" dirty="0"/>
              <a:t>As a Catholic in Protestant England, growing up in decades when anti-Roman feeling reached new heights, </a:t>
            </a:r>
            <a:r>
              <a:rPr lang="en-US" sz="2800" b="1" dirty="0"/>
              <a:t>Donne could not expect any kind of public career, nor even to receive a university </a:t>
            </a:r>
            <a:r>
              <a:rPr lang="en-US" sz="2800" b="1" dirty="0" smtClean="0"/>
              <a:t>degree. </a:t>
            </a:r>
          </a:p>
          <a:p>
            <a:pPr marL="342900" indent="-342900">
              <a:buFont typeface="Arial" charset="0"/>
              <a:buChar char="•"/>
            </a:pPr>
            <a:r>
              <a:rPr lang="en-US" sz="2800" dirty="0" smtClean="0"/>
              <a:t>During the 1590s, he spent much of his inheritance on women, books and travel. </a:t>
            </a:r>
          </a:p>
          <a:p>
            <a:pPr marL="342900" indent="-342900">
              <a:buFont typeface="Arial" charset="0"/>
              <a:buChar char="•"/>
            </a:pPr>
            <a:r>
              <a:rPr lang="en-US" sz="2800" dirty="0" smtClean="0"/>
              <a:t>He wrote most of his love lyrics and erotic poems during this time.</a:t>
            </a:r>
          </a:p>
          <a:p>
            <a:pPr marL="342900" indent="-342900">
              <a:buFont typeface="Arial" charset="0"/>
              <a:buChar char="•"/>
            </a:pPr>
            <a:endParaRPr lang="en-US" sz="2800" dirty="0" smtClean="0"/>
          </a:p>
          <a:p>
            <a:endParaRPr lang="en-US" sz="2400" dirty="0"/>
          </a:p>
        </p:txBody>
      </p:sp>
      <p:pic>
        <p:nvPicPr>
          <p:cNvPr id="8" name="Picture 11" descr="379px-John_Donne"/>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9371724" y="1153607"/>
            <a:ext cx="2667000" cy="3733800"/>
          </a:xfrm>
          <a:noFill/>
        </p:spPr>
      </p:pic>
    </p:spTree>
    <p:extLst>
      <p:ext uri="{BB962C8B-B14F-4D97-AF65-F5344CB8AC3E}">
        <p14:creationId xmlns:p14="http://schemas.microsoft.com/office/powerpoint/2010/main" val="539760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body" sz="half" idx="2"/>
          </p:nvPr>
        </p:nvSpPr>
        <p:spPr>
          <a:xfrm>
            <a:off x="3674533" y="355600"/>
            <a:ext cx="7679267" cy="6273800"/>
          </a:xfrm>
        </p:spPr>
        <p:txBody>
          <a:bodyPr>
            <a:normAutofit/>
          </a:bodyPr>
          <a:lstStyle/>
          <a:p>
            <a:pPr eaLnBrk="1" hangingPunct="1">
              <a:lnSpc>
                <a:spcPct val="110000"/>
              </a:lnSpc>
            </a:pPr>
            <a:r>
              <a:rPr lang="en-US" altLang="zh-CN" sz="2400" dirty="0" smtClean="0"/>
              <a:t>he </a:t>
            </a:r>
            <a:r>
              <a:rPr lang="en-US" altLang="zh-CN" sz="2400" dirty="0"/>
              <a:t>became known as a “rake” </a:t>
            </a:r>
            <a:r>
              <a:rPr lang="en-US" altLang="en-US" sz="2400" dirty="0"/>
              <a:t>short for “rakehell” or "</a:t>
            </a:r>
            <a:r>
              <a:rPr lang="en-US" altLang="en-US" sz="2400" dirty="0" err="1"/>
              <a:t>hellraiser</a:t>
            </a:r>
            <a:r>
              <a:rPr lang="en-US" altLang="en-US" sz="2400" dirty="0"/>
              <a:t>"), a historical </a:t>
            </a:r>
            <a:r>
              <a:rPr lang="en-US" altLang="en-US" sz="2400" b="1" dirty="0"/>
              <a:t>term </a:t>
            </a:r>
            <a:r>
              <a:rPr lang="en-US" altLang="en-US" sz="2400" dirty="0"/>
              <a:t>applied to a man who </a:t>
            </a:r>
            <a:r>
              <a:rPr lang="en-US" altLang="en-US" sz="2400" dirty="0" smtClean="0"/>
              <a:t>has </a:t>
            </a:r>
            <a:r>
              <a:rPr lang="en-US" altLang="en-US" sz="2400" dirty="0"/>
              <a:t>no moral code, particularly with women. </a:t>
            </a:r>
          </a:p>
          <a:p>
            <a:pPr eaLnBrk="1" hangingPunct="1">
              <a:lnSpc>
                <a:spcPct val="110000"/>
              </a:lnSpc>
            </a:pPr>
            <a:r>
              <a:rPr lang="en-US" altLang="en-US" sz="2400" dirty="0"/>
              <a:t>Often, a </a:t>
            </a:r>
            <a:r>
              <a:rPr lang="en-US" altLang="en-US" sz="2400" b="1" dirty="0"/>
              <a:t>rake</a:t>
            </a:r>
            <a:r>
              <a:rPr lang="en-US" altLang="en-US" sz="2400" dirty="0"/>
              <a:t> was also prodigal, wasting his (usually inherited) fortune on gambling, wine, women and song, and </a:t>
            </a:r>
            <a:r>
              <a:rPr lang="en-US" altLang="en-US" sz="2400" dirty="0" smtClean="0"/>
              <a:t>ending up indebted.</a:t>
            </a:r>
            <a:endParaRPr lang="en-US" altLang="en-US" sz="2400" dirty="0"/>
          </a:p>
          <a:p>
            <a:pPr eaLnBrk="1" hangingPunct="1">
              <a:lnSpc>
                <a:spcPct val="110000"/>
              </a:lnSpc>
            </a:pPr>
            <a:r>
              <a:rPr lang="en-US" altLang="en-US" sz="2400" dirty="0" smtClean="0"/>
              <a:t>Donne’s career as a “rake” or ladies’ man ended after he met </a:t>
            </a:r>
            <a:r>
              <a:rPr lang="en-US" altLang="en-US" sz="2400" dirty="0" smtClean="0">
                <a:solidFill>
                  <a:srgbClr val="C00000"/>
                </a:solidFill>
              </a:rPr>
              <a:t>Anne More. </a:t>
            </a:r>
          </a:p>
          <a:p>
            <a:r>
              <a:rPr lang="en-US" altLang="en-US" sz="2400" dirty="0" smtClean="0"/>
              <a:t>she was a teenager at the time, fresh from the countryside, and he was a secretary to her uncle Sir Thomas Egerton.</a:t>
            </a:r>
          </a:p>
          <a:p>
            <a:r>
              <a:rPr lang="en-US" altLang="en-US" sz="2400" dirty="0" smtClean="0"/>
              <a:t>Donne was dismissed from his work and imprisoned for secretly marrying Anne.</a:t>
            </a:r>
          </a:p>
          <a:p>
            <a:r>
              <a:rPr lang="en-US" sz="2400" dirty="0"/>
              <a:t>During the next 10 years Donne lived in poverty</a:t>
            </a:r>
            <a:endParaRPr lang="en-US" altLang="en-US" sz="2400" dirty="0" smtClean="0"/>
          </a:p>
          <a:p>
            <a:pPr eaLnBrk="1" hangingPunct="1">
              <a:lnSpc>
                <a:spcPct val="110000"/>
              </a:lnSpc>
            </a:pPr>
            <a:endParaRPr lang="en-US" altLang="zh-CN" sz="2000" dirty="0"/>
          </a:p>
        </p:txBody>
      </p:sp>
      <p:sp>
        <p:nvSpPr>
          <p:cNvPr id="6148" name="Rectangle 12"/>
          <p:cNvSpPr>
            <a:spLocks noGrp="1" noChangeArrowheads="1"/>
          </p:cNvSpPr>
          <p:nvPr>
            <p:ph type="title"/>
          </p:nvPr>
        </p:nvSpPr>
        <p:spPr>
          <a:xfrm>
            <a:off x="723023" y="820738"/>
            <a:ext cx="1108841" cy="776288"/>
          </a:xfrm>
          <a:noFill/>
        </p:spPr>
        <p:txBody>
          <a:bodyPr/>
          <a:lstStyle/>
          <a:p>
            <a:pPr eaLnBrk="1" hangingPunct="1"/>
            <a:r>
              <a:rPr lang="en-US" altLang="zh-CN" b="1">
                <a:solidFill>
                  <a:srgbClr val="FF0000"/>
                </a:solidFill>
              </a:rPr>
              <a:t>Life</a:t>
            </a:r>
          </a:p>
        </p:txBody>
      </p:sp>
      <p:sp>
        <p:nvSpPr>
          <p:cNvPr id="614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宋体" charset="0"/>
              </a:defRPr>
            </a:lvl1pPr>
            <a:lvl2pPr marL="742950" indent="-285750">
              <a:spcBef>
                <a:spcPct val="20000"/>
              </a:spcBef>
              <a:buChar char="–"/>
              <a:defRPr sz="2800">
                <a:solidFill>
                  <a:schemeClr val="tx1"/>
                </a:solidFill>
                <a:latin typeface="Arial" charset="0"/>
                <a:ea typeface="宋体" charset="0"/>
              </a:defRPr>
            </a:lvl2pPr>
            <a:lvl3pPr marL="1143000" indent="-228600">
              <a:spcBef>
                <a:spcPct val="20000"/>
              </a:spcBef>
              <a:buChar char="•"/>
              <a:defRPr sz="2400">
                <a:solidFill>
                  <a:schemeClr val="tx1"/>
                </a:solidFill>
                <a:latin typeface="Arial" charset="0"/>
                <a:ea typeface="宋体" charset="0"/>
              </a:defRPr>
            </a:lvl3pPr>
            <a:lvl4pPr marL="1600200" indent="-228600">
              <a:spcBef>
                <a:spcPct val="20000"/>
              </a:spcBef>
              <a:buChar char="–"/>
              <a:defRPr sz="2000">
                <a:solidFill>
                  <a:schemeClr val="tx1"/>
                </a:solidFill>
                <a:latin typeface="Arial" charset="0"/>
                <a:ea typeface="宋体" charset="0"/>
              </a:defRPr>
            </a:lvl4pPr>
            <a:lvl5pPr marL="2057400" indent="-228600">
              <a:spcBef>
                <a:spcPct val="20000"/>
              </a:spcBef>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har char="»"/>
              <a:defRPr sz="2000">
                <a:solidFill>
                  <a:schemeClr val="tx1"/>
                </a:solidFill>
                <a:latin typeface="Arial" charset="0"/>
                <a:ea typeface="宋体" charset="0"/>
              </a:defRPr>
            </a:lvl9pPr>
          </a:lstStyle>
          <a:p>
            <a:pPr>
              <a:spcBef>
                <a:spcPct val="0"/>
              </a:spcBef>
              <a:buFontTx/>
              <a:buNone/>
            </a:pPr>
            <a:fld id="{C8A12B36-7377-A243-8E60-938C45028952}" type="slidenum">
              <a:rPr lang="en-US" altLang="zh-CN" sz="1400"/>
              <a:pPr>
                <a:spcBef>
                  <a:spcPct val="0"/>
                </a:spcBef>
                <a:buFontTx/>
                <a:buNone/>
              </a:pPr>
              <a:t>3</a:t>
            </a:fld>
            <a:endParaRPr lang="en-US" altLang="zh-CN" sz="140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744" y="2267606"/>
            <a:ext cx="2658241" cy="3238466"/>
          </a:xfrm>
          <a:prstGeom prst="rect">
            <a:avLst/>
          </a:prstGeom>
        </p:spPr>
      </p:pic>
    </p:spTree>
    <p:extLst>
      <p:ext uri="{BB962C8B-B14F-4D97-AF65-F5344CB8AC3E}">
        <p14:creationId xmlns:p14="http://schemas.microsoft.com/office/powerpoint/2010/main" val="1844659678"/>
      </p:ext>
    </p:extLst>
  </p:cSld>
  <p:clrMapOvr>
    <a:masterClrMapping/>
  </p:clrMapOvr>
  <p:transition>
    <p:cover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8134"/>
            <a:ext cx="10515600" cy="5448830"/>
          </a:xfrm>
        </p:spPr>
        <p:txBody>
          <a:bodyPr>
            <a:normAutofit fontScale="92500" lnSpcReduction="20000"/>
          </a:bodyPr>
          <a:lstStyle/>
          <a:p>
            <a:pPr lvl="0"/>
            <a:r>
              <a:rPr lang="en-US" b="1" dirty="0">
                <a:solidFill>
                  <a:schemeClr val="dk1"/>
                </a:solidFill>
                <a:ea typeface="Arial"/>
                <a:cs typeface="Arial"/>
                <a:sym typeface="Arial"/>
              </a:rPr>
              <a:t>Donne’s mother </a:t>
            </a:r>
            <a:r>
              <a:rPr lang="en-US" dirty="0">
                <a:solidFill>
                  <a:schemeClr val="dk1"/>
                </a:solidFill>
                <a:ea typeface="Arial"/>
                <a:cs typeface="Arial"/>
                <a:sym typeface="Arial"/>
              </a:rPr>
              <a:t>was the </a:t>
            </a:r>
            <a:r>
              <a:rPr lang="en-US" dirty="0">
                <a:solidFill>
                  <a:srgbClr val="252525"/>
                </a:solidFill>
                <a:ea typeface="Arial"/>
                <a:cs typeface="Arial"/>
                <a:sym typeface="Arial"/>
              </a:rPr>
              <a:t>great-niece of the Roman Catholic martyr</a:t>
            </a:r>
            <a:r>
              <a:rPr lang="en-US" dirty="0">
                <a:solidFill>
                  <a:schemeClr val="dk1"/>
                </a:solidFill>
                <a:ea typeface="Arial"/>
                <a:cs typeface="Arial"/>
                <a:sym typeface="Arial"/>
              </a:rPr>
              <a:t>, </a:t>
            </a:r>
            <a:r>
              <a:rPr lang="en-US" b="1" dirty="0">
                <a:solidFill>
                  <a:schemeClr val="dk1"/>
                </a:solidFill>
                <a:ea typeface="Arial"/>
                <a:cs typeface="Arial"/>
                <a:sym typeface="Arial"/>
              </a:rPr>
              <a:t>Thomas More</a:t>
            </a:r>
            <a:r>
              <a:rPr lang="en-US" dirty="0">
                <a:solidFill>
                  <a:schemeClr val="dk1"/>
                </a:solidFill>
                <a:ea typeface="Arial"/>
                <a:cs typeface="Arial"/>
                <a:sym typeface="Arial"/>
              </a:rPr>
              <a:t>. T</a:t>
            </a:r>
            <a:r>
              <a:rPr lang="en-US" dirty="0">
                <a:solidFill>
                  <a:srgbClr val="252525"/>
                </a:solidFill>
                <a:ea typeface="Arial"/>
                <a:cs typeface="Arial"/>
                <a:sym typeface="Arial"/>
              </a:rPr>
              <a:t>his tradition of martyrdom would continue among Donne's closer relatives- many were executed or </a:t>
            </a:r>
            <a:r>
              <a:rPr lang="en-US" dirty="0">
                <a:solidFill>
                  <a:schemeClr val="dk1"/>
                </a:solidFill>
                <a:ea typeface="Arial"/>
                <a:cs typeface="Arial"/>
                <a:sym typeface="Arial"/>
              </a:rPr>
              <a:t>exiled </a:t>
            </a:r>
            <a:r>
              <a:rPr lang="en-US" dirty="0">
                <a:solidFill>
                  <a:srgbClr val="252525"/>
                </a:solidFill>
                <a:ea typeface="Arial"/>
                <a:cs typeface="Arial"/>
                <a:sym typeface="Arial"/>
              </a:rPr>
              <a:t>for religious reasons. </a:t>
            </a:r>
          </a:p>
          <a:p>
            <a:endParaRPr lang="en-US" dirty="0" smtClean="0"/>
          </a:p>
          <a:p>
            <a:r>
              <a:rPr lang="en-US" dirty="0" smtClean="0"/>
              <a:t>In 1593, </a:t>
            </a:r>
            <a:r>
              <a:rPr lang="en-US" b="1" dirty="0" smtClean="0"/>
              <a:t>John Donne’s brother, Henry, </a:t>
            </a:r>
            <a:r>
              <a:rPr lang="en-US" dirty="0" smtClean="0"/>
              <a:t>was convicted of Catholic sympathies and died in prison soon after. The incident led John to </a:t>
            </a:r>
            <a:r>
              <a:rPr lang="en-US" u="sng" dirty="0" smtClean="0"/>
              <a:t>question his Catholic faith </a:t>
            </a:r>
            <a:r>
              <a:rPr lang="en-US" dirty="0" smtClean="0"/>
              <a:t>and </a:t>
            </a:r>
            <a:r>
              <a:rPr lang="en-US" u="sng" dirty="0" smtClean="0"/>
              <a:t>inspired some of his best writing on religion.</a:t>
            </a:r>
          </a:p>
          <a:p>
            <a:endParaRPr lang="en-US" u="sng" dirty="0" smtClean="0"/>
          </a:p>
          <a:p>
            <a:r>
              <a:rPr lang="en-US" dirty="0"/>
              <a:t>At some point in the </a:t>
            </a:r>
            <a:r>
              <a:rPr lang="en-US" dirty="0" smtClean="0"/>
              <a:t>1590s</a:t>
            </a:r>
            <a:r>
              <a:rPr lang="en-US" dirty="0"/>
              <a:t>, having returned to London after travels abroad, and having devoted some years to studying theological issues, </a:t>
            </a:r>
            <a:r>
              <a:rPr lang="en-US" b="1" dirty="0"/>
              <a:t>Donne converted to the English church. </a:t>
            </a:r>
            <a:endParaRPr lang="en-US" b="1" dirty="0" smtClean="0"/>
          </a:p>
          <a:p>
            <a:endParaRPr lang="en-US" dirty="0" smtClean="0"/>
          </a:p>
          <a:p>
            <a:r>
              <a:rPr lang="en-US" dirty="0" smtClean="0"/>
              <a:t>In 1617, John Donne’s </a:t>
            </a:r>
            <a:r>
              <a:rPr lang="en-US" b="1" dirty="0" smtClean="0"/>
              <a:t>wife</a:t>
            </a:r>
            <a:r>
              <a:rPr lang="en-US" dirty="0" smtClean="0"/>
              <a:t> </a:t>
            </a:r>
            <a:r>
              <a:rPr lang="en-US" b="1" dirty="0" smtClean="0"/>
              <a:t>died</a:t>
            </a:r>
            <a:r>
              <a:rPr lang="en-US" dirty="0" smtClean="0"/>
              <a:t> </a:t>
            </a:r>
            <a:r>
              <a:rPr lang="en-US" u="sng" dirty="0" smtClean="0"/>
              <a:t>shortly after giving birth to their 12th child. </a:t>
            </a:r>
            <a:r>
              <a:rPr lang="en-US" dirty="0" smtClean="0"/>
              <a:t>The time for writing love poems was over, and Donne devoted his energies to more religious subjects.(Holy Sonnets)</a:t>
            </a:r>
          </a:p>
          <a:p>
            <a:endParaRPr lang="en-US" dirty="0"/>
          </a:p>
        </p:txBody>
      </p:sp>
    </p:spTree>
    <p:extLst>
      <p:ext uri="{BB962C8B-B14F-4D97-AF65-F5344CB8AC3E}">
        <p14:creationId xmlns:p14="http://schemas.microsoft.com/office/powerpoint/2010/main" val="143868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70088" y="285751"/>
            <a:ext cx="8229600" cy="639763"/>
          </a:xfrm>
        </p:spPr>
        <p:txBody>
          <a:bodyPr>
            <a:normAutofit fontScale="90000"/>
          </a:bodyPr>
          <a:lstStyle/>
          <a:p>
            <a:r>
              <a:rPr lang="en-US" altLang="en-US" b="1">
                <a:solidFill>
                  <a:srgbClr val="FF0000"/>
                </a:solidFill>
              </a:rPr>
              <a:t>Religion</a:t>
            </a:r>
          </a:p>
        </p:txBody>
      </p:sp>
      <p:sp>
        <p:nvSpPr>
          <p:cNvPr id="11267" name="Content Placeholder 2"/>
          <p:cNvSpPr>
            <a:spLocks noGrp="1"/>
          </p:cNvSpPr>
          <p:nvPr>
            <p:ph idx="1"/>
          </p:nvPr>
        </p:nvSpPr>
        <p:spPr>
          <a:xfrm>
            <a:off x="745633" y="1380907"/>
            <a:ext cx="9454055" cy="5200650"/>
          </a:xfrm>
        </p:spPr>
        <p:txBody>
          <a:bodyPr/>
          <a:lstStyle/>
          <a:p>
            <a:r>
              <a:rPr lang="en-US" altLang="en-US" sz="2400" dirty="0" smtClean="0"/>
              <a:t>One </a:t>
            </a:r>
            <a:r>
              <a:rPr lang="en-US" altLang="en-US" sz="2400" dirty="0"/>
              <a:t>of two anti-Catholic works he published, </a:t>
            </a:r>
            <a:r>
              <a:rPr lang="en-US" altLang="en-US" sz="2400" i="1" dirty="0"/>
              <a:t>Pseudo-Martyr</a:t>
            </a:r>
            <a:r>
              <a:rPr lang="en-US" altLang="en-US" sz="2400" dirty="0"/>
              <a:t>, </a:t>
            </a:r>
            <a:r>
              <a:rPr lang="en-US" altLang="en-US" sz="2400" u="sng" dirty="0"/>
              <a:t>earned him the favor of King James I </a:t>
            </a:r>
            <a:r>
              <a:rPr lang="en-US" altLang="en-US" sz="2400" dirty="0"/>
              <a:t>because it argued Catholics could pledge allegiance to the king without renouncing their faith.</a:t>
            </a:r>
          </a:p>
          <a:p>
            <a:r>
              <a:rPr lang="en-US" altLang="en-US" sz="2400" dirty="0"/>
              <a:t>The object of his poetry now became </a:t>
            </a:r>
            <a:r>
              <a:rPr lang="en-US" altLang="en-US" sz="2400" dirty="0" smtClean="0"/>
              <a:t>God</a:t>
            </a:r>
            <a:r>
              <a:rPr lang="en-US" altLang="en-US" sz="2400" dirty="0"/>
              <a:t>.</a:t>
            </a:r>
            <a:r>
              <a:rPr lang="en-US" altLang="en-US" sz="2400" dirty="0" smtClean="0"/>
              <a:t> He </a:t>
            </a:r>
            <a:r>
              <a:rPr lang="en-US" altLang="en-US" sz="2400" dirty="0"/>
              <a:t>reasoned, "God is love.“</a:t>
            </a:r>
          </a:p>
          <a:p>
            <a:r>
              <a:rPr lang="en-US" altLang="en-US" sz="2400" dirty="0"/>
              <a:t>Friends encouraged </a:t>
            </a:r>
            <a:r>
              <a:rPr lang="en-US" altLang="en-US" sz="2400" dirty="0" smtClean="0"/>
              <a:t>Donne to </a:t>
            </a:r>
            <a:r>
              <a:rPr lang="en-US" altLang="en-US" sz="2400" dirty="0"/>
              <a:t>become a priest in the Church of England. Donne repeatedly refused, lamenting that "some irregularities of my life have been so visible to some men." </a:t>
            </a:r>
            <a:r>
              <a:rPr lang="en-US" altLang="en-US" sz="2400" b="1" dirty="0"/>
              <a:t>But when King James refused to employ him anywhere but the church, he relented</a:t>
            </a:r>
            <a:r>
              <a:rPr lang="en-US" altLang="en-US" sz="2400" dirty="0"/>
              <a:t>.</a:t>
            </a:r>
          </a:p>
          <a:p>
            <a:endParaRPr lang="en-US" altLang="en-US" sz="2000" dirty="0"/>
          </a:p>
        </p:txBody>
      </p:sp>
      <p:sp>
        <p:nvSpPr>
          <p:cNvPr id="112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宋体" charset="0"/>
              </a:defRPr>
            </a:lvl1pPr>
            <a:lvl2pPr marL="742950" indent="-285750">
              <a:defRPr sz="2000">
                <a:solidFill>
                  <a:schemeClr val="tx1"/>
                </a:solidFill>
                <a:latin typeface="Arial" charset="0"/>
                <a:ea typeface="宋体" charset="0"/>
              </a:defRPr>
            </a:lvl2pPr>
            <a:lvl3pPr marL="1143000" indent="-228600">
              <a:defRPr sz="2000">
                <a:solidFill>
                  <a:schemeClr val="tx1"/>
                </a:solidFill>
                <a:latin typeface="Arial" charset="0"/>
                <a:ea typeface="宋体" charset="0"/>
              </a:defRPr>
            </a:lvl3pPr>
            <a:lvl4pPr marL="1600200" indent="-228600">
              <a:defRPr sz="2000">
                <a:solidFill>
                  <a:schemeClr val="tx1"/>
                </a:solidFill>
                <a:latin typeface="Arial" charset="0"/>
                <a:ea typeface="宋体" charset="0"/>
              </a:defRPr>
            </a:lvl4pPr>
            <a:lvl5pPr marL="2057400" indent="-228600">
              <a:defRPr sz="2000">
                <a:solidFill>
                  <a:schemeClr val="tx1"/>
                </a:solidFill>
                <a:latin typeface="Arial" charset="0"/>
                <a:ea typeface="宋体" charset="0"/>
              </a:defRPr>
            </a:lvl5pPr>
            <a:lvl6pPr marL="2514600" indent="-228600" eaLnBrk="0" fontAlgn="base" hangingPunct="0">
              <a:spcBef>
                <a:spcPct val="0"/>
              </a:spcBef>
              <a:spcAft>
                <a:spcPct val="0"/>
              </a:spcAft>
              <a:defRPr sz="2000">
                <a:solidFill>
                  <a:schemeClr val="tx1"/>
                </a:solidFill>
                <a:latin typeface="Arial" charset="0"/>
                <a:ea typeface="宋体" charset="0"/>
              </a:defRPr>
            </a:lvl6pPr>
            <a:lvl7pPr marL="2971800" indent="-228600" eaLnBrk="0" fontAlgn="base" hangingPunct="0">
              <a:spcBef>
                <a:spcPct val="0"/>
              </a:spcBef>
              <a:spcAft>
                <a:spcPct val="0"/>
              </a:spcAft>
              <a:defRPr sz="2000">
                <a:solidFill>
                  <a:schemeClr val="tx1"/>
                </a:solidFill>
                <a:latin typeface="Arial" charset="0"/>
                <a:ea typeface="宋体" charset="0"/>
              </a:defRPr>
            </a:lvl7pPr>
            <a:lvl8pPr marL="3429000" indent="-228600" eaLnBrk="0" fontAlgn="base" hangingPunct="0">
              <a:spcBef>
                <a:spcPct val="0"/>
              </a:spcBef>
              <a:spcAft>
                <a:spcPct val="0"/>
              </a:spcAft>
              <a:defRPr sz="2000">
                <a:solidFill>
                  <a:schemeClr val="tx1"/>
                </a:solidFill>
                <a:latin typeface="Arial" charset="0"/>
                <a:ea typeface="宋体" charset="0"/>
              </a:defRPr>
            </a:lvl8pPr>
            <a:lvl9pPr marL="3886200" indent="-228600" eaLnBrk="0" fontAlgn="base" hangingPunct="0">
              <a:spcBef>
                <a:spcPct val="0"/>
              </a:spcBef>
              <a:spcAft>
                <a:spcPct val="0"/>
              </a:spcAft>
              <a:defRPr sz="2000">
                <a:solidFill>
                  <a:schemeClr val="tx1"/>
                </a:solidFill>
                <a:latin typeface="Arial" charset="0"/>
                <a:ea typeface="宋体" charset="0"/>
              </a:defRPr>
            </a:lvl9pPr>
          </a:lstStyle>
          <a:p>
            <a:fld id="{3D75D2F4-4EB2-8B4E-B2CE-779C92E0C3D7}" type="slidenum">
              <a:rPr lang="en-US" altLang="zh-CN" sz="1400"/>
              <a:pPr/>
              <a:t>5</a:t>
            </a:fld>
            <a:endParaRPr lang="en-US" altLang="zh-CN" sz="1400"/>
          </a:p>
        </p:txBody>
      </p:sp>
    </p:spTree>
    <p:extLst>
      <p:ext uri="{BB962C8B-B14F-4D97-AF65-F5344CB8AC3E}">
        <p14:creationId xmlns:p14="http://schemas.microsoft.com/office/powerpoint/2010/main" val="131787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14856" y="960439"/>
            <a:ext cx="4353910" cy="4906961"/>
          </a:xfrm>
          <a:prstGeom prst="rect">
            <a:avLst/>
          </a:prstGeom>
          <a:noFill/>
          <a:ln>
            <a:noFill/>
          </a:ln>
        </p:spPr>
        <p:txBody>
          <a:bodyPr vert="horz" lIns="91425" tIns="45700" rIns="91425" bIns="45700" rtlCol="0" anchor="t" anchorCtr="0">
            <a:noAutofit/>
          </a:bodyPr>
          <a:lstStyle/>
          <a:p>
            <a:pPr indent="-342900">
              <a:lnSpc>
                <a:spcPct val="100000"/>
              </a:lnSpc>
              <a:spcBef>
                <a:spcPts val="0"/>
              </a:spcBef>
              <a:buSzPct val="25000"/>
              <a:buNone/>
            </a:pPr>
            <a:r>
              <a:rPr lang="en-US" sz="2400" dirty="0">
                <a:solidFill>
                  <a:schemeClr val="accent6">
                    <a:lumMod val="50000"/>
                  </a:schemeClr>
                </a:solidFill>
              </a:rPr>
              <a:t>    In 1615 </a:t>
            </a:r>
            <a:r>
              <a:rPr lang="en-US" sz="2400" b="1" u="sng" dirty="0">
                <a:solidFill>
                  <a:schemeClr val="accent6">
                    <a:lumMod val="50000"/>
                  </a:schemeClr>
                </a:solidFill>
              </a:rPr>
              <a:t>he gave up Catholic faith and entered the Anglican Church and soon became Dean of Saint Paul's Church</a:t>
            </a:r>
            <a:r>
              <a:rPr lang="en-US" sz="2400" dirty="0">
                <a:solidFill>
                  <a:schemeClr val="accent6">
                    <a:lumMod val="50000"/>
                  </a:schemeClr>
                </a:solidFill>
              </a:rPr>
              <a:t>. As the most famous preacher during the time, he wrote many religious sermons and poems. And these were known as his </a:t>
            </a:r>
            <a:r>
              <a:rPr lang="en-US" sz="2400" u="sng" dirty="0">
                <a:solidFill>
                  <a:schemeClr val="accent6">
                    <a:lumMod val="50000"/>
                  </a:schemeClr>
                </a:solidFill>
              </a:rPr>
              <a:t>sacred verses. </a:t>
            </a:r>
          </a:p>
        </p:txBody>
      </p:sp>
      <p:pic>
        <p:nvPicPr>
          <p:cNvPr id="142" name="Shape 142"/>
          <p:cNvPicPr preferRelativeResize="0">
            <a:picLocks noGrp="1"/>
          </p:cNvPicPr>
          <p:nvPr>
            <p:ph type="body" idx="1"/>
          </p:nvPr>
        </p:nvPicPr>
        <p:blipFill rotWithShape="1">
          <a:blip r:embed="rId3">
            <a:alphaModFix/>
          </a:blip>
          <a:srcRect/>
          <a:stretch/>
        </p:blipFill>
        <p:spPr>
          <a:xfrm>
            <a:off x="5969877" y="1356519"/>
            <a:ext cx="4419599" cy="3505200"/>
          </a:xfrm>
          <a:prstGeom prst="rect">
            <a:avLst/>
          </a:prstGeom>
          <a:noFill/>
          <a:ln>
            <a:noFill/>
          </a:ln>
        </p:spPr>
      </p:pic>
      <p:sp>
        <p:nvSpPr>
          <p:cNvPr id="143" name="Shape 143"/>
          <p:cNvSpPr txBox="1">
            <a:spLocks noGrp="1"/>
          </p:cNvSpPr>
          <p:nvPr>
            <p:ph type="title"/>
          </p:nvPr>
        </p:nvSpPr>
        <p:spPr>
          <a:xfrm>
            <a:off x="6553200" y="5257801"/>
            <a:ext cx="3657600" cy="609599"/>
          </a:xfrm>
          <a:prstGeom prst="rect">
            <a:avLst/>
          </a:prstGeom>
          <a:noFill/>
          <a:ln>
            <a:noFill/>
          </a:ln>
        </p:spPr>
        <p:txBody>
          <a:bodyPr vert="horz" lIns="91425" tIns="45700" rIns="91425" bIns="45700" rtlCol="0" anchor="ctr" anchorCtr="0">
            <a:noAutofit/>
          </a:bodyPr>
          <a:lstStyle/>
          <a:p>
            <a:pPr>
              <a:lnSpc>
                <a:spcPct val="100000"/>
              </a:lnSpc>
              <a:buClr>
                <a:srgbClr val="FF0000"/>
              </a:buClr>
              <a:buSzPct val="25000"/>
            </a:pPr>
            <a:r>
              <a:rPr lang="en-US" sz="2800">
                <a:solidFill>
                  <a:srgbClr val="FF0000"/>
                </a:solidFill>
              </a:rPr>
              <a:t>John Donne’s House</a:t>
            </a:r>
          </a:p>
        </p:txBody>
      </p:sp>
    </p:spTree>
    <p:extLst>
      <p:ext uri="{BB962C8B-B14F-4D97-AF65-F5344CB8AC3E}">
        <p14:creationId xmlns:p14="http://schemas.microsoft.com/office/powerpoint/2010/main" val="629955998"/>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1" y="772511"/>
            <a:ext cx="5384799" cy="5353654"/>
          </a:xfrm>
        </p:spPr>
        <p:txBody>
          <a:bodyPr/>
          <a:lstStyle/>
          <a:p>
            <a:pPr lvl="0" indent="-342900">
              <a:spcBef>
                <a:spcPts val="400"/>
              </a:spcBef>
            </a:pPr>
            <a:r>
              <a:rPr lang="en-US" sz="2400" b="1" dirty="0"/>
              <a:t>Donne </a:t>
            </a:r>
            <a:r>
              <a:rPr lang="en-US" sz="2400" dirty="0"/>
              <a:t>wrote some of the </a:t>
            </a:r>
            <a:r>
              <a:rPr lang="en-US" sz="2400" b="1" dirty="0"/>
              <a:t>most passionate love poems and most moving religious verse in the English </a:t>
            </a:r>
            <a:r>
              <a:rPr lang="en-US" sz="2400" b="1" dirty="0" smtClean="0"/>
              <a:t>language</a:t>
            </a:r>
            <a:r>
              <a:rPr lang="en-US" sz="2400" b="1" dirty="0"/>
              <a:t>.</a:t>
            </a:r>
            <a:endParaRPr lang="en-US" sz="2400" b="1" dirty="0" smtClean="0"/>
          </a:p>
          <a:p>
            <a:pPr lvl="0" indent="-342900">
              <a:spcBef>
                <a:spcPts val="400"/>
              </a:spcBef>
            </a:pPr>
            <a:endParaRPr lang="en-US" sz="2400" b="1" dirty="0" smtClean="0"/>
          </a:p>
          <a:p>
            <a:pPr lvl="0" indent="-342900">
              <a:spcBef>
                <a:spcPts val="400"/>
              </a:spcBef>
            </a:pPr>
            <a:r>
              <a:rPr lang="en-US" sz="2400" b="1" dirty="0" smtClean="0"/>
              <a:t>He </a:t>
            </a:r>
            <a:r>
              <a:rPr lang="en-US" sz="2400" b="1" dirty="0"/>
              <a:t>wrote FIVE different types of </a:t>
            </a:r>
            <a:r>
              <a:rPr lang="en-US" sz="2400" b="1" u="sng" dirty="0"/>
              <a:t>poems</a:t>
            </a:r>
            <a:r>
              <a:rPr lang="en-US" sz="2400" b="1" dirty="0" smtClean="0"/>
              <a:t>:</a:t>
            </a:r>
          </a:p>
          <a:p>
            <a:pPr lvl="0" indent="-342900">
              <a:spcBef>
                <a:spcPts val="400"/>
              </a:spcBef>
            </a:pPr>
            <a:endParaRPr lang="en-US" sz="2400" b="1" dirty="0"/>
          </a:p>
          <a:p>
            <a:pPr lvl="1" indent="-285750">
              <a:spcBef>
                <a:spcPts val="400"/>
              </a:spcBef>
            </a:pPr>
            <a:r>
              <a:rPr lang="en-US" sz="2400" dirty="0"/>
              <a:t>Satires</a:t>
            </a:r>
          </a:p>
          <a:p>
            <a:pPr lvl="1" indent="-285750">
              <a:spcBef>
                <a:spcPts val="400"/>
              </a:spcBef>
            </a:pPr>
            <a:r>
              <a:rPr lang="en-US" sz="2400" dirty="0"/>
              <a:t>Elegies</a:t>
            </a:r>
          </a:p>
          <a:p>
            <a:pPr lvl="1" indent="-285750">
              <a:spcBef>
                <a:spcPts val="400"/>
              </a:spcBef>
            </a:pPr>
            <a:r>
              <a:rPr lang="en-US" sz="2400" dirty="0"/>
              <a:t>Verse Letters</a:t>
            </a:r>
          </a:p>
          <a:p>
            <a:pPr lvl="1" indent="-285750">
              <a:spcBef>
                <a:spcPts val="400"/>
              </a:spcBef>
            </a:pPr>
            <a:r>
              <a:rPr lang="en-US" sz="2400" dirty="0"/>
              <a:t>Songs &amp; Sonnets</a:t>
            </a:r>
          </a:p>
          <a:p>
            <a:pPr lvl="1" indent="-285750">
              <a:spcBef>
                <a:spcPts val="400"/>
              </a:spcBef>
            </a:pPr>
            <a:r>
              <a:rPr lang="en-US" sz="2400" dirty="0"/>
              <a:t>Holy Sonnets or “Divine Poems”</a:t>
            </a:r>
          </a:p>
          <a:p>
            <a:endParaRPr lang="en-US" dirty="0"/>
          </a:p>
        </p:txBody>
      </p:sp>
      <p:pic>
        <p:nvPicPr>
          <p:cNvPr id="5" name="Shape 275"/>
          <p:cNvPicPr preferRelativeResize="0">
            <a:picLocks noGrp="1"/>
          </p:cNvPicPr>
          <p:nvPr>
            <p:ph type="body" idx="1"/>
          </p:nvPr>
        </p:nvPicPr>
        <p:blipFill rotWithShape="1">
          <a:blip r:embed="rId2">
            <a:alphaModFix/>
          </a:blip>
          <a:srcRect/>
          <a:stretch/>
        </p:blipFill>
        <p:spPr>
          <a:xfrm>
            <a:off x="6867689" y="772511"/>
            <a:ext cx="4059236" cy="5181600"/>
          </a:xfrm>
          <a:prstGeom prst="rect">
            <a:avLst/>
          </a:prstGeom>
          <a:noFill/>
          <a:ln>
            <a:noFill/>
          </a:ln>
        </p:spPr>
      </p:pic>
    </p:spTree>
    <p:extLst>
      <p:ext uri="{BB962C8B-B14F-4D97-AF65-F5344CB8AC3E}">
        <p14:creationId xmlns:p14="http://schemas.microsoft.com/office/powerpoint/2010/main" val="93646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1981200" y="398463"/>
            <a:ext cx="8229600" cy="1082675"/>
          </a:xfrm>
          <a:prstGeom prst="rect">
            <a:avLst/>
          </a:prstGeom>
          <a:noFill/>
          <a:ln>
            <a:noFill/>
          </a:ln>
        </p:spPr>
        <p:txBody>
          <a:bodyPr vert="horz" lIns="91425" tIns="45700" rIns="91425" bIns="45700" rtlCol="0" anchor="ctr" anchorCtr="0">
            <a:noAutofit/>
          </a:bodyPr>
          <a:lstStyle/>
          <a:p>
            <a:pPr algn="ctr">
              <a:lnSpc>
                <a:spcPct val="100000"/>
              </a:lnSpc>
              <a:spcBef>
                <a:spcPts val="0"/>
              </a:spcBef>
              <a:buClr>
                <a:srgbClr val="FF0000"/>
              </a:buClr>
              <a:buSzPct val="25000"/>
            </a:pPr>
            <a:r>
              <a:rPr lang="en-US" sz="4000">
                <a:solidFill>
                  <a:srgbClr val="FF0000"/>
                </a:solidFill>
                <a:latin typeface="Arial"/>
                <a:ea typeface="Arial"/>
                <a:cs typeface="Arial"/>
                <a:sym typeface="Arial"/>
              </a:rPr>
              <a:t>What Does Metaphysical Mean?</a:t>
            </a:r>
            <a:br>
              <a:rPr lang="en-US" sz="4000">
                <a:solidFill>
                  <a:srgbClr val="FF0000"/>
                </a:solidFill>
                <a:latin typeface="Arial"/>
                <a:ea typeface="Arial"/>
                <a:cs typeface="Arial"/>
                <a:sym typeface="Arial"/>
              </a:rPr>
            </a:br>
            <a:endParaRPr lang="en-US" sz="4000">
              <a:solidFill>
                <a:srgbClr val="FF0000"/>
              </a:solidFill>
              <a:latin typeface="Arial"/>
              <a:ea typeface="Arial"/>
              <a:cs typeface="Arial"/>
              <a:sym typeface="Arial"/>
            </a:endParaRPr>
          </a:p>
        </p:txBody>
      </p:sp>
      <p:sp>
        <p:nvSpPr>
          <p:cNvPr id="217" name="Shape 217"/>
          <p:cNvSpPr txBox="1">
            <a:spLocks noGrp="1"/>
          </p:cNvSpPr>
          <p:nvPr>
            <p:ph type="body" idx="1"/>
          </p:nvPr>
        </p:nvSpPr>
        <p:spPr>
          <a:xfrm>
            <a:off x="788276" y="1134533"/>
            <a:ext cx="10641724" cy="5331408"/>
          </a:xfrm>
          <a:prstGeom prst="rect">
            <a:avLst/>
          </a:prstGeom>
          <a:noFill/>
          <a:ln>
            <a:noFill/>
          </a:ln>
        </p:spPr>
        <p:txBody>
          <a:bodyPr vert="horz" lIns="91425" tIns="45700" rIns="91425" bIns="45700" rtlCol="0" anchor="t" anchorCtr="0">
            <a:noAutofit/>
          </a:bodyPr>
          <a:lstStyle/>
          <a:p>
            <a:pPr marL="342900" indent="-342900">
              <a:lnSpc>
                <a:spcPct val="100000"/>
              </a:lnSpc>
              <a:spcBef>
                <a:spcPts val="0"/>
              </a:spcBef>
              <a:buClr>
                <a:schemeClr val="dk1"/>
              </a:buClr>
              <a:buSzPct val="100000"/>
            </a:pPr>
            <a:r>
              <a:rPr lang="en-US" sz="2200" dirty="0">
                <a:solidFill>
                  <a:schemeClr val="dk1"/>
                </a:solidFill>
                <a:latin typeface="Arial"/>
                <a:ea typeface="Arial"/>
                <a:cs typeface="Arial"/>
                <a:sym typeface="Arial"/>
              </a:rPr>
              <a:t>The word 'meta' means </a:t>
            </a:r>
            <a:r>
              <a:rPr lang="en-US" sz="2200" dirty="0" smtClean="0">
                <a:solidFill>
                  <a:schemeClr val="dk1"/>
                </a:solidFill>
                <a:latin typeface="Arial"/>
                <a:ea typeface="Arial"/>
                <a:cs typeface="Arial"/>
                <a:sym typeface="Arial"/>
              </a:rPr>
              <a:t>'after’, ‘beyond’, </a:t>
            </a:r>
            <a:r>
              <a:rPr lang="en-US" sz="2200" dirty="0">
                <a:solidFill>
                  <a:schemeClr val="dk1"/>
                </a:solidFill>
                <a:latin typeface="Arial"/>
                <a:ea typeface="Arial"/>
                <a:cs typeface="Arial"/>
                <a:sym typeface="Arial"/>
              </a:rPr>
              <a:t>so the literal translation of 'metaphysical' is </a:t>
            </a:r>
            <a:r>
              <a:rPr lang="en-US" sz="2200" dirty="0" smtClean="0">
                <a:solidFill>
                  <a:schemeClr val="dk1"/>
                </a:solidFill>
                <a:latin typeface="Arial"/>
                <a:ea typeface="Arial"/>
                <a:cs typeface="Arial"/>
                <a:sym typeface="Arial"/>
              </a:rPr>
              <a:t>‘beyond the </a:t>
            </a:r>
            <a:r>
              <a:rPr lang="en-US" sz="2200" dirty="0">
                <a:solidFill>
                  <a:schemeClr val="dk1"/>
                </a:solidFill>
                <a:latin typeface="Arial"/>
                <a:ea typeface="Arial"/>
                <a:cs typeface="Arial"/>
                <a:sym typeface="Arial"/>
              </a:rPr>
              <a:t>physical.' Basically, </a:t>
            </a:r>
            <a:r>
              <a:rPr lang="en-US" sz="2200" b="1" dirty="0">
                <a:solidFill>
                  <a:schemeClr val="dk1"/>
                </a:solidFill>
                <a:latin typeface="Arial"/>
                <a:ea typeface="Arial"/>
                <a:cs typeface="Arial"/>
                <a:sym typeface="Arial"/>
              </a:rPr>
              <a:t>metaphysics deals with questions that can't be explained by science. </a:t>
            </a:r>
            <a:r>
              <a:rPr lang="en-US" sz="2200" dirty="0">
                <a:solidFill>
                  <a:schemeClr val="dk1"/>
                </a:solidFill>
                <a:latin typeface="Arial"/>
                <a:ea typeface="Arial"/>
                <a:cs typeface="Arial"/>
                <a:sym typeface="Arial"/>
              </a:rPr>
              <a:t>It questions the nature of reality in a philosophical way</a:t>
            </a:r>
            <a:r>
              <a:rPr lang="en-US" sz="2200" dirty="0" smtClean="0">
                <a:solidFill>
                  <a:schemeClr val="dk1"/>
                </a:solidFill>
                <a:latin typeface="Arial"/>
                <a:ea typeface="Arial"/>
                <a:cs typeface="Arial"/>
                <a:sym typeface="Arial"/>
              </a:rPr>
              <a:t>.</a:t>
            </a:r>
          </a:p>
          <a:p>
            <a:pPr marL="342900" indent="-342900">
              <a:lnSpc>
                <a:spcPct val="100000"/>
              </a:lnSpc>
              <a:spcBef>
                <a:spcPts val="0"/>
              </a:spcBef>
              <a:buClr>
                <a:schemeClr val="dk1"/>
              </a:buClr>
              <a:buSzPct val="100000"/>
            </a:pPr>
            <a:endParaRPr lang="en-US" sz="2200" dirty="0">
              <a:solidFill>
                <a:schemeClr val="dk1"/>
              </a:solidFill>
              <a:latin typeface="Arial"/>
              <a:ea typeface="Arial"/>
              <a:cs typeface="Arial"/>
              <a:sym typeface="Arial"/>
            </a:endParaRPr>
          </a:p>
          <a:p>
            <a:pPr marL="342900" indent="-342900">
              <a:lnSpc>
                <a:spcPct val="100000"/>
              </a:lnSpc>
              <a:spcBef>
                <a:spcPts val="360"/>
              </a:spcBef>
              <a:buClr>
                <a:schemeClr val="dk1"/>
              </a:buClr>
              <a:buSzPct val="100000"/>
            </a:pPr>
            <a:r>
              <a:rPr lang="en-US" sz="2200" dirty="0">
                <a:solidFill>
                  <a:schemeClr val="dk1"/>
                </a:solidFill>
                <a:latin typeface="Arial"/>
                <a:ea typeface="Arial"/>
                <a:cs typeface="Arial"/>
                <a:sym typeface="Arial"/>
              </a:rPr>
              <a:t>Here are some common metaphysical questions:</a:t>
            </a:r>
          </a:p>
          <a:p>
            <a:pPr marL="742950" lvl="1" indent="-285750">
              <a:lnSpc>
                <a:spcPct val="100000"/>
              </a:lnSpc>
              <a:spcBef>
                <a:spcPts val="360"/>
              </a:spcBef>
              <a:buClr>
                <a:schemeClr val="dk1"/>
              </a:buClr>
              <a:buSzPct val="100000"/>
              <a:buFont typeface="Arial"/>
              <a:buChar char="–"/>
            </a:pPr>
            <a:r>
              <a:rPr lang="en-US" sz="2200" dirty="0">
                <a:solidFill>
                  <a:schemeClr val="dk1"/>
                </a:solidFill>
                <a:latin typeface="Arial"/>
                <a:ea typeface="Arial"/>
                <a:cs typeface="Arial"/>
                <a:sym typeface="Arial"/>
              </a:rPr>
              <a:t>Does God exist?</a:t>
            </a:r>
          </a:p>
          <a:p>
            <a:pPr marL="742950" lvl="1" indent="-285750">
              <a:lnSpc>
                <a:spcPct val="100000"/>
              </a:lnSpc>
              <a:spcBef>
                <a:spcPts val="360"/>
              </a:spcBef>
              <a:buClr>
                <a:schemeClr val="dk1"/>
              </a:buClr>
              <a:buSzPct val="100000"/>
              <a:buFont typeface="Arial"/>
              <a:buChar char="–"/>
            </a:pPr>
            <a:r>
              <a:rPr lang="en-US" sz="2200" dirty="0">
                <a:solidFill>
                  <a:schemeClr val="dk1"/>
                </a:solidFill>
                <a:latin typeface="Arial"/>
                <a:ea typeface="Arial"/>
                <a:cs typeface="Arial"/>
                <a:sym typeface="Arial"/>
              </a:rPr>
              <a:t>Is there a difference between the way things appear to us and the way they really are? Essentially, what is the difference between reality and perception?</a:t>
            </a:r>
          </a:p>
          <a:p>
            <a:pPr marL="742950" lvl="1" indent="-285750">
              <a:lnSpc>
                <a:spcPct val="100000"/>
              </a:lnSpc>
              <a:spcBef>
                <a:spcPts val="360"/>
              </a:spcBef>
              <a:buClr>
                <a:schemeClr val="dk1"/>
              </a:buClr>
              <a:buSzPct val="100000"/>
              <a:buFont typeface="Arial"/>
              <a:buChar char="–"/>
            </a:pPr>
            <a:r>
              <a:rPr lang="en-US" sz="2200" dirty="0">
                <a:solidFill>
                  <a:schemeClr val="dk1"/>
                </a:solidFill>
                <a:latin typeface="Arial"/>
                <a:ea typeface="Arial"/>
                <a:cs typeface="Arial"/>
                <a:sym typeface="Arial"/>
              </a:rPr>
              <a:t>Is everything that happens already predetermined? If so, then is free choice non-existent?</a:t>
            </a:r>
          </a:p>
          <a:p>
            <a:pPr marL="342900" indent="-342900">
              <a:lnSpc>
                <a:spcPct val="100000"/>
              </a:lnSpc>
              <a:spcBef>
                <a:spcPts val="360"/>
              </a:spcBef>
              <a:buClr>
                <a:schemeClr val="dk1"/>
              </a:buClr>
              <a:buSzPct val="100000"/>
            </a:pPr>
            <a:r>
              <a:rPr lang="en-US" sz="2200" dirty="0" smtClean="0">
                <a:solidFill>
                  <a:schemeClr val="dk1"/>
                </a:solidFill>
                <a:latin typeface="Arial"/>
                <a:ea typeface="Arial"/>
                <a:cs typeface="Arial"/>
                <a:sym typeface="Arial"/>
              </a:rPr>
              <a:t>Metaphysics </a:t>
            </a:r>
            <a:r>
              <a:rPr lang="en-US" sz="2200" dirty="0">
                <a:solidFill>
                  <a:schemeClr val="dk1"/>
                </a:solidFill>
                <a:latin typeface="Arial"/>
                <a:ea typeface="Arial"/>
                <a:cs typeface="Arial"/>
                <a:sym typeface="Arial"/>
              </a:rPr>
              <a:t>can cover a broad range of topics from religious to consciousness; however, all the questions about metaphysics ponder the nature of reality. And of course, there is no one correct answer to any of these questions. Metaphysics is about exploration and philosophy, not about science and math.</a:t>
            </a:r>
          </a:p>
          <a:p>
            <a:pPr marL="342900" indent="-342900">
              <a:spcBef>
                <a:spcPts val="360"/>
              </a:spcBef>
              <a:buClr>
                <a:schemeClr val="dk1"/>
              </a:buClr>
              <a:buSzPct val="100000"/>
              <a:buNone/>
            </a:pPr>
            <a:endParaRPr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82615457"/>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7559"/>
            <a:ext cx="10515600" cy="5609404"/>
          </a:xfrm>
        </p:spPr>
        <p:txBody>
          <a:bodyPr>
            <a:normAutofit lnSpcReduction="10000"/>
          </a:bodyPr>
          <a:lstStyle/>
          <a:p>
            <a:pPr marL="342900" lvl="0" indent="-342900">
              <a:lnSpc>
                <a:spcPct val="100000"/>
              </a:lnSpc>
              <a:spcBef>
                <a:spcPts val="360"/>
              </a:spcBef>
              <a:buClr>
                <a:schemeClr val="dk1"/>
              </a:buClr>
              <a:buSzPct val="100000"/>
            </a:pPr>
            <a:r>
              <a:rPr lang="en-US" b="0" i="0" u="none" dirty="0" smtClean="0">
                <a:solidFill>
                  <a:schemeClr val="dk1"/>
                </a:solidFill>
                <a:latin typeface="Arial"/>
                <a:ea typeface="Arial"/>
                <a:cs typeface="Arial"/>
                <a:sym typeface="Arial"/>
              </a:rPr>
              <a:t>Metaphysical poetry is a cl</a:t>
            </a:r>
            <a:r>
              <a:rPr lang="en-US" b="0" i="0" u="sng" dirty="0" smtClean="0">
                <a:solidFill>
                  <a:schemeClr val="dk1"/>
                </a:solidFill>
                <a:latin typeface="Arial"/>
                <a:ea typeface="Arial"/>
                <a:cs typeface="Arial"/>
                <a:sym typeface="Arial"/>
              </a:rPr>
              <a:t>assification of poetry</a:t>
            </a:r>
            <a:r>
              <a:rPr lang="en-US" b="0" i="0" u="none" dirty="0" smtClean="0">
                <a:solidFill>
                  <a:schemeClr val="dk1"/>
                </a:solidFill>
                <a:latin typeface="Arial"/>
                <a:ea typeface="Arial"/>
                <a:cs typeface="Arial"/>
                <a:sym typeface="Arial"/>
              </a:rPr>
              <a:t>, </a:t>
            </a:r>
            <a:r>
              <a:rPr lang="en-US" b="1" i="0" u="none" dirty="0" smtClean="0">
                <a:solidFill>
                  <a:schemeClr val="dk1"/>
                </a:solidFill>
                <a:latin typeface="Arial"/>
                <a:ea typeface="Arial"/>
                <a:cs typeface="Arial"/>
                <a:sym typeface="Arial"/>
              </a:rPr>
              <a:t>not a genre. </a:t>
            </a:r>
          </a:p>
          <a:p>
            <a:pPr marL="342900" lvl="0" indent="-342900">
              <a:lnSpc>
                <a:spcPct val="100000"/>
              </a:lnSpc>
              <a:spcBef>
                <a:spcPts val="360"/>
              </a:spcBef>
              <a:buClr>
                <a:schemeClr val="dk1"/>
              </a:buClr>
              <a:buSzPct val="25000"/>
              <a:buNone/>
            </a:pPr>
            <a:endParaRPr lang="en-US" b="0" i="0" u="none" dirty="0" smtClean="0">
              <a:solidFill>
                <a:schemeClr val="dk1"/>
              </a:solidFill>
              <a:latin typeface="Arial"/>
              <a:ea typeface="Arial"/>
              <a:cs typeface="Arial"/>
              <a:sym typeface="Arial"/>
            </a:endParaRPr>
          </a:p>
          <a:p>
            <a:pPr marL="342900" lvl="0" indent="-342900">
              <a:lnSpc>
                <a:spcPct val="100000"/>
              </a:lnSpc>
              <a:spcBef>
                <a:spcPts val="360"/>
              </a:spcBef>
              <a:buClr>
                <a:schemeClr val="dk1"/>
              </a:buClr>
              <a:buSzPct val="100000"/>
            </a:pPr>
            <a:r>
              <a:rPr lang="en-US" b="0" i="0" u="none" dirty="0" smtClean="0">
                <a:solidFill>
                  <a:schemeClr val="dk1"/>
                </a:solidFill>
                <a:latin typeface="Arial"/>
                <a:ea typeface="Arial"/>
                <a:cs typeface="Arial"/>
                <a:sym typeface="Arial"/>
              </a:rPr>
              <a:t>The main poets of this group </a:t>
            </a:r>
            <a:r>
              <a:rPr lang="en-US" b="0" i="0" u="sng" dirty="0" smtClean="0">
                <a:solidFill>
                  <a:schemeClr val="dk1"/>
                </a:solidFill>
                <a:latin typeface="Arial"/>
                <a:ea typeface="Arial"/>
                <a:cs typeface="Arial"/>
                <a:sym typeface="Arial"/>
              </a:rPr>
              <a:t>didn't read each other's work </a:t>
            </a:r>
            <a:r>
              <a:rPr lang="en-US" b="0" i="0" u="none" dirty="0" smtClean="0">
                <a:solidFill>
                  <a:schemeClr val="dk1"/>
                </a:solidFill>
                <a:latin typeface="Arial"/>
                <a:ea typeface="Arial"/>
                <a:cs typeface="Arial"/>
                <a:sym typeface="Arial"/>
              </a:rPr>
              <a:t>and </a:t>
            </a:r>
            <a:r>
              <a:rPr lang="en-US" b="0" i="0" u="sng" dirty="0" smtClean="0">
                <a:solidFill>
                  <a:schemeClr val="dk1"/>
                </a:solidFill>
                <a:latin typeface="Arial"/>
                <a:ea typeface="Arial"/>
                <a:cs typeface="Arial"/>
                <a:sym typeface="Arial"/>
              </a:rPr>
              <a:t>didn't know that they were even part of a classification.</a:t>
            </a:r>
          </a:p>
          <a:p>
            <a:pPr marL="342900" lvl="0" indent="-342900">
              <a:lnSpc>
                <a:spcPct val="100000"/>
              </a:lnSpc>
              <a:spcBef>
                <a:spcPts val="360"/>
              </a:spcBef>
              <a:buClr>
                <a:schemeClr val="dk1"/>
              </a:buClr>
              <a:buSzPct val="25000"/>
              <a:buNone/>
            </a:pPr>
            <a:endParaRPr lang="en-US" b="0" i="0" u="none" dirty="0" smtClean="0">
              <a:solidFill>
                <a:schemeClr val="dk1"/>
              </a:solidFill>
              <a:latin typeface="Arial"/>
              <a:ea typeface="Arial"/>
              <a:cs typeface="Arial"/>
              <a:sym typeface="Arial"/>
            </a:endParaRPr>
          </a:p>
          <a:p>
            <a:pPr marL="342900" lvl="0" indent="-342900">
              <a:lnSpc>
                <a:spcPct val="100000"/>
              </a:lnSpc>
              <a:spcBef>
                <a:spcPts val="360"/>
              </a:spcBef>
              <a:buClr>
                <a:schemeClr val="dk1"/>
              </a:buClr>
              <a:buSzPct val="100000"/>
            </a:pPr>
            <a:r>
              <a:rPr lang="en-US" b="0" i="0" u="none" dirty="0" smtClean="0">
                <a:solidFill>
                  <a:schemeClr val="dk1"/>
                </a:solidFill>
                <a:latin typeface="Arial"/>
                <a:ea typeface="Arial"/>
                <a:cs typeface="Arial"/>
                <a:sym typeface="Arial"/>
              </a:rPr>
              <a:t>Literary critic and poet </a:t>
            </a:r>
            <a:r>
              <a:rPr lang="en-US" b="1" i="0" u="none" dirty="0" smtClean="0">
                <a:solidFill>
                  <a:schemeClr val="dk1"/>
                </a:solidFill>
                <a:latin typeface="Arial"/>
                <a:ea typeface="Arial"/>
                <a:cs typeface="Arial"/>
                <a:sym typeface="Arial"/>
              </a:rPr>
              <a:t>Samuel Johnson </a:t>
            </a:r>
            <a:r>
              <a:rPr lang="en-US" b="0" i="0" u="none" dirty="0" smtClean="0">
                <a:solidFill>
                  <a:schemeClr val="dk1"/>
                </a:solidFill>
                <a:latin typeface="Arial"/>
                <a:ea typeface="Arial"/>
                <a:cs typeface="Arial"/>
                <a:sym typeface="Arial"/>
              </a:rPr>
              <a:t>first </a:t>
            </a:r>
            <a:r>
              <a:rPr lang="en-US" b="1" i="0" u="none" dirty="0" smtClean="0">
                <a:solidFill>
                  <a:schemeClr val="dk1"/>
                </a:solidFill>
                <a:latin typeface="Arial"/>
                <a:ea typeface="Arial"/>
                <a:cs typeface="Arial"/>
                <a:sym typeface="Arial"/>
              </a:rPr>
              <a:t>coined</a:t>
            </a:r>
            <a:r>
              <a:rPr lang="en-US" b="0" i="0" u="none" dirty="0" smtClean="0">
                <a:solidFill>
                  <a:schemeClr val="dk1"/>
                </a:solidFill>
                <a:latin typeface="Arial"/>
                <a:ea typeface="Arial"/>
                <a:cs typeface="Arial"/>
                <a:sym typeface="Arial"/>
              </a:rPr>
              <a:t> the term 'metaphysical poetry' in his book </a:t>
            </a:r>
            <a:r>
              <a:rPr lang="en-US" b="0" i="1" u="none" dirty="0" smtClean="0">
                <a:solidFill>
                  <a:schemeClr val="dk1"/>
                </a:solidFill>
                <a:latin typeface="Arial"/>
                <a:ea typeface="Arial"/>
                <a:cs typeface="Arial"/>
                <a:sym typeface="Arial"/>
              </a:rPr>
              <a:t>Lives of the Most Eminent English Poets (1179-1781)</a:t>
            </a:r>
            <a:r>
              <a:rPr lang="en-US" b="0" i="0" u="none" dirty="0" smtClean="0">
                <a:solidFill>
                  <a:schemeClr val="dk1"/>
                </a:solidFill>
                <a:latin typeface="Arial"/>
                <a:ea typeface="Arial"/>
                <a:cs typeface="Arial"/>
                <a:sym typeface="Arial"/>
              </a:rPr>
              <a:t>. </a:t>
            </a:r>
          </a:p>
          <a:p>
            <a:pPr marL="342900" lvl="0" indent="-342900">
              <a:lnSpc>
                <a:spcPct val="100000"/>
              </a:lnSpc>
              <a:spcBef>
                <a:spcPts val="360"/>
              </a:spcBef>
              <a:buClr>
                <a:schemeClr val="dk1"/>
              </a:buClr>
              <a:buSzPct val="100000"/>
            </a:pPr>
            <a:endParaRPr lang="en-US" b="0" i="0" u="none" dirty="0" smtClean="0">
              <a:solidFill>
                <a:schemeClr val="dk1"/>
              </a:solidFill>
              <a:latin typeface="Arial"/>
              <a:ea typeface="Arial"/>
              <a:cs typeface="Arial"/>
              <a:sym typeface="Arial"/>
            </a:endParaRPr>
          </a:p>
          <a:p>
            <a:pPr marL="342900" lvl="0" indent="-342900">
              <a:lnSpc>
                <a:spcPct val="100000"/>
              </a:lnSpc>
              <a:spcBef>
                <a:spcPts val="360"/>
              </a:spcBef>
              <a:buClr>
                <a:schemeClr val="dk1"/>
              </a:buClr>
              <a:buSzPct val="100000"/>
            </a:pPr>
            <a:r>
              <a:rPr lang="en-US" b="0" i="0" u="none" dirty="0" smtClean="0">
                <a:solidFill>
                  <a:schemeClr val="dk1"/>
                </a:solidFill>
                <a:latin typeface="Arial"/>
                <a:ea typeface="Arial"/>
                <a:cs typeface="Arial"/>
                <a:sym typeface="Arial"/>
              </a:rPr>
              <a:t>In the book, </a:t>
            </a:r>
            <a:r>
              <a:rPr lang="en-US" b="0" i="0" u="sng" dirty="0" smtClean="0">
                <a:solidFill>
                  <a:schemeClr val="dk1"/>
                </a:solidFill>
                <a:latin typeface="Arial"/>
                <a:ea typeface="Arial"/>
                <a:cs typeface="Arial"/>
                <a:sym typeface="Arial"/>
              </a:rPr>
              <a:t>Johnson wrote about a group of 17th-century British poets </a:t>
            </a:r>
            <a:r>
              <a:rPr lang="en-US" b="0" i="0" u="none" dirty="0" smtClean="0">
                <a:solidFill>
                  <a:schemeClr val="dk1"/>
                </a:solidFill>
                <a:latin typeface="Arial"/>
                <a:ea typeface="Arial"/>
                <a:cs typeface="Arial"/>
                <a:sym typeface="Arial"/>
              </a:rPr>
              <a:t>that included </a:t>
            </a:r>
            <a:r>
              <a:rPr lang="en-US" b="1" i="0" u="none" dirty="0" smtClean="0">
                <a:solidFill>
                  <a:schemeClr val="accent2">
                    <a:lumMod val="75000"/>
                  </a:schemeClr>
                </a:solidFill>
                <a:latin typeface="Arial"/>
                <a:ea typeface="Arial"/>
                <a:cs typeface="Arial"/>
                <a:sym typeface="Arial"/>
              </a:rPr>
              <a:t>John Donne</a:t>
            </a:r>
            <a:r>
              <a:rPr lang="en-US" b="0" i="0" u="none" dirty="0" smtClean="0">
                <a:solidFill>
                  <a:schemeClr val="dk1"/>
                </a:solidFill>
                <a:latin typeface="Arial"/>
                <a:ea typeface="Arial"/>
                <a:cs typeface="Arial"/>
                <a:sym typeface="Arial"/>
              </a:rPr>
              <a:t>, </a:t>
            </a:r>
            <a:r>
              <a:rPr lang="en-US" b="1" i="0" u="none" dirty="0" smtClean="0">
                <a:solidFill>
                  <a:schemeClr val="accent2">
                    <a:lumMod val="75000"/>
                  </a:schemeClr>
                </a:solidFill>
                <a:latin typeface="Arial"/>
                <a:ea typeface="Arial"/>
                <a:cs typeface="Arial"/>
                <a:sym typeface="Arial"/>
              </a:rPr>
              <a:t>George Herbert</a:t>
            </a:r>
            <a:r>
              <a:rPr lang="en-US" b="0" i="0" u="none" dirty="0" smtClean="0">
                <a:solidFill>
                  <a:schemeClr val="dk1"/>
                </a:solidFill>
                <a:latin typeface="Arial"/>
                <a:ea typeface="Arial"/>
                <a:cs typeface="Arial"/>
                <a:sym typeface="Arial"/>
              </a:rPr>
              <a:t>, </a:t>
            </a:r>
            <a:r>
              <a:rPr lang="en-US" b="1" i="0" u="none" dirty="0" smtClean="0">
                <a:solidFill>
                  <a:schemeClr val="accent2">
                    <a:lumMod val="75000"/>
                  </a:schemeClr>
                </a:solidFill>
                <a:latin typeface="Arial"/>
                <a:ea typeface="Arial"/>
                <a:cs typeface="Arial"/>
                <a:sym typeface="Arial"/>
              </a:rPr>
              <a:t>Richard Crashaw</a:t>
            </a:r>
            <a:r>
              <a:rPr lang="en-US" b="0" i="0" u="none" dirty="0" smtClean="0">
                <a:solidFill>
                  <a:schemeClr val="dk1"/>
                </a:solidFill>
                <a:latin typeface="Arial"/>
                <a:ea typeface="Arial"/>
                <a:cs typeface="Arial"/>
                <a:sym typeface="Arial"/>
              </a:rPr>
              <a:t>, </a:t>
            </a:r>
            <a:r>
              <a:rPr lang="en-US" b="1" i="0" u="none" dirty="0" smtClean="0">
                <a:solidFill>
                  <a:schemeClr val="accent2">
                    <a:lumMod val="75000"/>
                  </a:schemeClr>
                </a:solidFill>
                <a:latin typeface="Arial"/>
                <a:ea typeface="Arial"/>
                <a:cs typeface="Arial"/>
                <a:sym typeface="Arial"/>
              </a:rPr>
              <a:t>Andrew Marvell </a:t>
            </a:r>
            <a:r>
              <a:rPr lang="en-US" b="0" i="0" u="none" dirty="0" smtClean="0">
                <a:solidFill>
                  <a:schemeClr val="dk1"/>
                </a:solidFill>
                <a:latin typeface="Arial"/>
                <a:ea typeface="Arial"/>
                <a:cs typeface="Arial"/>
                <a:sym typeface="Arial"/>
              </a:rPr>
              <a:t>and </a:t>
            </a:r>
            <a:r>
              <a:rPr lang="en-US" b="1" i="0" u="none" dirty="0" smtClean="0">
                <a:solidFill>
                  <a:schemeClr val="accent2">
                    <a:lumMod val="75000"/>
                  </a:schemeClr>
                </a:solidFill>
                <a:latin typeface="Arial"/>
                <a:ea typeface="Arial"/>
                <a:cs typeface="Arial"/>
                <a:sym typeface="Arial"/>
              </a:rPr>
              <a:t>Henry Vaughan</a:t>
            </a:r>
            <a:r>
              <a:rPr lang="en-US" b="0" i="0" u="none" dirty="0" smtClean="0">
                <a:solidFill>
                  <a:schemeClr val="dk1"/>
                </a:solidFill>
                <a:latin typeface="Arial"/>
                <a:ea typeface="Arial"/>
                <a:cs typeface="Arial"/>
                <a:sym typeface="Arial"/>
              </a:rPr>
              <a:t>. He noted how the poets </a:t>
            </a:r>
            <a:r>
              <a:rPr lang="en-US" b="1" i="0" u="none" dirty="0" smtClean="0">
                <a:solidFill>
                  <a:schemeClr val="dk1"/>
                </a:solidFill>
                <a:latin typeface="Arial"/>
                <a:ea typeface="Arial"/>
                <a:cs typeface="Arial"/>
                <a:sym typeface="Arial"/>
              </a:rPr>
              <a:t>shared many common characteristics.</a:t>
            </a:r>
            <a:endParaRPr lang="en-US" b="1" dirty="0"/>
          </a:p>
        </p:txBody>
      </p:sp>
    </p:spTree>
    <p:extLst>
      <p:ext uri="{BB962C8B-B14F-4D97-AF65-F5344CB8AC3E}">
        <p14:creationId xmlns:p14="http://schemas.microsoft.com/office/powerpoint/2010/main" val="458897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2894</TotalTime>
  <Words>746</Words>
  <Application>Microsoft Macintosh PowerPoint</Application>
  <PresentationFormat>Widescreen</PresentationFormat>
  <Paragraphs>77</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Calibri Light</vt:lpstr>
      <vt:lpstr>Times</vt:lpstr>
      <vt:lpstr>宋体</vt:lpstr>
      <vt:lpstr>Arial</vt:lpstr>
      <vt:lpstr>Office Theme</vt:lpstr>
      <vt:lpstr>John Donne and Metaphysical Poets (1572-1631) </vt:lpstr>
      <vt:lpstr> Background and Biography</vt:lpstr>
      <vt:lpstr>Life</vt:lpstr>
      <vt:lpstr>PowerPoint Presentation</vt:lpstr>
      <vt:lpstr>Religion</vt:lpstr>
      <vt:lpstr>John Donne’s House</vt:lpstr>
      <vt:lpstr>PowerPoint Presentation</vt:lpstr>
      <vt:lpstr>What Does Metaphysical Mean? </vt:lpstr>
      <vt:lpstr>PowerPoint Presentation</vt:lpstr>
      <vt:lpstr>PowerPoint Presentation</vt:lpstr>
      <vt:lpstr>PowerPoint Presentation</vt:lpstr>
      <vt:lpstr>Holy Sonnets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 Donne and Metaphysical Poets</dc:title>
  <dc:creator>Microsoft Office User</dc:creator>
  <cp:lastModifiedBy>Microsoft Office User</cp:lastModifiedBy>
  <cp:revision>28</cp:revision>
  <dcterms:created xsi:type="dcterms:W3CDTF">2018-11-27T15:53:21Z</dcterms:created>
  <dcterms:modified xsi:type="dcterms:W3CDTF">2018-12-03T17:57:40Z</dcterms:modified>
</cp:coreProperties>
</file>