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8" r:id="rId2"/>
    <p:sldId id="257" r:id="rId3"/>
    <p:sldId id="258" r:id="rId4"/>
    <p:sldId id="259" r:id="rId5"/>
    <p:sldId id="265" r:id="rId6"/>
    <p:sldId id="283" r:id="rId7"/>
    <p:sldId id="261" r:id="rId8"/>
    <p:sldId id="277" r:id="rId9"/>
    <p:sldId id="263" r:id="rId10"/>
    <p:sldId id="266" r:id="rId11"/>
    <p:sldId id="276" r:id="rId12"/>
    <p:sldId id="287" r:id="rId13"/>
    <p:sldId id="284" r:id="rId14"/>
    <p:sldId id="28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87344"/>
  </p:normalViewPr>
  <p:slideViewPr>
    <p:cSldViewPr snapToGrid="0" snapToObjects="1">
      <p:cViewPr varScale="1">
        <p:scale>
          <a:sx n="83" d="100"/>
          <a:sy n="83"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3F3B-175E-9E46-826C-83F791B7EA1E}" type="datetimeFigureOut">
              <a:rPr lang="en-US" smtClean="0"/>
              <a:t>11/18/18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A14B3-EDAA-404F-88DA-3D8B8A3C3D27}" type="slidenum">
              <a:rPr lang="en-US" smtClean="0"/>
              <a:t>‹#›</a:t>
            </a:fld>
            <a:endParaRPr lang="en-US"/>
          </a:p>
        </p:txBody>
      </p:sp>
    </p:spTree>
    <p:extLst>
      <p:ext uri="{BB962C8B-B14F-4D97-AF65-F5344CB8AC3E}">
        <p14:creationId xmlns:p14="http://schemas.microsoft.com/office/powerpoint/2010/main" val="117604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0A14B3-EDAA-404F-88DA-3D8B8A3C3D27}" type="slidenum">
              <a:rPr lang="en-US" smtClean="0"/>
              <a:t>9</a:t>
            </a:fld>
            <a:endParaRPr lang="en-US"/>
          </a:p>
        </p:txBody>
      </p:sp>
    </p:spTree>
    <p:extLst>
      <p:ext uri="{BB962C8B-B14F-4D97-AF65-F5344CB8AC3E}">
        <p14:creationId xmlns:p14="http://schemas.microsoft.com/office/powerpoint/2010/main" val="36049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0A14B3-EDAA-404F-88DA-3D8B8A3C3D27}" type="slidenum">
              <a:rPr lang="en-US" smtClean="0"/>
              <a:t>13</a:t>
            </a:fld>
            <a:endParaRPr lang="en-US"/>
          </a:p>
        </p:txBody>
      </p:sp>
    </p:spTree>
    <p:extLst>
      <p:ext uri="{BB962C8B-B14F-4D97-AF65-F5344CB8AC3E}">
        <p14:creationId xmlns:p14="http://schemas.microsoft.com/office/powerpoint/2010/main" val="44721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937FF9-DB68-1948-917A-3447AA941422}"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93672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37FF9-DB68-1948-917A-3447AA941422}"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78691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37FF9-DB68-1948-917A-3447AA941422}"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54641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4572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8097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8097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219200" y="6248400"/>
            <a:ext cx="2540000" cy="457200"/>
          </a:xfrm>
        </p:spPr>
        <p:txBody>
          <a:bodyPr/>
          <a:lstStyle>
            <a:lvl1pPr>
              <a:defRPr/>
            </a:lvl1pPr>
          </a:lstStyle>
          <a:p>
            <a:endParaRPr lang="en-GB" altLang="en-US"/>
          </a:p>
        </p:txBody>
      </p:sp>
      <p:sp>
        <p:nvSpPr>
          <p:cNvPr id="6" name="Footer Placeholder 5"/>
          <p:cNvSpPr>
            <a:spLocks noGrp="1"/>
          </p:cNvSpPr>
          <p:nvPr>
            <p:ph type="ftr" sz="quarter" idx="11"/>
          </p:nvPr>
        </p:nvSpPr>
        <p:spPr>
          <a:xfrm>
            <a:off x="4470400" y="6248400"/>
            <a:ext cx="3860800" cy="457200"/>
          </a:xfrm>
        </p:spPr>
        <p:txBody>
          <a:bodyPr/>
          <a:lstStyle>
            <a:lvl1pPr>
              <a:defRPr/>
            </a:lvl1pPr>
          </a:lstStyle>
          <a:p>
            <a:endParaRPr lang="en-GB" altLang="en-US"/>
          </a:p>
        </p:txBody>
      </p:sp>
      <p:sp>
        <p:nvSpPr>
          <p:cNvPr id="7" name="Slide Number Placeholder 6"/>
          <p:cNvSpPr>
            <a:spLocks noGrp="1"/>
          </p:cNvSpPr>
          <p:nvPr>
            <p:ph type="sldNum" sz="quarter" idx="12"/>
          </p:nvPr>
        </p:nvSpPr>
        <p:spPr>
          <a:xfrm>
            <a:off x="9042400" y="6248400"/>
            <a:ext cx="2540000" cy="457200"/>
          </a:xfrm>
        </p:spPr>
        <p:txBody>
          <a:bodyPr/>
          <a:lstStyle>
            <a:lvl1pPr>
              <a:defRPr/>
            </a:lvl1pPr>
          </a:lstStyle>
          <a:p>
            <a:fld id="{3B63E375-D965-C749-8249-A56145DB9CB0}" type="slidenum">
              <a:rPr lang="en-GB" altLang="en-US"/>
              <a:pPr/>
              <a:t>‹#›</a:t>
            </a:fld>
            <a:endParaRPr lang="en-GB" altLang="en-US"/>
          </a:p>
        </p:txBody>
      </p:sp>
    </p:spTree>
    <p:extLst>
      <p:ext uri="{BB962C8B-B14F-4D97-AF65-F5344CB8AC3E}">
        <p14:creationId xmlns:p14="http://schemas.microsoft.com/office/powerpoint/2010/main" val="194750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37FF9-DB68-1948-917A-3447AA941422}"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47721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937FF9-DB68-1948-917A-3447AA941422}"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88371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937FF9-DB68-1948-917A-3447AA941422}"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31910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937FF9-DB68-1948-917A-3447AA941422}" type="datetimeFigureOut">
              <a:rPr lang="en-US" smtClean="0"/>
              <a:t>11/18/18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72234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937FF9-DB68-1948-917A-3447AA941422}" type="datetimeFigureOut">
              <a:rPr lang="en-US" smtClean="0"/>
              <a:t>11/18/18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59617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37FF9-DB68-1948-917A-3447AA941422}" type="datetimeFigureOut">
              <a:rPr lang="en-US" smtClean="0"/>
              <a:t>11/18/18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46802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37FF9-DB68-1948-917A-3447AA941422}"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203413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37FF9-DB68-1948-917A-3447AA941422}"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BF157-2742-F742-9A5B-BE3C101973FE}" type="slidenum">
              <a:rPr lang="en-US" smtClean="0"/>
              <a:t>‹#›</a:t>
            </a:fld>
            <a:endParaRPr lang="en-US"/>
          </a:p>
        </p:txBody>
      </p:sp>
    </p:spTree>
    <p:extLst>
      <p:ext uri="{BB962C8B-B14F-4D97-AF65-F5344CB8AC3E}">
        <p14:creationId xmlns:p14="http://schemas.microsoft.com/office/powerpoint/2010/main" val="19264828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37FF9-DB68-1948-917A-3447AA941422}" type="datetimeFigureOut">
              <a:rPr lang="en-US" smtClean="0"/>
              <a:t>11/18/18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F157-2742-F742-9A5B-BE3C101973FE}" type="slidenum">
              <a:rPr lang="en-US" smtClean="0"/>
              <a:t>‹#›</a:t>
            </a:fld>
            <a:endParaRPr lang="en-US"/>
          </a:p>
        </p:txBody>
      </p:sp>
    </p:spTree>
    <p:extLst>
      <p:ext uri="{BB962C8B-B14F-4D97-AF65-F5344CB8AC3E}">
        <p14:creationId xmlns:p14="http://schemas.microsoft.com/office/powerpoint/2010/main" val="162181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2138018"/>
            <a:ext cx="3200400" cy="3189356"/>
          </a:xfrm>
          <a:prstGeom prst="rect">
            <a:avLst/>
          </a:prstGeom>
        </p:spPr>
      </p:pic>
      <p:sp>
        <p:nvSpPr>
          <p:cNvPr id="7" name="TextBox 6"/>
          <p:cNvSpPr txBox="1"/>
          <p:nvPr/>
        </p:nvSpPr>
        <p:spPr>
          <a:xfrm>
            <a:off x="3015146" y="786345"/>
            <a:ext cx="6314108" cy="1200329"/>
          </a:xfrm>
          <a:prstGeom prst="rect">
            <a:avLst/>
          </a:prstGeom>
          <a:noFill/>
        </p:spPr>
        <p:txBody>
          <a:bodyPr wrap="square" rtlCol="0">
            <a:spAutoFit/>
          </a:bodyPr>
          <a:lstStyle/>
          <a:p>
            <a:r>
              <a:rPr lang="en-GB" altLang="en-US" sz="3600" b="1" dirty="0" smtClean="0">
                <a:effectLst>
                  <a:outerShdw blurRad="38100" dist="38100" dir="2700000" algn="tl">
                    <a:srgbClr val="C0C0C0"/>
                  </a:outerShdw>
                </a:effectLst>
                <a:latin typeface="Times" charset="0"/>
                <a:ea typeface="Times" charset="0"/>
                <a:cs typeface="Times" charset="0"/>
              </a:rPr>
              <a:t>Edmund Spenser  (1552-1599)</a:t>
            </a:r>
          </a:p>
          <a:p>
            <a:endParaRPr lang="en-US" sz="3600" dirty="0"/>
          </a:p>
        </p:txBody>
      </p:sp>
      <p:sp>
        <p:nvSpPr>
          <p:cNvPr id="8" name="TextBox 7"/>
          <p:cNvSpPr txBox="1"/>
          <p:nvPr/>
        </p:nvSpPr>
        <p:spPr>
          <a:xfrm>
            <a:off x="3771900" y="5903843"/>
            <a:ext cx="4800600" cy="400110"/>
          </a:xfrm>
          <a:prstGeom prst="rect">
            <a:avLst/>
          </a:prstGeom>
          <a:noFill/>
        </p:spPr>
        <p:txBody>
          <a:bodyPr wrap="square" rtlCol="0">
            <a:spAutoFit/>
          </a:bodyPr>
          <a:lstStyle/>
          <a:p>
            <a:r>
              <a:rPr lang="en-US" sz="2000" b="1" dirty="0" smtClean="0"/>
              <a:t>Prepared by: </a:t>
            </a:r>
            <a:r>
              <a:rPr lang="en-US" sz="2000" b="1" dirty="0" err="1" smtClean="0"/>
              <a:t>Shadi</a:t>
            </a:r>
            <a:r>
              <a:rPr lang="en-US" sz="2000" b="1" dirty="0" smtClean="0"/>
              <a:t> </a:t>
            </a:r>
            <a:r>
              <a:rPr lang="en-US" sz="2000" b="1" dirty="0" err="1" smtClean="0"/>
              <a:t>Mohyeddin</a:t>
            </a:r>
            <a:r>
              <a:rPr lang="en-US" sz="2000" b="1" dirty="0" smtClean="0"/>
              <a:t> </a:t>
            </a:r>
            <a:r>
              <a:rPr lang="en-US" sz="2000" b="1" dirty="0" err="1" smtClean="0"/>
              <a:t>Ghomshei</a:t>
            </a:r>
            <a:endParaRPr lang="en-US" sz="2000" b="1" dirty="0"/>
          </a:p>
        </p:txBody>
      </p:sp>
    </p:spTree>
    <p:extLst>
      <p:ext uri="{BB962C8B-B14F-4D97-AF65-F5344CB8AC3E}">
        <p14:creationId xmlns:p14="http://schemas.microsoft.com/office/powerpoint/2010/main" val="143284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4278"/>
            <a:ext cx="10515600" cy="5242685"/>
          </a:xfrm>
        </p:spPr>
        <p:txBody>
          <a:bodyPr/>
          <a:lstStyle/>
          <a:p>
            <a:pPr>
              <a:lnSpc>
                <a:spcPct val="80000"/>
              </a:lnSpc>
              <a:buFontTx/>
              <a:buNone/>
            </a:pPr>
            <a:endParaRPr lang="en-US" altLang="zh-CN" dirty="0" smtClean="0"/>
          </a:p>
          <a:p>
            <a:pPr>
              <a:lnSpc>
                <a:spcPct val="80000"/>
              </a:lnSpc>
            </a:pPr>
            <a:r>
              <a:rPr lang="en-US" altLang="zh-CN" b="1" u="sng" dirty="0" err="1" smtClean="0">
                <a:solidFill>
                  <a:srgbClr val="C00000"/>
                </a:solidFill>
              </a:rPr>
              <a:t>Gloriana</a:t>
            </a:r>
            <a:r>
              <a:rPr lang="en-US" altLang="zh-CN" dirty="0" smtClean="0"/>
              <a:t>, the queen of Fairyland, </a:t>
            </a:r>
            <a:r>
              <a:rPr lang="en-US" altLang="zh-CN" b="1" dirty="0" smtClean="0"/>
              <a:t>represents both glory, spiritual beauty and Queen Elizabeth I</a:t>
            </a:r>
            <a:r>
              <a:rPr lang="en-US" altLang="zh-CN" dirty="0" smtClean="0"/>
              <a:t>, in whose honor </a:t>
            </a:r>
            <a:r>
              <a:rPr lang="en-US" altLang="zh-CN" u="sng" dirty="0" smtClean="0"/>
              <a:t>12 knights</a:t>
            </a:r>
            <a:r>
              <a:rPr lang="en-US" altLang="zh-CN" dirty="0" smtClean="0"/>
              <a:t>, who represented the qualities of the chivalric virtues, engage in a series of adventures. </a:t>
            </a:r>
          </a:p>
          <a:p>
            <a:pPr>
              <a:lnSpc>
                <a:spcPct val="80000"/>
              </a:lnSpc>
            </a:pPr>
            <a:endParaRPr lang="en-US" altLang="zh-CN" dirty="0" smtClean="0"/>
          </a:p>
          <a:p>
            <a:r>
              <a:rPr lang="en-US" altLang="en-US" dirty="0" smtClean="0">
                <a:ea typeface="Times New Roman" charset="0"/>
                <a:cs typeface="Times New Roman" charset="0"/>
              </a:rPr>
              <a:t>Throughout the whole poem, </a:t>
            </a:r>
            <a:r>
              <a:rPr lang="en-US" altLang="en-US" b="1" dirty="0" smtClean="0">
                <a:ea typeface="Times New Roman" charset="0"/>
                <a:cs typeface="Times New Roman" charset="0"/>
              </a:rPr>
              <a:t>Arthur,</a:t>
            </a:r>
            <a:r>
              <a:rPr lang="en-US" altLang="en-US" dirty="0" smtClean="0">
                <a:ea typeface="Times New Roman" charset="0"/>
                <a:cs typeface="Times New Roman" charset="0"/>
              </a:rPr>
              <a:t> </a:t>
            </a:r>
            <a:r>
              <a:rPr lang="en-US" altLang="en-US" dirty="0" smtClean="0">
                <a:ea typeface="Times New Roman" charset="0"/>
                <a:cs typeface="Times New Roman" charset="0"/>
              </a:rPr>
              <a:t>disappears</a:t>
            </a:r>
            <a:r>
              <a:rPr lang="en-US" altLang="en-US" dirty="0" smtClean="0">
                <a:ea typeface="Times New Roman" charset="0"/>
                <a:cs typeface="Times New Roman" charset="0"/>
              </a:rPr>
              <a:t>, and reappears, looking for </a:t>
            </a:r>
            <a:r>
              <a:rPr lang="en-US" altLang="en-US" dirty="0" err="1" smtClean="0">
                <a:ea typeface="Times New Roman" charset="0"/>
                <a:cs typeface="Times New Roman" charset="0"/>
              </a:rPr>
              <a:t>Gloriana</a:t>
            </a:r>
            <a:r>
              <a:rPr lang="en-US" altLang="en-US" dirty="0" smtClean="0">
                <a:ea typeface="Times New Roman" charset="0"/>
                <a:cs typeface="Times New Roman" charset="0"/>
              </a:rPr>
              <a:t>, with whom he has fallen in love. He </a:t>
            </a:r>
            <a:r>
              <a:rPr lang="en-US" altLang="en-US" dirty="0" smtClean="0">
                <a:ea typeface="Times New Roman" charset="0"/>
                <a:cs typeface="Times New Roman" charset="0"/>
              </a:rPr>
              <a:t>desires to </a:t>
            </a:r>
            <a:r>
              <a:rPr lang="en-US" altLang="en-US" dirty="0" smtClean="0">
                <a:ea typeface="Times New Roman" charset="0"/>
                <a:cs typeface="Times New Roman" charset="0"/>
              </a:rPr>
              <a:t>marry her. (The Legend of Arthur is revived)</a:t>
            </a:r>
            <a:endParaRPr lang="en-US" dirty="0" smtClean="0"/>
          </a:p>
          <a:p>
            <a:pPr>
              <a:lnSpc>
                <a:spcPct val="80000"/>
              </a:lnSpc>
            </a:pPr>
            <a:endParaRPr lang="en-US" dirty="0"/>
          </a:p>
        </p:txBody>
      </p:sp>
    </p:spTree>
    <p:extLst>
      <p:ext uri="{BB962C8B-B14F-4D97-AF65-F5344CB8AC3E}">
        <p14:creationId xmlns:p14="http://schemas.microsoft.com/office/powerpoint/2010/main" val="196723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744" y="536712"/>
            <a:ext cx="10964056" cy="5879077"/>
          </a:xfrm>
        </p:spPr>
        <p:txBody>
          <a:bodyPr>
            <a:normAutofit fontScale="92500" lnSpcReduction="10000"/>
          </a:bodyPr>
          <a:lstStyle/>
          <a:p>
            <a:pPr marL="0" indent="0" algn="ctr">
              <a:buNone/>
            </a:pPr>
            <a:endParaRPr lang="en-US" b="1" dirty="0" smtClean="0"/>
          </a:p>
          <a:p>
            <a:r>
              <a:rPr lang="en-US" b="1" dirty="0" smtClean="0"/>
              <a:t>Note: </a:t>
            </a:r>
            <a:r>
              <a:rPr lang="en-US" b="1" dirty="0" smtClean="0">
                <a:solidFill>
                  <a:srgbClr val="00B050"/>
                </a:solidFill>
              </a:rPr>
              <a:t>the heroes </a:t>
            </a:r>
            <a:r>
              <a:rPr lang="en-US" u="sng" dirty="0" smtClean="0"/>
              <a:t>do not have the virtues they represent </a:t>
            </a:r>
            <a:r>
              <a:rPr lang="en-US" dirty="0" smtClean="0"/>
              <a:t>at the beginning of their adventures- </a:t>
            </a:r>
            <a:r>
              <a:rPr lang="en-US" b="1" u="sng" dirty="0" smtClean="0"/>
              <a:t>they acquire them </a:t>
            </a:r>
            <a:r>
              <a:rPr lang="en-US" dirty="0" smtClean="0"/>
              <a:t>in the course of the book.</a:t>
            </a:r>
            <a:endParaRPr lang="en-US" dirty="0"/>
          </a:p>
          <a:p>
            <a:pPr marL="0" indent="0">
              <a:buNone/>
            </a:pPr>
            <a:r>
              <a:rPr lang="en-US" b="1" dirty="0" smtClean="0">
                <a:solidFill>
                  <a:srgbClr val="0070C0"/>
                </a:solidFill>
              </a:rPr>
              <a:t>First Book:</a:t>
            </a:r>
          </a:p>
          <a:p>
            <a:r>
              <a:rPr lang="en-US" b="1" dirty="0" smtClean="0">
                <a:solidFill>
                  <a:srgbClr val="C00000"/>
                </a:solidFill>
              </a:rPr>
              <a:t>Redcrosse </a:t>
            </a:r>
            <a:r>
              <a:rPr lang="en-US" b="1" dirty="0">
                <a:solidFill>
                  <a:srgbClr val="C00000"/>
                </a:solidFill>
              </a:rPr>
              <a:t>Knight</a:t>
            </a:r>
            <a:r>
              <a:rPr lang="en-US" dirty="0"/>
              <a:t> - He is the </a:t>
            </a:r>
            <a:r>
              <a:rPr lang="en-US" b="1" dirty="0"/>
              <a:t>hero of Book I</a:t>
            </a:r>
            <a:r>
              <a:rPr lang="en-US" dirty="0"/>
              <a:t>, the representation of </a:t>
            </a:r>
            <a:r>
              <a:rPr lang="en-US" u="sng" dirty="0"/>
              <a:t>holiness</a:t>
            </a:r>
            <a:r>
              <a:rPr lang="en-US" dirty="0"/>
              <a:t>. </a:t>
            </a:r>
            <a:r>
              <a:rPr lang="en-US" dirty="0" smtClean="0"/>
              <a:t>(Reformed England) - </a:t>
            </a:r>
            <a:r>
              <a:rPr lang="en-US" dirty="0" err="1" smtClean="0"/>
              <a:t>Redcrosse</a:t>
            </a:r>
            <a:r>
              <a:rPr lang="en-US" dirty="0" smtClean="0"/>
              <a:t> represents: St. George, the patron saint of England. </a:t>
            </a:r>
          </a:p>
          <a:p>
            <a:r>
              <a:rPr lang="en-US" dirty="0" smtClean="0"/>
              <a:t>It has 12 cantos, as Virgil’s </a:t>
            </a:r>
            <a:r>
              <a:rPr lang="en-US" i="1" dirty="0" smtClean="0"/>
              <a:t>Aeneid</a:t>
            </a:r>
            <a:r>
              <a:rPr lang="en-US" dirty="0" smtClean="0"/>
              <a:t> consists of 12 books.</a:t>
            </a:r>
          </a:p>
          <a:p>
            <a:pPr marL="0" indent="0">
              <a:buNone/>
            </a:pPr>
            <a:r>
              <a:rPr lang="en-US" dirty="0" smtClean="0"/>
              <a:t>The Redcrosse knight goes on a quest to free </a:t>
            </a:r>
            <a:r>
              <a:rPr lang="en-US" dirty="0" err="1" smtClean="0"/>
              <a:t>Una’s</a:t>
            </a:r>
            <a:r>
              <a:rPr lang="en-US" dirty="0" smtClean="0"/>
              <a:t> parents from the dragon. </a:t>
            </a:r>
            <a:endParaRPr lang="en-US" dirty="0" smtClean="0"/>
          </a:p>
          <a:p>
            <a:pPr marL="0" indent="0">
              <a:buNone/>
            </a:pPr>
            <a:r>
              <a:rPr lang="en-US" dirty="0" smtClean="0"/>
              <a:t>His </a:t>
            </a:r>
            <a:r>
              <a:rPr lang="en-US" dirty="0" smtClean="0"/>
              <a:t>adventures represent the individual </a:t>
            </a:r>
            <a:r>
              <a:rPr lang="en-US" u="sng" dirty="0" smtClean="0"/>
              <a:t>Christian’s struggle to maintain personal holiness while avoiding pride in all its forms. </a:t>
            </a:r>
          </a:p>
          <a:p>
            <a:pPr marL="0" indent="0">
              <a:buNone/>
            </a:pPr>
            <a:r>
              <a:rPr lang="en-US" b="1" dirty="0" err="1" smtClean="0"/>
              <a:t>Una</a:t>
            </a:r>
            <a:r>
              <a:rPr lang="en-US" dirty="0" smtClean="0"/>
              <a:t> is the truth- both an </a:t>
            </a:r>
            <a:r>
              <a:rPr lang="en-US" b="1" dirty="0" smtClean="0"/>
              <a:t>absolute spiritual truth </a:t>
            </a:r>
            <a:r>
              <a:rPr lang="en-US" dirty="0" smtClean="0"/>
              <a:t>and what Spenser sees as the </a:t>
            </a:r>
            <a:r>
              <a:rPr lang="en-US" b="1" dirty="0" smtClean="0"/>
              <a:t>true faith of the Protestant church </a:t>
            </a:r>
            <a:r>
              <a:rPr lang="en-US" dirty="0" smtClean="0"/>
              <a:t>(</a:t>
            </a:r>
            <a:r>
              <a:rPr lang="en-US" u="sng" dirty="0" smtClean="0"/>
              <a:t>true religion</a:t>
            </a:r>
            <a:r>
              <a:rPr lang="en-US" dirty="0" smtClean="0"/>
              <a:t>). Her encouragement and help keeps the Knight from doom and helps to build him into a mighty warrior capable of defeating the dragon.</a:t>
            </a:r>
          </a:p>
          <a:p>
            <a:endParaRPr lang="en-US" dirty="0" smtClean="0"/>
          </a:p>
          <a:p>
            <a:endParaRPr lang="en-US" dirty="0"/>
          </a:p>
        </p:txBody>
      </p:sp>
    </p:spTree>
    <p:extLst>
      <p:ext uri="{BB962C8B-B14F-4D97-AF65-F5344CB8AC3E}">
        <p14:creationId xmlns:p14="http://schemas.microsoft.com/office/powerpoint/2010/main" val="12554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749" y="848844"/>
            <a:ext cx="10809051" cy="4968296"/>
          </a:xfrm>
        </p:spPr>
        <p:txBody>
          <a:bodyPr>
            <a:normAutofit/>
          </a:bodyPr>
          <a:lstStyle/>
          <a:p>
            <a:r>
              <a:rPr lang="en-US" dirty="0"/>
              <a:t>Book I is almost entirely </a:t>
            </a:r>
            <a:r>
              <a:rPr lang="en-US" b="1" dirty="0"/>
              <a:t>self- </a:t>
            </a:r>
            <a:r>
              <a:rPr lang="en-US" b="1" dirty="0" smtClean="0"/>
              <a:t>contained</a:t>
            </a:r>
            <a:endParaRPr lang="en-US" dirty="0"/>
          </a:p>
          <a:p>
            <a:endParaRPr lang="en-US" dirty="0" smtClean="0"/>
          </a:p>
          <a:p>
            <a:r>
              <a:rPr lang="en-US" dirty="0" smtClean="0"/>
              <a:t>it </a:t>
            </a:r>
            <a:r>
              <a:rPr lang="en-US" dirty="0"/>
              <a:t>has been called a </a:t>
            </a:r>
            <a:r>
              <a:rPr lang="en-US" dirty="0" smtClean="0">
                <a:solidFill>
                  <a:srgbClr val="C00000"/>
                </a:solidFill>
              </a:rPr>
              <a:t>“miniature epic” </a:t>
            </a:r>
            <a:r>
              <a:rPr lang="en-US" dirty="0"/>
              <a:t>in </a:t>
            </a:r>
            <a:r>
              <a:rPr lang="en-US" dirty="0" smtClean="0"/>
              <a:t>itself</a:t>
            </a:r>
          </a:p>
          <a:p>
            <a:endParaRPr lang="en-US" dirty="0" smtClean="0"/>
          </a:p>
          <a:p>
            <a:r>
              <a:rPr lang="en-US" b="1" dirty="0" smtClean="0"/>
              <a:t>The </a:t>
            </a:r>
            <a:r>
              <a:rPr lang="en-US" b="1" dirty="0"/>
              <a:t>spiritual allegory is similarly self-contained</a:t>
            </a:r>
            <a:r>
              <a:rPr lang="en-US" dirty="0"/>
              <a:t>; it presents the </a:t>
            </a:r>
            <a:r>
              <a:rPr lang="en-US" u="sng" dirty="0" smtClean="0"/>
              <a:t>Christian </a:t>
            </a:r>
            <a:r>
              <a:rPr lang="en-US" u="sng" dirty="0"/>
              <a:t>struggling heroically against many evils and </a:t>
            </a:r>
            <a:r>
              <a:rPr lang="en-US" u="sng" dirty="0" smtClean="0"/>
              <a:t>temptations </a:t>
            </a:r>
            <a:r>
              <a:rPr lang="en-US" dirty="0" smtClean="0"/>
              <a:t>—</a:t>
            </a:r>
            <a:r>
              <a:rPr lang="en-US" dirty="0"/>
              <a:t>doctrinal error, </a:t>
            </a:r>
            <a:r>
              <a:rPr lang="en-US" dirty="0" smtClean="0"/>
              <a:t>hypocrisy</a:t>
            </a:r>
            <a:r>
              <a:rPr lang="en-US" dirty="0"/>
              <a:t>, the Seven Deadly Sins, and despair—to some of which he succumbs before finally emerging triumphant. </a:t>
            </a:r>
            <a:endParaRPr lang="en-US" dirty="0" smtClean="0"/>
          </a:p>
          <a:p>
            <a:endParaRPr lang="en-US" dirty="0" smtClean="0"/>
          </a:p>
        </p:txBody>
      </p:sp>
    </p:spTree>
    <p:extLst>
      <p:ext uri="{BB962C8B-B14F-4D97-AF65-F5344CB8AC3E}">
        <p14:creationId xmlns:p14="http://schemas.microsoft.com/office/powerpoint/2010/main" val="180644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861" y="874643"/>
            <a:ext cx="10677939" cy="5605670"/>
          </a:xfrm>
        </p:spPr>
        <p:txBody>
          <a:bodyPr>
            <a:normAutofit/>
          </a:bodyPr>
          <a:lstStyle/>
          <a:p>
            <a:pPr marL="0" indent="0" algn="ctr">
              <a:buNone/>
            </a:pPr>
            <a:r>
              <a:rPr lang="en-US" b="1" u="sng" dirty="0" smtClean="0">
                <a:solidFill>
                  <a:srgbClr val="C00000"/>
                </a:solidFill>
              </a:rPr>
              <a:t>Good Versus Evil</a:t>
            </a:r>
          </a:p>
          <a:p>
            <a:pPr marL="0" indent="0">
              <a:buNone/>
            </a:pPr>
            <a:endParaRPr lang="en-US" b="1" dirty="0" smtClean="0">
              <a:solidFill>
                <a:srgbClr val="C00000"/>
              </a:solidFill>
            </a:endParaRPr>
          </a:p>
          <a:p>
            <a:r>
              <a:rPr lang="en-US" dirty="0" smtClean="0"/>
              <a:t>Edmund Spenser was </a:t>
            </a:r>
            <a:r>
              <a:rPr lang="en-US" dirty="0" smtClean="0"/>
              <a:t>anti-Catholicism</a:t>
            </a:r>
            <a:r>
              <a:rPr lang="en-US" dirty="0" smtClean="0"/>
              <a:t>.</a:t>
            </a:r>
          </a:p>
          <a:p>
            <a:r>
              <a:rPr lang="en-US" dirty="0" smtClean="0"/>
              <a:t>In the story, the </a:t>
            </a:r>
            <a:r>
              <a:rPr lang="en-US" u="sng" dirty="0" smtClean="0"/>
              <a:t>good characters </a:t>
            </a:r>
            <a:r>
              <a:rPr lang="en-US" dirty="0" smtClean="0"/>
              <a:t>represent </a:t>
            </a:r>
            <a:r>
              <a:rPr lang="en-US" b="1" dirty="0" smtClean="0"/>
              <a:t>true religion</a:t>
            </a:r>
            <a:r>
              <a:rPr lang="en-US" dirty="0" smtClean="0"/>
              <a:t>, which he thought was Protestantism/Anglicanism.</a:t>
            </a:r>
          </a:p>
          <a:p>
            <a:r>
              <a:rPr lang="en-US" dirty="0" smtClean="0"/>
              <a:t>The </a:t>
            </a:r>
            <a:r>
              <a:rPr lang="en-US" b="1" dirty="0" smtClean="0"/>
              <a:t>villains</a:t>
            </a:r>
            <a:r>
              <a:rPr lang="en-US" dirty="0" smtClean="0"/>
              <a:t> represent the </a:t>
            </a:r>
            <a:r>
              <a:rPr lang="en-US" b="1" dirty="0" smtClean="0"/>
              <a:t>Roman Catholic Church.</a:t>
            </a:r>
          </a:p>
          <a:p>
            <a:r>
              <a:rPr lang="en-US" b="1" dirty="0"/>
              <a:t>Redcrosse</a:t>
            </a:r>
            <a:r>
              <a:rPr lang="en-US" dirty="0"/>
              <a:t>: He represents true Anglican man. Who must have faith always. </a:t>
            </a:r>
          </a:p>
          <a:p>
            <a:r>
              <a:rPr lang="en-US" b="1" dirty="0" err="1"/>
              <a:t>Una</a:t>
            </a:r>
            <a:r>
              <a:rPr lang="en-US" dirty="0"/>
              <a:t>: She represents the truth.  </a:t>
            </a:r>
          </a:p>
          <a:p>
            <a:r>
              <a:rPr lang="en-US" dirty="0" smtClean="0"/>
              <a:t>The villains </a:t>
            </a:r>
            <a:r>
              <a:rPr lang="en-US" dirty="0"/>
              <a:t>try to separate them </a:t>
            </a:r>
            <a:endParaRPr lang="en-US" dirty="0" smtClean="0"/>
          </a:p>
          <a:p>
            <a:r>
              <a:rPr lang="en-US" dirty="0" smtClean="0"/>
              <a:t>There </a:t>
            </a:r>
            <a:r>
              <a:rPr lang="en-US" dirty="0"/>
              <a:t>is a villain who wears </a:t>
            </a:r>
            <a:r>
              <a:rPr lang="en-US" dirty="0" smtClean="0"/>
              <a:t>purple </a:t>
            </a:r>
            <a:r>
              <a:rPr lang="en-US" dirty="0"/>
              <a:t>which </a:t>
            </a:r>
            <a:r>
              <a:rPr lang="en-US" dirty="0" smtClean="0"/>
              <a:t>represents </a:t>
            </a:r>
            <a:r>
              <a:rPr lang="en-US" dirty="0"/>
              <a:t>the Pope.</a:t>
            </a:r>
          </a:p>
          <a:p>
            <a:endParaRPr lang="en-US" b="1" dirty="0" smtClean="0"/>
          </a:p>
          <a:p>
            <a:pPr marL="0" indent="0">
              <a:buNone/>
            </a:pPr>
            <a:endParaRPr lang="en-US" dirty="0"/>
          </a:p>
        </p:txBody>
      </p:sp>
    </p:spTree>
    <p:extLst>
      <p:ext uri="{BB962C8B-B14F-4D97-AF65-F5344CB8AC3E}">
        <p14:creationId xmlns:p14="http://schemas.microsoft.com/office/powerpoint/2010/main" val="89856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2939"/>
            <a:ext cx="10515600" cy="5024024"/>
          </a:xfrm>
        </p:spPr>
        <p:txBody>
          <a:bodyPr/>
          <a:lstStyle/>
          <a:p>
            <a:r>
              <a:rPr lang="en-US" dirty="0"/>
              <a:t>The </a:t>
            </a:r>
            <a:r>
              <a:rPr lang="en-US" u="sng" dirty="0">
                <a:solidFill>
                  <a:srgbClr val="FF0000"/>
                </a:solidFill>
              </a:rPr>
              <a:t>good people </a:t>
            </a:r>
            <a:r>
              <a:rPr lang="en-US" dirty="0"/>
              <a:t>are </a:t>
            </a:r>
            <a:r>
              <a:rPr lang="en-US" u="sng" dirty="0"/>
              <a:t>subject to Faerie </a:t>
            </a:r>
            <a:r>
              <a:rPr lang="en-US" u="sng" dirty="0" err="1"/>
              <a:t>Queene</a:t>
            </a:r>
            <a:r>
              <a:rPr lang="en-US" u="sng" dirty="0"/>
              <a:t> </a:t>
            </a:r>
            <a:r>
              <a:rPr lang="en-US" dirty="0"/>
              <a:t>and are called Faeries or Elves. They are human beings, though not much individualized. They undergo the trials and tribulations men undergo in ordinary world, but those events are told in a romantic, fantastic way in order to </a:t>
            </a:r>
            <a:r>
              <a:rPr lang="en-US" b="1" dirty="0"/>
              <a:t>arouse wonder</a:t>
            </a:r>
            <a:r>
              <a:rPr lang="en-US" b="1" dirty="0" smtClean="0"/>
              <a:t>.</a:t>
            </a:r>
          </a:p>
          <a:p>
            <a:endParaRPr lang="en-US" b="1" dirty="0"/>
          </a:p>
          <a:p>
            <a:r>
              <a:rPr lang="en-US" dirty="0"/>
              <a:t>The </a:t>
            </a:r>
            <a:r>
              <a:rPr lang="en-US" u="sng" dirty="0">
                <a:solidFill>
                  <a:srgbClr val="FF0000"/>
                </a:solidFill>
              </a:rPr>
              <a:t>bad creatures</a:t>
            </a:r>
            <a:r>
              <a:rPr lang="en-US" dirty="0"/>
              <a:t>, people and monsters, are </a:t>
            </a:r>
            <a:r>
              <a:rPr lang="en-US" u="sng" dirty="0"/>
              <a:t>various vices, evils, and temptations</a:t>
            </a:r>
            <a:r>
              <a:rPr lang="en-US" dirty="0"/>
              <a:t>, often revealed to the reader by their names or by short verse summaries at the beginning of each canto but not revealed to the hero until he has conquered them.</a:t>
            </a:r>
          </a:p>
          <a:p>
            <a:endParaRPr lang="en-US" dirty="0"/>
          </a:p>
        </p:txBody>
      </p:sp>
    </p:spTree>
    <p:extLst>
      <p:ext uri="{BB962C8B-B14F-4D97-AF65-F5344CB8AC3E}">
        <p14:creationId xmlns:p14="http://schemas.microsoft.com/office/powerpoint/2010/main" val="145820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685800"/>
            <a:ext cx="4724400" cy="914400"/>
          </a:xfrm>
          <a:solidFill>
            <a:srgbClr val="FFCCFF">
              <a:alpha val="50000"/>
            </a:srgbClr>
          </a:solidFill>
        </p:spPr>
        <p:txBody>
          <a:bodyPr/>
          <a:lstStyle/>
          <a:p>
            <a:r>
              <a:rPr lang="en-US" altLang="zh-CN" dirty="0"/>
              <a:t>Spenserian Stanza</a:t>
            </a:r>
          </a:p>
        </p:txBody>
      </p:sp>
      <p:sp>
        <p:nvSpPr>
          <p:cNvPr id="6147" name="Rectangle 3"/>
          <p:cNvSpPr>
            <a:spLocks noGrp="1" noChangeArrowheads="1"/>
          </p:cNvSpPr>
          <p:nvPr>
            <p:ph type="body" idx="1"/>
          </p:nvPr>
        </p:nvSpPr>
        <p:spPr>
          <a:xfrm>
            <a:off x="318052" y="1885121"/>
            <a:ext cx="11191461" cy="4615070"/>
          </a:xfrm>
        </p:spPr>
        <p:txBody>
          <a:bodyPr>
            <a:normAutofit fontScale="92500" lnSpcReduction="20000"/>
          </a:bodyPr>
          <a:lstStyle/>
          <a:p>
            <a:r>
              <a:rPr lang="en-US" dirty="0"/>
              <a:t>The </a:t>
            </a:r>
            <a:r>
              <a:rPr lang="en-US" b="1" dirty="0"/>
              <a:t>Spenserian stanza</a:t>
            </a:r>
            <a:r>
              <a:rPr lang="en-US" dirty="0"/>
              <a:t> is a fixed </a:t>
            </a:r>
            <a:r>
              <a:rPr lang="en-US" b="1" dirty="0"/>
              <a:t>verse</a:t>
            </a:r>
            <a:r>
              <a:rPr lang="en-US" dirty="0"/>
              <a:t> form invented by Edmund </a:t>
            </a:r>
            <a:r>
              <a:rPr lang="en-US" b="1" dirty="0"/>
              <a:t>Spenser</a:t>
            </a:r>
            <a:r>
              <a:rPr lang="en-US" dirty="0"/>
              <a:t> for his epic poem </a:t>
            </a:r>
            <a:endParaRPr lang="en-US" dirty="0" smtClean="0"/>
          </a:p>
          <a:p>
            <a:r>
              <a:rPr lang="en-US" altLang="zh-CN" dirty="0" smtClean="0"/>
              <a:t>It is a verse </a:t>
            </a:r>
            <a:r>
              <a:rPr lang="en-US" altLang="zh-CN" dirty="0"/>
              <a:t>form composed of </a:t>
            </a:r>
            <a:r>
              <a:rPr lang="en-US" altLang="zh-CN" b="1" dirty="0"/>
              <a:t>nine </a:t>
            </a:r>
            <a:r>
              <a:rPr lang="en-US" altLang="zh-CN" b="1" dirty="0" smtClean="0"/>
              <a:t>lines</a:t>
            </a:r>
          </a:p>
          <a:p>
            <a:r>
              <a:rPr lang="en-US" altLang="zh-CN" dirty="0">
                <a:solidFill>
                  <a:srgbClr val="C00000"/>
                </a:solidFill>
              </a:rPr>
              <a:t>T</a:t>
            </a:r>
            <a:r>
              <a:rPr lang="en-US" altLang="zh-CN" dirty="0" smtClean="0">
                <a:solidFill>
                  <a:srgbClr val="C00000"/>
                </a:solidFill>
              </a:rPr>
              <a:t>he </a:t>
            </a:r>
            <a:r>
              <a:rPr lang="en-US" altLang="zh-CN" dirty="0">
                <a:solidFill>
                  <a:srgbClr val="C00000"/>
                </a:solidFill>
              </a:rPr>
              <a:t>first eight </a:t>
            </a:r>
            <a:r>
              <a:rPr lang="en-US" altLang="zh-CN" dirty="0"/>
              <a:t>in </a:t>
            </a:r>
            <a:r>
              <a:rPr lang="en-US" altLang="zh-CN" u="sng" dirty="0"/>
              <a:t>iambic pentameter </a:t>
            </a:r>
            <a:r>
              <a:rPr lang="en-US" altLang="zh-CN" dirty="0"/>
              <a:t>and the </a:t>
            </a:r>
            <a:r>
              <a:rPr lang="en-US" altLang="zh-CN" dirty="0">
                <a:solidFill>
                  <a:srgbClr val="C00000"/>
                </a:solidFill>
              </a:rPr>
              <a:t>last</a:t>
            </a:r>
            <a:r>
              <a:rPr lang="en-US" altLang="zh-CN" dirty="0"/>
              <a:t> an </a:t>
            </a:r>
            <a:r>
              <a:rPr lang="en-US" altLang="zh-CN" u="sng" dirty="0"/>
              <a:t>alexandrine</a:t>
            </a:r>
            <a:r>
              <a:rPr lang="en-US" altLang="zh-CN" dirty="0"/>
              <a:t>, in </a:t>
            </a:r>
            <a:r>
              <a:rPr lang="en-US" altLang="zh-CN" u="sng" dirty="0"/>
              <a:t>iambic hexameter. </a:t>
            </a:r>
            <a:endParaRPr lang="en-US" altLang="zh-CN" u="sng" dirty="0" smtClean="0"/>
          </a:p>
          <a:p>
            <a:r>
              <a:rPr lang="en-US" altLang="zh-CN" dirty="0"/>
              <a:t>T</a:t>
            </a:r>
            <a:r>
              <a:rPr lang="en-US" altLang="zh-CN" dirty="0" smtClean="0"/>
              <a:t>he </a:t>
            </a:r>
            <a:r>
              <a:rPr lang="en-US" altLang="zh-CN" dirty="0"/>
              <a:t>rhyme scheme is </a:t>
            </a:r>
            <a:r>
              <a:rPr lang="en-US" altLang="zh-CN" b="1" dirty="0" err="1">
                <a:solidFill>
                  <a:srgbClr val="FF0000"/>
                </a:solidFill>
              </a:rPr>
              <a:t>ababbcbcc</a:t>
            </a:r>
            <a:r>
              <a:rPr lang="en-US" altLang="zh-CN" b="1" dirty="0">
                <a:solidFill>
                  <a:srgbClr val="FF0000"/>
                </a:solidFill>
              </a:rPr>
              <a:t>. </a:t>
            </a:r>
          </a:p>
          <a:p>
            <a:r>
              <a:rPr lang="en-US" altLang="zh-CN" dirty="0"/>
              <a:t>(Alexandrine: in English poetry, a line of verse that has six iambic feet and usually a caesura after the third foot</a:t>
            </a:r>
            <a:r>
              <a:rPr lang="en-US" altLang="zh-CN" dirty="0" smtClean="0"/>
              <a:t>)</a:t>
            </a:r>
          </a:p>
          <a:p>
            <a:r>
              <a:rPr lang="en-US" dirty="0"/>
              <a:t>"</a:t>
            </a:r>
            <a:r>
              <a:rPr lang="en-US" b="1" dirty="0"/>
              <a:t>Iambic</a:t>
            </a:r>
            <a:r>
              <a:rPr lang="en-US" dirty="0"/>
              <a:t>" refers to the type of foot used, here the iamb, which in English indicates an </a:t>
            </a:r>
            <a:r>
              <a:rPr lang="en-US" b="1" dirty="0">
                <a:solidFill>
                  <a:srgbClr val="C00000"/>
                </a:solidFill>
              </a:rPr>
              <a:t>unstressed syllable followed by a stressed syllable </a:t>
            </a:r>
            <a:endParaRPr lang="en-US" b="1" dirty="0" smtClean="0">
              <a:solidFill>
                <a:srgbClr val="C00000"/>
              </a:solidFill>
            </a:endParaRPr>
          </a:p>
          <a:p>
            <a:r>
              <a:rPr lang="en-US" b="1" dirty="0" smtClean="0"/>
              <a:t>Pentameter</a:t>
            </a:r>
            <a:r>
              <a:rPr lang="en-US" dirty="0" smtClean="0"/>
              <a:t> </a:t>
            </a:r>
            <a:r>
              <a:rPr lang="en-US" dirty="0"/>
              <a:t>indicates a line of five "feet</a:t>
            </a:r>
            <a:r>
              <a:rPr lang="en-US" dirty="0" smtClean="0"/>
              <a:t>".</a:t>
            </a:r>
          </a:p>
          <a:p>
            <a:r>
              <a:rPr lang="en-US" b="1" dirty="0" smtClean="0"/>
              <a:t>Hexameter</a:t>
            </a:r>
            <a:r>
              <a:rPr lang="en-US" dirty="0" smtClean="0"/>
              <a:t>" </a:t>
            </a:r>
            <a:r>
              <a:rPr lang="en-US" dirty="0"/>
              <a:t>indicates a line of </a:t>
            </a:r>
            <a:r>
              <a:rPr lang="en-US" dirty="0" smtClean="0"/>
              <a:t>six "feet</a:t>
            </a:r>
            <a:r>
              <a:rPr lang="en-US" dirty="0"/>
              <a:t>".</a:t>
            </a:r>
            <a:endParaRPr lang="en-US" altLang="zh-CN" dirty="0"/>
          </a:p>
        </p:txBody>
      </p:sp>
    </p:spTree>
    <p:extLst>
      <p:ext uri="{BB962C8B-B14F-4D97-AF65-F5344CB8AC3E}">
        <p14:creationId xmlns:p14="http://schemas.microsoft.com/office/powerpoint/2010/main" val="23436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1941" y="985077"/>
            <a:ext cx="5681870" cy="2310573"/>
          </a:xfrm>
        </p:spPr>
        <p:txBody>
          <a:bodyPr>
            <a:normAutofit/>
          </a:bodyPr>
          <a:lstStyle/>
          <a:p>
            <a:pPr marL="0" indent="0" algn="ctr">
              <a:lnSpc>
                <a:spcPct val="80000"/>
              </a:lnSpc>
              <a:buNone/>
            </a:pPr>
            <a:r>
              <a:rPr lang="en-GB" altLang="en-US" b="1" dirty="0" smtClean="0">
                <a:solidFill>
                  <a:schemeClr val="accent2">
                    <a:lumMod val="50000"/>
                  </a:schemeClr>
                </a:solidFill>
                <a:effectLst>
                  <a:outerShdw blurRad="38100" dist="38100" dir="2700000" algn="tl">
                    <a:srgbClr val="C0C0C0"/>
                  </a:outerShdw>
                </a:effectLst>
                <a:latin typeface="Times" charset="0"/>
                <a:ea typeface="Times" charset="0"/>
                <a:cs typeface="Times" charset="0"/>
              </a:rPr>
              <a:t>Literary works</a:t>
            </a:r>
          </a:p>
          <a:p>
            <a:pPr>
              <a:lnSpc>
                <a:spcPct val="80000"/>
              </a:lnSpc>
              <a:buFontTx/>
              <a:buChar char="-"/>
            </a:pPr>
            <a:endParaRPr lang="en-GB" altLang="en-US" b="1" dirty="0">
              <a:effectLst>
                <a:outerShdw blurRad="38100" dist="38100" dir="2700000" algn="tl">
                  <a:srgbClr val="C0C0C0"/>
                </a:outerShdw>
              </a:effectLst>
              <a:latin typeface="Times" charset="0"/>
              <a:ea typeface="Times" charset="0"/>
              <a:cs typeface="Times" charset="0"/>
            </a:endParaRPr>
          </a:p>
          <a:p>
            <a:pPr marL="0" indent="0">
              <a:lnSpc>
                <a:spcPct val="100000"/>
              </a:lnSpc>
              <a:spcBef>
                <a:spcPts val="0"/>
              </a:spcBef>
              <a:buFontTx/>
              <a:buNone/>
            </a:pPr>
            <a:r>
              <a:rPr lang="en-GB" altLang="en-US" b="1" dirty="0">
                <a:effectLst>
                  <a:outerShdw blurRad="38100" dist="38100" dir="2700000" algn="tl">
                    <a:srgbClr val="C0C0C0"/>
                  </a:outerShdw>
                </a:effectLst>
                <a:latin typeface="Times" charset="0"/>
                <a:ea typeface="Times" charset="0"/>
                <a:cs typeface="Times" charset="0"/>
              </a:rPr>
              <a:t>    The Faerie </a:t>
            </a:r>
            <a:r>
              <a:rPr lang="en-GB" altLang="en-US" b="1" dirty="0" err="1">
                <a:effectLst>
                  <a:outerShdw blurRad="38100" dist="38100" dir="2700000" algn="tl">
                    <a:srgbClr val="C0C0C0"/>
                  </a:outerShdw>
                </a:effectLst>
                <a:latin typeface="Times" charset="0"/>
                <a:ea typeface="Times" charset="0"/>
                <a:cs typeface="Times" charset="0"/>
              </a:rPr>
              <a:t>Queene</a:t>
            </a:r>
            <a:endParaRPr lang="en-GB" altLang="en-US" b="1" dirty="0">
              <a:effectLst>
                <a:outerShdw blurRad="38100" dist="38100" dir="2700000" algn="tl">
                  <a:srgbClr val="C0C0C0"/>
                </a:outerShdw>
              </a:effectLst>
              <a:latin typeface="Times" charset="0"/>
              <a:ea typeface="Times" charset="0"/>
              <a:cs typeface="Times" charset="0"/>
            </a:endParaRPr>
          </a:p>
          <a:p>
            <a:pPr marL="0" indent="0">
              <a:lnSpc>
                <a:spcPct val="100000"/>
              </a:lnSpc>
              <a:spcBef>
                <a:spcPts val="0"/>
              </a:spcBef>
              <a:buFontTx/>
              <a:buNone/>
            </a:pPr>
            <a:r>
              <a:rPr lang="en-GB" altLang="en-US" b="1" dirty="0" smtClean="0">
                <a:effectLst>
                  <a:outerShdw blurRad="38100" dist="38100" dir="2700000" algn="tl">
                    <a:srgbClr val="C0C0C0"/>
                  </a:outerShdw>
                </a:effectLst>
                <a:latin typeface="Times" charset="0"/>
                <a:ea typeface="Times" charset="0"/>
                <a:cs typeface="Times" charset="0"/>
              </a:rPr>
              <a:t>    The Shepherd's </a:t>
            </a:r>
            <a:r>
              <a:rPr lang="en-GB" altLang="en-US" b="1" dirty="0">
                <a:effectLst>
                  <a:outerShdw blurRad="38100" dist="38100" dir="2700000" algn="tl">
                    <a:srgbClr val="C0C0C0"/>
                  </a:outerShdw>
                </a:effectLst>
                <a:latin typeface="Times" charset="0"/>
                <a:ea typeface="Times" charset="0"/>
                <a:cs typeface="Times" charset="0"/>
              </a:rPr>
              <a:t>Calendar</a:t>
            </a:r>
          </a:p>
          <a:p>
            <a:pPr marL="0" indent="0">
              <a:lnSpc>
                <a:spcPct val="100000"/>
              </a:lnSpc>
              <a:spcBef>
                <a:spcPts val="0"/>
              </a:spcBef>
              <a:buFontTx/>
              <a:buNone/>
            </a:pPr>
            <a:r>
              <a:rPr lang="en-GB" altLang="en-US" b="1" dirty="0" smtClean="0">
                <a:effectLst>
                  <a:outerShdw blurRad="38100" dist="38100" dir="2700000" algn="tl">
                    <a:srgbClr val="C0C0C0"/>
                  </a:outerShdw>
                </a:effectLst>
                <a:latin typeface="Times" charset="0"/>
                <a:ea typeface="Times" charset="0"/>
                <a:cs typeface="Times" charset="0"/>
              </a:rPr>
              <a:t>     Amoretti (Sonnet Cycle)</a:t>
            </a:r>
            <a:endParaRPr lang="en-US" dirty="0">
              <a:latin typeface="Times" charset="0"/>
              <a:ea typeface="Times" charset="0"/>
              <a:cs typeface="Time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639470"/>
            <a:ext cx="3881824" cy="2841090"/>
          </a:xfrm>
          <a:prstGeom prst="rect">
            <a:avLst/>
          </a:prstGeom>
        </p:spPr>
      </p:pic>
      <p:sp>
        <p:nvSpPr>
          <p:cNvPr id="6" name="TextBox 5"/>
          <p:cNvSpPr txBox="1"/>
          <p:nvPr/>
        </p:nvSpPr>
        <p:spPr>
          <a:xfrm>
            <a:off x="4453467" y="3478491"/>
            <a:ext cx="7376583" cy="3046988"/>
          </a:xfrm>
          <a:prstGeom prst="rect">
            <a:avLst/>
          </a:prstGeom>
          <a:noFill/>
        </p:spPr>
        <p:txBody>
          <a:bodyPr wrap="square" rtlCol="0">
            <a:spAutoFit/>
          </a:bodyPr>
          <a:lstStyle/>
          <a:p>
            <a:pPr marL="342900" indent="-342900">
              <a:buFont typeface="Wingdings" charset="2"/>
              <a:buChar char="v"/>
            </a:pPr>
            <a:r>
              <a:rPr lang="en-US" sz="2400" dirty="0" smtClean="0"/>
              <a:t>The </a:t>
            </a:r>
            <a:r>
              <a:rPr lang="en-US" sz="2400" u="sng" dirty="0" smtClean="0"/>
              <a:t>greatest non-dramatic poet of English Renaissance</a:t>
            </a:r>
          </a:p>
          <a:p>
            <a:pPr marL="342900" indent="-342900">
              <a:buFont typeface="Wingdings" charset="2"/>
              <a:buChar char="v"/>
            </a:pPr>
            <a:r>
              <a:rPr lang="en-US" sz="2400" dirty="0" smtClean="0"/>
              <a:t>Spenser is called the </a:t>
            </a:r>
            <a:r>
              <a:rPr lang="en-US" sz="2400" b="1" dirty="0" smtClean="0"/>
              <a:t>"poet's poet”- </a:t>
            </a:r>
            <a:r>
              <a:rPr lang="en-US" sz="2400" dirty="0" smtClean="0"/>
              <a:t>he influenced many later writers- they learnt the art of versification from him.</a:t>
            </a:r>
          </a:p>
          <a:p>
            <a:pPr marL="342900" indent="-342900">
              <a:buFont typeface="Wingdings" charset="2"/>
              <a:buChar char="v"/>
            </a:pPr>
            <a:r>
              <a:rPr lang="en-US" sz="2400" dirty="0" smtClean="0"/>
              <a:t>Received masters from Cambridge</a:t>
            </a:r>
          </a:p>
          <a:p>
            <a:pPr marL="342900" indent="-342900">
              <a:buFont typeface="Wingdings" charset="2"/>
              <a:buChar char="v"/>
            </a:pPr>
            <a:r>
              <a:rPr lang="en-US" sz="2400" dirty="0" smtClean="0"/>
              <a:t>Secretary for bishop of Kent- Queen Elizabeth’s court</a:t>
            </a:r>
          </a:p>
          <a:p>
            <a:pPr marL="342900" indent="-342900">
              <a:buFont typeface="Wingdings" charset="2"/>
              <a:buChar char="v"/>
            </a:pPr>
            <a:r>
              <a:rPr lang="en-US" sz="2400" dirty="0" smtClean="0"/>
              <a:t>Died while working on </a:t>
            </a:r>
            <a:r>
              <a:rPr lang="en-US" sz="2400" i="1" dirty="0" smtClean="0"/>
              <a:t>The Faerie </a:t>
            </a:r>
            <a:r>
              <a:rPr lang="en-US" sz="2400" i="1" dirty="0" err="1" smtClean="0"/>
              <a:t>Queene</a:t>
            </a:r>
            <a:endParaRPr lang="en-US" sz="2400" i="1" dirty="0" smtClean="0"/>
          </a:p>
          <a:p>
            <a:endParaRPr lang="en-US" sz="2400" dirty="0"/>
          </a:p>
        </p:txBody>
      </p:sp>
    </p:spTree>
    <p:extLst>
      <p:ext uri="{BB962C8B-B14F-4D97-AF65-F5344CB8AC3E}">
        <p14:creationId xmlns:p14="http://schemas.microsoft.com/office/powerpoint/2010/main" val="513272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77" y="4305300"/>
            <a:ext cx="11174895" cy="2552700"/>
          </a:xfrm>
        </p:spPr>
        <p:txBody>
          <a:bodyPr>
            <a:normAutofit/>
          </a:bodyPr>
          <a:lstStyle/>
          <a:p>
            <a:r>
              <a:rPr lang="en-US" dirty="0" smtClean="0"/>
              <a:t>A </a:t>
            </a:r>
            <a:r>
              <a:rPr lang="en-US" u="sng" dirty="0"/>
              <a:t>Romance</a:t>
            </a:r>
            <a:r>
              <a:rPr lang="en-US" dirty="0"/>
              <a:t> is a long piece of narrative literature in either prose or verse, that </a:t>
            </a:r>
            <a:r>
              <a:rPr lang="en-US" b="1" dirty="0"/>
              <a:t>tells the story of a chivalric hero </a:t>
            </a:r>
            <a:r>
              <a:rPr lang="en-US" dirty="0"/>
              <a:t>who is on a </a:t>
            </a:r>
            <a:r>
              <a:rPr lang="en-US" b="1" dirty="0"/>
              <a:t>long quest </a:t>
            </a:r>
            <a:r>
              <a:rPr lang="en-US" dirty="0"/>
              <a:t>filled with misadventures and supernatural disturbances to save a </a:t>
            </a:r>
            <a:r>
              <a:rPr lang="en-US" dirty="0" smtClean="0"/>
              <a:t>damsel.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77" y="622853"/>
            <a:ext cx="5147917" cy="2851701"/>
          </a:xfrm>
          <a:prstGeom prst="rect">
            <a:avLst/>
          </a:prstGeom>
        </p:spPr>
      </p:pic>
      <p:sp>
        <p:nvSpPr>
          <p:cNvPr id="5" name="TextBox 4"/>
          <p:cNvSpPr txBox="1"/>
          <p:nvPr/>
        </p:nvSpPr>
        <p:spPr>
          <a:xfrm>
            <a:off x="5663094" y="622853"/>
            <a:ext cx="6186006" cy="2677656"/>
          </a:xfrm>
          <a:prstGeom prst="rect">
            <a:avLst/>
          </a:prstGeom>
          <a:noFill/>
        </p:spPr>
        <p:txBody>
          <a:bodyPr wrap="square" rtlCol="0">
            <a:spAutoFit/>
          </a:bodyPr>
          <a:lstStyle/>
          <a:p>
            <a:pPr marL="457200" indent="-457200">
              <a:buFont typeface="Arial" charset="0"/>
              <a:buChar char="•"/>
            </a:pPr>
            <a:r>
              <a:rPr lang="en-US" sz="2800" dirty="0" smtClean="0"/>
              <a:t> The </a:t>
            </a:r>
            <a:r>
              <a:rPr lang="en-US" sz="2800" i="1" dirty="0" smtClean="0"/>
              <a:t>Faerie </a:t>
            </a:r>
            <a:r>
              <a:rPr lang="en-US" sz="2800" i="1" dirty="0" err="1" smtClean="0"/>
              <a:t>Queene</a:t>
            </a:r>
            <a:r>
              <a:rPr lang="en-US" sz="2800" dirty="0" smtClean="0"/>
              <a:t>  is an </a:t>
            </a:r>
            <a:r>
              <a:rPr lang="en-US" sz="2800" b="1" dirty="0" smtClean="0"/>
              <a:t>epic</a:t>
            </a:r>
            <a:r>
              <a:rPr lang="en-US" sz="2800" dirty="0"/>
              <a:t> </a:t>
            </a:r>
            <a:r>
              <a:rPr lang="en-US" sz="2800" dirty="0" smtClean="0"/>
              <a:t>poem, </a:t>
            </a:r>
            <a:r>
              <a:rPr lang="en-US" sz="2800" dirty="0" smtClean="0"/>
              <a:t>an </a:t>
            </a:r>
            <a:r>
              <a:rPr lang="en-US" sz="2800" b="1" dirty="0" smtClean="0"/>
              <a:t>allegory</a:t>
            </a:r>
            <a:r>
              <a:rPr lang="en-US" sz="2800" dirty="0" smtClean="0"/>
              <a:t>, and a </a:t>
            </a:r>
            <a:r>
              <a:rPr lang="en-US" sz="2800" b="1" dirty="0" smtClean="0"/>
              <a:t>romance</a:t>
            </a:r>
            <a:r>
              <a:rPr lang="en-US" sz="2800" dirty="0" smtClean="0"/>
              <a:t>.</a:t>
            </a:r>
          </a:p>
          <a:p>
            <a:pPr marL="457200" indent="-457200">
              <a:buFont typeface="Arial" charset="0"/>
              <a:buChar char="•"/>
            </a:pPr>
            <a:endParaRPr lang="en-US" sz="2800" dirty="0" smtClean="0"/>
          </a:p>
          <a:p>
            <a:pPr marL="457200" indent="-457200">
              <a:buFont typeface="Arial" charset="0"/>
              <a:buChar char="•"/>
            </a:pPr>
            <a:r>
              <a:rPr lang="en-US" sz="2800" dirty="0" smtClean="0"/>
              <a:t>It is </a:t>
            </a:r>
            <a:r>
              <a:rPr lang="en-US" sz="2800" u="sng" dirty="0" smtClean="0"/>
              <a:t>one of the longest poems </a:t>
            </a:r>
            <a:r>
              <a:rPr lang="en-US" sz="2800" dirty="0" smtClean="0"/>
              <a:t>in the English Language</a:t>
            </a:r>
          </a:p>
          <a:p>
            <a:endParaRPr lang="en-US" sz="2800" dirty="0"/>
          </a:p>
        </p:txBody>
      </p:sp>
    </p:spTree>
    <p:extLst>
      <p:ext uri="{BB962C8B-B14F-4D97-AF65-F5344CB8AC3E}">
        <p14:creationId xmlns:p14="http://schemas.microsoft.com/office/powerpoint/2010/main" val="816241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4593"/>
            <a:ext cx="8931965" cy="6135757"/>
          </a:xfrm>
        </p:spPr>
        <p:txBody>
          <a:bodyPr>
            <a:normAutofit/>
          </a:bodyPr>
          <a:lstStyle/>
          <a:p>
            <a:pPr>
              <a:lnSpc>
                <a:spcPct val="100000"/>
              </a:lnSpc>
            </a:pPr>
            <a:r>
              <a:rPr lang="en-US" dirty="0" smtClean="0"/>
              <a:t>Influenced by </a:t>
            </a:r>
            <a:r>
              <a:rPr lang="en-US" b="1" dirty="0" smtClean="0"/>
              <a:t>Ariosto</a:t>
            </a:r>
            <a:r>
              <a:rPr lang="en-US" dirty="0" smtClean="0"/>
              <a:t> and </a:t>
            </a:r>
            <a:r>
              <a:rPr lang="en-US" b="1" dirty="0" smtClean="0"/>
              <a:t>Tasso</a:t>
            </a:r>
            <a:r>
              <a:rPr lang="en-US" dirty="0" smtClean="0"/>
              <a:t>, two major Italian epic writers in Renaissance and the </a:t>
            </a:r>
            <a:r>
              <a:rPr lang="en-US" b="1" dirty="0" smtClean="0"/>
              <a:t>Virgilian tradition</a:t>
            </a:r>
            <a:r>
              <a:rPr lang="en-US" b="1" dirty="0"/>
              <a:t> </a:t>
            </a:r>
            <a:r>
              <a:rPr lang="en-US" b="1" dirty="0" smtClean="0"/>
              <a:t>(Latin epic writer)</a:t>
            </a:r>
          </a:p>
          <a:p>
            <a:pPr>
              <a:lnSpc>
                <a:spcPct val="100000"/>
              </a:lnSpc>
            </a:pPr>
            <a:r>
              <a:rPr lang="en-GB" dirty="0">
                <a:ea typeface="Times" charset="0"/>
                <a:cs typeface="Times" charset="0"/>
              </a:rPr>
              <a:t>Spenser also acknowledges </a:t>
            </a:r>
            <a:r>
              <a:rPr lang="en-GB" dirty="0" smtClean="0">
                <a:ea typeface="Times" charset="0"/>
                <a:cs typeface="Times" charset="0"/>
              </a:rPr>
              <a:t>the influences from </a:t>
            </a:r>
            <a:r>
              <a:rPr lang="en-GB" u="sng" dirty="0">
                <a:ea typeface="Times" charset="0"/>
                <a:cs typeface="Times" charset="0"/>
              </a:rPr>
              <a:t>Chaucer.</a:t>
            </a:r>
            <a:endParaRPr lang="en-US" b="1" u="sng" dirty="0" smtClean="0"/>
          </a:p>
          <a:p>
            <a:pPr>
              <a:lnSpc>
                <a:spcPct val="100000"/>
              </a:lnSpc>
            </a:pPr>
            <a:r>
              <a:rPr lang="en-US" dirty="0" smtClean="0"/>
              <a:t>Spenser </a:t>
            </a:r>
            <a:r>
              <a:rPr lang="en-US" u="sng" dirty="0"/>
              <a:t>dedicated</a:t>
            </a:r>
            <a:r>
              <a:rPr lang="en-US" dirty="0"/>
              <a:t> </a:t>
            </a:r>
            <a:r>
              <a:rPr lang="en-US" i="1" dirty="0"/>
              <a:t>The Faerie </a:t>
            </a:r>
            <a:r>
              <a:rPr lang="en-US" i="1" dirty="0" err="1"/>
              <a:t>Queene</a:t>
            </a:r>
            <a:r>
              <a:rPr lang="en-US" i="1" dirty="0"/>
              <a:t> </a:t>
            </a:r>
            <a:r>
              <a:rPr lang="en-US" dirty="0"/>
              <a:t>to </a:t>
            </a:r>
            <a:r>
              <a:rPr lang="en-US" u="sng" dirty="0"/>
              <a:t>Queen Elizabeth </a:t>
            </a:r>
            <a:r>
              <a:rPr lang="en-US" dirty="0"/>
              <a:t>and earned the title “poet </a:t>
            </a:r>
            <a:r>
              <a:rPr lang="en-US" dirty="0" smtClean="0"/>
              <a:t>laureate” (</a:t>
            </a:r>
            <a:r>
              <a:rPr lang="en-US" dirty="0"/>
              <a:t>premier poet of England) as well as </a:t>
            </a:r>
            <a:r>
              <a:rPr lang="en-US" dirty="0" smtClean="0"/>
              <a:t>50 </a:t>
            </a:r>
            <a:r>
              <a:rPr lang="en-US" dirty="0"/>
              <a:t>pounds </a:t>
            </a:r>
            <a:r>
              <a:rPr lang="en-US" dirty="0" smtClean="0"/>
              <a:t>annually.</a:t>
            </a:r>
          </a:p>
          <a:p>
            <a:pPr>
              <a:lnSpc>
                <a:spcPct val="100000"/>
              </a:lnSpc>
            </a:pPr>
            <a:r>
              <a:rPr lang="en-US" dirty="0" smtClean="0"/>
              <a:t>Although </a:t>
            </a:r>
            <a:r>
              <a:rPr lang="en-US" i="1" dirty="0" smtClean="0"/>
              <a:t>The </a:t>
            </a:r>
            <a:r>
              <a:rPr lang="en-US" i="1" dirty="0"/>
              <a:t>Faerie </a:t>
            </a:r>
            <a:r>
              <a:rPr lang="en-US" i="1" dirty="0" err="1"/>
              <a:t>Queene</a:t>
            </a:r>
            <a:r>
              <a:rPr lang="en-US" i="1" dirty="0"/>
              <a:t> </a:t>
            </a:r>
            <a:r>
              <a:rPr lang="en-US" dirty="0"/>
              <a:t>(1590) was </a:t>
            </a:r>
            <a:r>
              <a:rPr lang="en-US" u="sng" dirty="0"/>
              <a:t>written during the </a:t>
            </a:r>
            <a:r>
              <a:rPr lang="en-US" u="sng" dirty="0" smtClean="0"/>
              <a:t>Renaissance,</a:t>
            </a:r>
            <a:r>
              <a:rPr lang="en-US" dirty="0" smtClean="0"/>
              <a:t> it is </a:t>
            </a:r>
            <a:r>
              <a:rPr lang="en-US" b="1" dirty="0" smtClean="0">
                <a:solidFill>
                  <a:schemeClr val="accent1">
                    <a:lumMod val="75000"/>
                  </a:schemeClr>
                </a:solidFill>
              </a:rPr>
              <a:t>set in the Middle Ages </a:t>
            </a:r>
            <a:r>
              <a:rPr lang="en-US" dirty="0" smtClean="0"/>
              <a:t>and </a:t>
            </a:r>
            <a:r>
              <a:rPr lang="en-US" dirty="0"/>
              <a:t>written in </a:t>
            </a:r>
            <a:r>
              <a:rPr lang="en-US" b="1" dirty="0">
                <a:solidFill>
                  <a:schemeClr val="accent1">
                    <a:lumMod val="75000"/>
                  </a:schemeClr>
                </a:solidFill>
              </a:rPr>
              <a:t>language</a:t>
            </a:r>
            <a:r>
              <a:rPr lang="en-US" dirty="0"/>
              <a:t> that resembles </a:t>
            </a:r>
            <a:r>
              <a:rPr lang="en-US" b="1" dirty="0">
                <a:solidFill>
                  <a:schemeClr val="accent1">
                    <a:lumMod val="75000"/>
                  </a:schemeClr>
                </a:solidFill>
              </a:rPr>
              <a:t>Middle</a:t>
            </a:r>
            <a:r>
              <a:rPr lang="en-US" dirty="0">
                <a:solidFill>
                  <a:schemeClr val="accent1">
                    <a:lumMod val="75000"/>
                  </a:schemeClr>
                </a:solidFill>
              </a:rPr>
              <a:t> </a:t>
            </a:r>
            <a:r>
              <a:rPr lang="en-US" b="1" dirty="0" smtClean="0">
                <a:solidFill>
                  <a:schemeClr val="accent1">
                    <a:lumMod val="75000"/>
                  </a:schemeClr>
                </a:solidFill>
              </a:rPr>
              <a:t>English</a:t>
            </a:r>
          </a:p>
          <a:p>
            <a:pPr>
              <a:lnSpc>
                <a:spcPct val="100000"/>
              </a:lnSpc>
            </a:pPr>
            <a:r>
              <a:rPr lang="en-US" dirty="0" smtClean="0"/>
              <a:t>Language is </a:t>
            </a:r>
            <a:r>
              <a:rPr lang="en-US" u="sng" dirty="0"/>
              <a:t>deliberately archaic</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0" y="1467126"/>
            <a:ext cx="3302000" cy="3098800"/>
          </a:xfrm>
          <a:prstGeom prst="rect">
            <a:avLst/>
          </a:prstGeom>
        </p:spPr>
      </p:pic>
    </p:spTree>
    <p:extLst>
      <p:ext uri="{BB962C8B-B14F-4D97-AF65-F5344CB8AC3E}">
        <p14:creationId xmlns:p14="http://schemas.microsoft.com/office/powerpoint/2010/main" val="37079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18" y="437322"/>
            <a:ext cx="8714132" cy="6230178"/>
          </a:xfrm>
        </p:spPr>
        <p:txBody>
          <a:bodyPr>
            <a:normAutofit/>
          </a:bodyPr>
          <a:lstStyle/>
          <a:p>
            <a:pPr>
              <a:lnSpc>
                <a:spcPct val="120000"/>
              </a:lnSpc>
            </a:pPr>
            <a:r>
              <a:rPr lang="en-US" altLang="zh-CN" dirty="0" smtClean="0"/>
              <a:t>As </a:t>
            </a:r>
            <a:r>
              <a:rPr lang="en-US" altLang="zh-CN" dirty="0"/>
              <a:t>originally planned, according to his</a:t>
            </a:r>
            <a:r>
              <a:rPr lang="en-US" altLang="zh-CN" u="sng" dirty="0"/>
              <a:t> introductory letter addressed to Sir Walter Raleigh</a:t>
            </a:r>
            <a:r>
              <a:rPr lang="en-US" altLang="zh-CN" dirty="0"/>
              <a:t>, the work was to consist of 12 books, each made up of 12 cantos. </a:t>
            </a:r>
          </a:p>
          <a:p>
            <a:pPr>
              <a:lnSpc>
                <a:spcPct val="120000"/>
              </a:lnSpc>
            </a:pPr>
            <a:r>
              <a:rPr lang="en-US" altLang="zh-CN" b="1" dirty="0"/>
              <a:t>Only 6 books were completed</a:t>
            </a:r>
            <a:r>
              <a:rPr lang="en-US" altLang="zh-CN" dirty="0"/>
              <a:t>, and published together for the first </a:t>
            </a:r>
            <a:r>
              <a:rPr lang="en-US" altLang="zh-CN" dirty="0" smtClean="0"/>
              <a:t>time </a:t>
            </a:r>
            <a:r>
              <a:rPr lang="en-US" altLang="zh-CN" dirty="0"/>
              <a:t>in 1609. </a:t>
            </a:r>
            <a:endParaRPr lang="en-US" i="1" dirty="0" smtClean="0"/>
          </a:p>
          <a:p>
            <a:pPr>
              <a:lnSpc>
                <a:spcPct val="120000"/>
              </a:lnSpc>
            </a:pPr>
            <a:r>
              <a:rPr lang="en-US" i="1" dirty="0" smtClean="0"/>
              <a:t>The Faerie </a:t>
            </a:r>
            <a:r>
              <a:rPr lang="en-US" i="1" dirty="0" err="1" smtClean="0"/>
              <a:t>Queene</a:t>
            </a:r>
            <a:r>
              <a:rPr lang="en-US" dirty="0" smtClean="0"/>
              <a:t> is divided into </a:t>
            </a:r>
            <a:r>
              <a:rPr lang="en-US" b="1" dirty="0" smtClean="0">
                <a:solidFill>
                  <a:srgbClr val="C00000"/>
                </a:solidFill>
              </a:rPr>
              <a:t>six books</a:t>
            </a:r>
            <a:r>
              <a:rPr lang="en-US" dirty="0" smtClean="0"/>
              <a:t>, </a:t>
            </a:r>
            <a:r>
              <a:rPr lang="en-US" u="sng" dirty="0" smtClean="0"/>
              <a:t>each one dedicated to a specific virtu</a:t>
            </a:r>
            <a:r>
              <a:rPr lang="en-US" dirty="0" smtClean="0"/>
              <a:t>e: </a:t>
            </a:r>
          </a:p>
          <a:p>
            <a:pPr marL="0" indent="0">
              <a:buNone/>
            </a:pPr>
            <a:r>
              <a:rPr lang="en-US" b="1" dirty="0" smtClean="0">
                <a:solidFill>
                  <a:srgbClr val="7030A0"/>
                </a:solidFill>
              </a:rPr>
              <a:t>Holiness</a:t>
            </a:r>
            <a:r>
              <a:rPr lang="en-US" dirty="0" smtClean="0"/>
              <a:t>, </a:t>
            </a:r>
            <a:r>
              <a:rPr lang="en-US" b="1" dirty="0" smtClean="0">
                <a:solidFill>
                  <a:srgbClr val="7030A0"/>
                </a:solidFill>
              </a:rPr>
              <a:t>temperance</a:t>
            </a:r>
            <a:r>
              <a:rPr lang="en-US" dirty="0" smtClean="0"/>
              <a:t>, </a:t>
            </a:r>
            <a:r>
              <a:rPr lang="en-US" b="1" dirty="0" smtClean="0">
                <a:solidFill>
                  <a:srgbClr val="7030A0"/>
                </a:solidFill>
              </a:rPr>
              <a:t>chastity</a:t>
            </a:r>
            <a:r>
              <a:rPr lang="en-US" dirty="0" smtClean="0"/>
              <a:t>, </a:t>
            </a:r>
            <a:r>
              <a:rPr lang="en-US" b="1" dirty="0" smtClean="0">
                <a:solidFill>
                  <a:srgbClr val="7030A0"/>
                </a:solidFill>
              </a:rPr>
              <a:t>friendship</a:t>
            </a:r>
            <a:r>
              <a:rPr lang="en-US" dirty="0" smtClean="0"/>
              <a:t>, </a:t>
            </a:r>
            <a:r>
              <a:rPr lang="en-US" b="1" dirty="0" smtClean="0">
                <a:solidFill>
                  <a:srgbClr val="7030A0"/>
                </a:solidFill>
              </a:rPr>
              <a:t>justice</a:t>
            </a:r>
            <a:r>
              <a:rPr lang="en-US" dirty="0" smtClean="0"/>
              <a:t>, </a:t>
            </a:r>
            <a:r>
              <a:rPr lang="en-US" b="1" dirty="0" smtClean="0">
                <a:solidFill>
                  <a:srgbClr val="7030A0"/>
                </a:solidFill>
              </a:rPr>
              <a:t>courtesy</a:t>
            </a:r>
            <a:r>
              <a:rPr lang="en-US" dirty="0" smtClean="0"/>
              <a:t>.</a:t>
            </a:r>
          </a:p>
          <a:p>
            <a:pPr marL="0" indent="0">
              <a:buNone/>
            </a:pPr>
            <a:endParaRPr lang="en-US" altLang="zh-CN" dirty="0" smtClean="0"/>
          </a:p>
          <a:p>
            <a:pPr>
              <a:lnSpc>
                <a:spcPct val="80000"/>
              </a:lnSpc>
            </a:pPr>
            <a:endParaRPr lang="en-US" altLang="zh-CN" dirty="0"/>
          </a:p>
          <a:p>
            <a:pPr>
              <a:lnSpc>
                <a:spcPct val="80000"/>
              </a:lnSpc>
            </a:pPr>
            <a:endParaRPr lang="en-US" altLang="zh-CN"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50" y="932621"/>
            <a:ext cx="3028950" cy="4706179"/>
          </a:xfrm>
          <a:prstGeom prst="rect">
            <a:avLst/>
          </a:prstGeom>
        </p:spPr>
      </p:pic>
    </p:spTree>
    <p:extLst>
      <p:ext uri="{BB962C8B-B14F-4D97-AF65-F5344CB8AC3E}">
        <p14:creationId xmlns:p14="http://schemas.microsoft.com/office/powerpoint/2010/main" val="1368268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069382"/>
            <a:ext cx="9509676" cy="5788617"/>
          </a:xfrm>
        </p:spPr>
        <p:txBody>
          <a:bodyPr>
            <a:normAutofit fontScale="92500" lnSpcReduction="10000"/>
          </a:bodyPr>
          <a:lstStyle/>
          <a:p>
            <a:r>
              <a:rPr lang="en-US" b="1" dirty="0" smtClean="0"/>
              <a:t>In a letter to Sir Walter Raleigh</a:t>
            </a:r>
            <a:r>
              <a:rPr lang="en-US" dirty="0" smtClean="0"/>
              <a:t>, Spenser describes his poem as an allegory and invites us to </a:t>
            </a:r>
            <a:r>
              <a:rPr lang="en-US" u="sng" dirty="0" smtClean="0"/>
              <a:t>interpret the characters </a:t>
            </a:r>
            <a:r>
              <a:rPr lang="en-US" dirty="0" smtClean="0"/>
              <a:t>and adventures in the several books in </a:t>
            </a:r>
            <a:r>
              <a:rPr lang="en-US" u="sng" dirty="0" smtClean="0"/>
              <a:t>terms of the particular virtues and vices they enact or come to embody. </a:t>
            </a:r>
            <a:endParaRPr lang="en-US" u="sng" dirty="0" smtClean="0"/>
          </a:p>
          <a:p>
            <a:endParaRPr lang="en-US" u="sng" dirty="0"/>
          </a:p>
          <a:p>
            <a:r>
              <a:rPr lang="en-US" dirty="0"/>
              <a:t>The poem is an </a:t>
            </a:r>
            <a:r>
              <a:rPr lang="en-US" b="1" u="sng" dirty="0"/>
              <a:t>allegorical tale </a:t>
            </a:r>
            <a:r>
              <a:rPr lang="en-US" dirty="0"/>
              <a:t>created to </a:t>
            </a:r>
            <a:r>
              <a:rPr lang="en-US" b="1" dirty="0"/>
              <a:t>teach</a:t>
            </a:r>
            <a:r>
              <a:rPr lang="en-US" dirty="0"/>
              <a:t> its readers </a:t>
            </a:r>
            <a:r>
              <a:rPr lang="en-US" b="1" dirty="0"/>
              <a:t>how to achieve the six virtues Spenser explores in each book</a:t>
            </a:r>
            <a:r>
              <a:rPr lang="en-US" dirty="0"/>
              <a:t>. Instead of providing an instruction booklet about how to lead a sinless life, </a:t>
            </a:r>
            <a:r>
              <a:rPr lang="en-US" u="sng" dirty="0"/>
              <a:t>Spenser portrays each virtue and vice through the knights' quests</a:t>
            </a:r>
            <a:r>
              <a:rPr lang="en-US" u="sng" dirty="0" smtClean="0"/>
              <a:t>.</a:t>
            </a:r>
            <a:endParaRPr lang="en-US" u="sng" dirty="0" smtClean="0"/>
          </a:p>
          <a:p>
            <a:endParaRPr lang="en-US" dirty="0" smtClean="0"/>
          </a:p>
          <a:p>
            <a:r>
              <a:rPr lang="en-US" dirty="0" smtClean="0"/>
              <a:t>The </a:t>
            </a:r>
            <a:r>
              <a:rPr lang="en-US" dirty="0"/>
              <a:t>poem's general end, Spenser writes, is "</a:t>
            </a:r>
            <a:r>
              <a:rPr lang="en-US" b="1" dirty="0"/>
              <a:t>to fashion a gentleman or noble person in </a:t>
            </a:r>
            <a:r>
              <a:rPr lang="en-US" b="1" dirty="0" err="1" smtClean="0"/>
              <a:t>vertuous</a:t>
            </a:r>
            <a:r>
              <a:rPr lang="en-US" b="1" dirty="0" smtClean="0"/>
              <a:t> </a:t>
            </a:r>
            <a:r>
              <a:rPr lang="en-US" b="1" dirty="0"/>
              <a:t>and gentle discipline</a:t>
            </a:r>
            <a:r>
              <a:rPr lang="en-US" dirty="0"/>
              <a:t>," and the individual moral qualities, taken together, </a:t>
            </a:r>
            <a:r>
              <a:rPr lang="en-US" dirty="0" smtClean="0"/>
              <a:t>constitute </a:t>
            </a:r>
            <a:r>
              <a:rPr lang="en-US" dirty="0"/>
              <a:t>the ideal human being</a:t>
            </a:r>
            <a:r>
              <a:rPr lang="en-US" dirty="0" smtClean="0"/>
              <a:t>.</a:t>
            </a:r>
            <a:r>
              <a:rPr lang="en-US" dirty="0"/>
              <a:t/>
            </a:r>
            <a:br>
              <a:rPr lang="en-US" dirty="0"/>
            </a:br>
            <a:endParaRPr lang="en-US" dirty="0" smtClean="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176" y="2226365"/>
            <a:ext cx="1644650" cy="1800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68392" y="253364"/>
            <a:ext cx="4790661" cy="584775"/>
          </a:xfrm>
          <a:prstGeom prst="rect">
            <a:avLst/>
          </a:prstGeom>
          <a:noFill/>
        </p:spPr>
        <p:txBody>
          <a:bodyPr wrap="square" rtlCol="0">
            <a:spAutoFit/>
          </a:bodyPr>
          <a:lstStyle/>
          <a:p>
            <a:r>
              <a:rPr lang="en-US" sz="3200" b="1" smtClean="0">
                <a:solidFill>
                  <a:schemeClr val="accent6">
                    <a:lumMod val="50000"/>
                  </a:schemeClr>
                </a:solidFill>
              </a:rPr>
              <a:t>The Purpose of the Poem</a:t>
            </a:r>
            <a:endParaRPr lang="en-US" sz="3200" b="1">
              <a:solidFill>
                <a:schemeClr val="accent6">
                  <a:lumMod val="50000"/>
                </a:schemeClr>
              </a:solidFill>
            </a:endParaRPr>
          </a:p>
        </p:txBody>
      </p:sp>
    </p:spTree>
    <p:extLst>
      <p:ext uri="{BB962C8B-B14F-4D97-AF65-F5344CB8AC3E}">
        <p14:creationId xmlns:p14="http://schemas.microsoft.com/office/powerpoint/2010/main" val="212668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type="body" sz="half" idx="1"/>
          </p:nvPr>
        </p:nvSpPr>
        <p:spPr>
          <a:xfrm>
            <a:off x="536713" y="736600"/>
            <a:ext cx="6813966" cy="5942496"/>
          </a:xfrm>
        </p:spPr>
        <p:txBody>
          <a:bodyPr>
            <a:normAutofit/>
          </a:bodyPr>
          <a:lstStyle/>
          <a:p>
            <a:pPr>
              <a:lnSpc>
                <a:spcPct val="90000"/>
              </a:lnSpc>
              <a:buFontTx/>
              <a:buNone/>
            </a:pPr>
            <a:r>
              <a:rPr lang="en-GB" altLang="en-US" sz="2400" b="1" dirty="0" smtClean="0">
                <a:ea typeface="Times" charset="0"/>
                <a:cs typeface="Times" charset="0"/>
              </a:rPr>
              <a:t>Each </a:t>
            </a:r>
            <a:r>
              <a:rPr lang="en-GB" altLang="en-US" sz="2400" b="1" dirty="0">
                <a:ea typeface="Times" charset="0"/>
                <a:cs typeface="Times" charset="0"/>
              </a:rPr>
              <a:t>b</a:t>
            </a:r>
            <a:r>
              <a:rPr lang="en-GB" altLang="en-US" sz="2400" b="1" dirty="0" smtClean="0">
                <a:ea typeface="Times" charset="0"/>
                <a:cs typeface="Times" charset="0"/>
              </a:rPr>
              <a:t>ook </a:t>
            </a:r>
            <a:r>
              <a:rPr lang="en-GB" altLang="en-US" sz="2400" b="1" dirty="0">
                <a:ea typeface="Times" charset="0"/>
                <a:cs typeface="Times" charset="0"/>
              </a:rPr>
              <a:t>concerns the story of a knight, representing a particular Christian </a:t>
            </a:r>
            <a:r>
              <a:rPr lang="en-GB" altLang="en-US" sz="2400" b="1" dirty="0" smtClean="0">
                <a:ea typeface="Times" charset="0"/>
                <a:cs typeface="Times" charset="0"/>
              </a:rPr>
              <a:t>virtue:</a:t>
            </a:r>
          </a:p>
          <a:p>
            <a:pPr>
              <a:lnSpc>
                <a:spcPct val="90000"/>
              </a:lnSpc>
              <a:buFontTx/>
              <a:buNone/>
            </a:pPr>
            <a:endParaRPr lang="en-GB" altLang="en-US" sz="2400" b="1" dirty="0" smtClean="0">
              <a:ea typeface="Times" charset="0"/>
              <a:cs typeface="Times" charset="0"/>
            </a:endParaRPr>
          </a:p>
          <a:p>
            <a:pPr algn="ctr">
              <a:lnSpc>
                <a:spcPct val="90000"/>
              </a:lnSpc>
              <a:buFontTx/>
              <a:buNone/>
            </a:pPr>
            <a:r>
              <a:rPr lang="en-GB" altLang="en-US" sz="2400" b="1" dirty="0" smtClean="0">
                <a:solidFill>
                  <a:srgbClr val="C00000"/>
                </a:solidFill>
                <a:ea typeface="Times" charset="0"/>
                <a:cs typeface="Times" charset="0"/>
              </a:rPr>
              <a:t>Holiness –The </a:t>
            </a:r>
            <a:r>
              <a:rPr lang="en-GB" altLang="en-US" sz="2400" b="1" dirty="0">
                <a:solidFill>
                  <a:srgbClr val="C00000"/>
                </a:solidFill>
                <a:ea typeface="Times" charset="0"/>
                <a:cs typeface="Times" charset="0"/>
              </a:rPr>
              <a:t>Red Cross Knight, </a:t>
            </a:r>
            <a:endParaRPr lang="en-GB" altLang="en-US" sz="2400" b="1" dirty="0" smtClean="0">
              <a:solidFill>
                <a:srgbClr val="C00000"/>
              </a:solidFill>
              <a:ea typeface="Times" charset="0"/>
              <a:cs typeface="Times" charset="0"/>
            </a:endParaRPr>
          </a:p>
          <a:p>
            <a:pPr algn="ctr">
              <a:lnSpc>
                <a:spcPct val="90000"/>
              </a:lnSpc>
              <a:buFontTx/>
              <a:buNone/>
            </a:pPr>
            <a:r>
              <a:rPr lang="en-GB" altLang="en-US" sz="2400" b="1" dirty="0" smtClean="0">
                <a:solidFill>
                  <a:srgbClr val="C00000"/>
                </a:solidFill>
                <a:ea typeface="Times" charset="0"/>
                <a:cs typeface="Times" charset="0"/>
              </a:rPr>
              <a:t>Temperance-  self-control </a:t>
            </a:r>
            <a:r>
              <a:rPr lang="en-GB" altLang="en-US" sz="2400" b="1" dirty="0">
                <a:solidFill>
                  <a:srgbClr val="C00000"/>
                </a:solidFill>
                <a:ea typeface="Times" charset="0"/>
                <a:cs typeface="Times" charset="0"/>
              </a:rPr>
              <a:t>in the face of all temptations- </a:t>
            </a:r>
            <a:r>
              <a:rPr lang="en-GB" altLang="en-US" sz="2400" b="1" dirty="0" smtClean="0">
                <a:solidFill>
                  <a:srgbClr val="C00000"/>
                </a:solidFill>
                <a:ea typeface="Times" charset="0"/>
                <a:cs typeface="Times" charset="0"/>
              </a:rPr>
              <a:t>Sir </a:t>
            </a:r>
            <a:r>
              <a:rPr lang="en-GB" altLang="en-US" sz="2400" b="1" dirty="0" err="1">
                <a:solidFill>
                  <a:srgbClr val="C00000"/>
                </a:solidFill>
                <a:ea typeface="Times" charset="0"/>
                <a:cs typeface="Times" charset="0"/>
              </a:rPr>
              <a:t>Guyon</a:t>
            </a:r>
            <a:r>
              <a:rPr lang="en-GB" altLang="en-US" sz="2400" b="1" dirty="0">
                <a:solidFill>
                  <a:srgbClr val="C00000"/>
                </a:solidFill>
                <a:ea typeface="Times" charset="0"/>
                <a:cs typeface="Times" charset="0"/>
              </a:rPr>
              <a:t>, </a:t>
            </a:r>
            <a:endParaRPr lang="en-GB" altLang="en-US" sz="2400" b="1" dirty="0" smtClean="0">
              <a:solidFill>
                <a:srgbClr val="C00000"/>
              </a:solidFill>
              <a:ea typeface="Times" charset="0"/>
              <a:cs typeface="Times" charset="0"/>
            </a:endParaRPr>
          </a:p>
          <a:p>
            <a:pPr algn="ctr">
              <a:buNone/>
            </a:pPr>
            <a:r>
              <a:rPr lang="en-GB" altLang="en-US" sz="2400" b="1" dirty="0" smtClean="0">
                <a:solidFill>
                  <a:srgbClr val="C00000"/>
                </a:solidFill>
                <a:ea typeface="Times" charset="0"/>
                <a:cs typeface="Times" charset="0"/>
              </a:rPr>
              <a:t>Chastity- </a:t>
            </a:r>
            <a:r>
              <a:rPr lang="en-GB" altLang="en-US" sz="2400" b="1" dirty="0" err="1" smtClean="0">
                <a:solidFill>
                  <a:srgbClr val="C00000"/>
                </a:solidFill>
                <a:ea typeface="Times" charset="0"/>
                <a:cs typeface="Times" charset="0"/>
              </a:rPr>
              <a:t>Britomart</a:t>
            </a:r>
            <a:r>
              <a:rPr lang="en-GB" altLang="en-US" sz="2400" b="1" dirty="0">
                <a:solidFill>
                  <a:srgbClr val="C00000"/>
                </a:solidFill>
                <a:ea typeface="Times" charset="0"/>
                <a:cs typeface="Times" charset="0"/>
              </a:rPr>
              <a:t>, a female knight, </a:t>
            </a:r>
            <a:r>
              <a:rPr lang="en-GB" sz="2400" dirty="0"/>
              <a:t>chastity here meaning chaste love leading to marriage </a:t>
            </a:r>
            <a:endParaRPr lang="en-GB" altLang="en-US" sz="2400" b="1" dirty="0" smtClean="0">
              <a:solidFill>
                <a:srgbClr val="C00000"/>
              </a:solidFill>
              <a:ea typeface="Times" charset="0"/>
              <a:cs typeface="Times" charset="0"/>
            </a:endParaRPr>
          </a:p>
          <a:p>
            <a:pPr algn="ctr">
              <a:lnSpc>
                <a:spcPct val="90000"/>
              </a:lnSpc>
              <a:buFontTx/>
              <a:buNone/>
            </a:pPr>
            <a:r>
              <a:rPr lang="en-GB" altLang="en-US" sz="2400" b="1" dirty="0" smtClean="0">
                <a:solidFill>
                  <a:srgbClr val="C00000"/>
                </a:solidFill>
                <a:ea typeface="Times" charset="0"/>
                <a:cs typeface="Times" charset="0"/>
              </a:rPr>
              <a:t>Friendship- </a:t>
            </a:r>
            <a:r>
              <a:rPr lang="en-GB" altLang="en-US" sz="2400" b="1" dirty="0" err="1" smtClean="0">
                <a:solidFill>
                  <a:srgbClr val="C00000"/>
                </a:solidFill>
                <a:ea typeface="Times" charset="0"/>
                <a:cs typeface="Times" charset="0"/>
              </a:rPr>
              <a:t>Triamond</a:t>
            </a:r>
            <a:r>
              <a:rPr lang="en-GB" altLang="en-US" sz="2400" b="1" dirty="0">
                <a:solidFill>
                  <a:srgbClr val="C00000"/>
                </a:solidFill>
                <a:ea typeface="Times" charset="0"/>
                <a:cs typeface="Times" charset="0"/>
              </a:rPr>
              <a:t>, </a:t>
            </a:r>
            <a:endParaRPr lang="en-GB" altLang="en-US" sz="2400" b="1" dirty="0" smtClean="0">
              <a:solidFill>
                <a:srgbClr val="C00000"/>
              </a:solidFill>
              <a:ea typeface="Times" charset="0"/>
              <a:cs typeface="Times" charset="0"/>
            </a:endParaRPr>
          </a:p>
          <a:p>
            <a:pPr algn="ctr">
              <a:lnSpc>
                <a:spcPct val="90000"/>
              </a:lnSpc>
              <a:buFontTx/>
              <a:buNone/>
            </a:pPr>
            <a:r>
              <a:rPr lang="en-GB" altLang="en-US" sz="2400" b="1" dirty="0" smtClean="0">
                <a:solidFill>
                  <a:srgbClr val="C00000"/>
                </a:solidFill>
                <a:ea typeface="Times" charset="0"/>
                <a:cs typeface="Times" charset="0"/>
              </a:rPr>
              <a:t>Justice- </a:t>
            </a:r>
            <a:r>
              <a:rPr lang="en-GB" altLang="en-US" sz="2400" b="1" dirty="0" err="1" smtClean="0">
                <a:solidFill>
                  <a:srgbClr val="C00000"/>
                </a:solidFill>
                <a:ea typeface="Times" charset="0"/>
                <a:cs typeface="Times" charset="0"/>
              </a:rPr>
              <a:t>Artegall</a:t>
            </a:r>
            <a:endParaRPr lang="en-GB" altLang="en-US" sz="2400" b="1" dirty="0" smtClean="0">
              <a:solidFill>
                <a:srgbClr val="C00000"/>
              </a:solidFill>
              <a:ea typeface="Times" charset="0"/>
              <a:cs typeface="Times" charset="0"/>
            </a:endParaRPr>
          </a:p>
          <a:p>
            <a:pPr algn="ctr">
              <a:lnSpc>
                <a:spcPct val="90000"/>
              </a:lnSpc>
              <a:buFontTx/>
              <a:buNone/>
            </a:pPr>
            <a:r>
              <a:rPr lang="en-GB" altLang="en-US" sz="2400" b="1" dirty="0" smtClean="0">
                <a:solidFill>
                  <a:srgbClr val="C00000"/>
                </a:solidFill>
                <a:ea typeface="Times" charset="0"/>
                <a:cs typeface="Times" charset="0"/>
              </a:rPr>
              <a:t>Courtesy-</a:t>
            </a:r>
            <a:r>
              <a:rPr lang="en-GB" altLang="en-US" sz="2400" b="1" dirty="0" err="1" smtClean="0">
                <a:solidFill>
                  <a:srgbClr val="C00000"/>
                </a:solidFill>
                <a:ea typeface="Times" charset="0"/>
                <a:cs typeface="Times" charset="0"/>
              </a:rPr>
              <a:t>Calidore</a:t>
            </a:r>
            <a:endParaRPr lang="en-GB" altLang="en-US" sz="2400" b="1" dirty="0" smtClean="0">
              <a:solidFill>
                <a:srgbClr val="C00000"/>
              </a:solidFill>
              <a:ea typeface="Times" charset="0"/>
              <a:cs typeface="Times" charset="0"/>
            </a:endParaRPr>
          </a:p>
          <a:p>
            <a:pPr>
              <a:lnSpc>
                <a:spcPct val="90000"/>
              </a:lnSpc>
              <a:buFontTx/>
              <a:buNone/>
            </a:pPr>
            <a:r>
              <a:rPr lang="en-GB" altLang="en-US" sz="2400" b="1" dirty="0" smtClean="0">
                <a:latin typeface="Times" charset="0"/>
                <a:ea typeface="Times" charset="0"/>
                <a:cs typeface="Times" charset="0"/>
              </a:rPr>
              <a:t> </a:t>
            </a:r>
            <a:endParaRPr lang="en-GB" altLang="en-US" sz="2400" b="1" dirty="0">
              <a:latin typeface="Times" charset="0"/>
              <a:ea typeface="Times" charset="0"/>
              <a:cs typeface="Times" charset="0"/>
            </a:endParaRPr>
          </a:p>
        </p:txBody>
      </p:sp>
      <p:pic>
        <p:nvPicPr>
          <p:cNvPr id="56330" name="Picture 10" descr="0010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891670" y="736600"/>
            <a:ext cx="3568424" cy="52297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837664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4886"/>
            <a:ext cx="10393018" cy="5029201"/>
          </a:xfrm>
        </p:spPr>
        <p:txBody>
          <a:bodyPr>
            <a:normAutofit/>
          </a:bodyPr>
          <a:lstStyle/>
          <a:p>
            <a:pPr marL="0" indent="0">
              <a:buNone/>
            </a:pPr>
            <a:r>
              <a:rPr lang="en-US" b="1" dirty="0" smtClean="0">
                <a:solidFill>
                  <a:srgbClr val="7030A0"/>
                </a:solidFill>
              </a:rPr>
              <a:t>Allegory</a:t>
            </a:r>
          </a:p>
          <a:p>
            <a:pPr marL="0" indent="0">
              <a:buNone/>
            </a:pPr>
            <a:endParaRPr lang="en-US" b="1" u="sng" dirty="0">
              <a:solidFill>
                <a:srgbClr val="7030A0"/>
              </a:solidFill>
            </a:endParaRPr>
          </a:p>
          <a:p>
            <a:pPr marL="0" indent="0">
              <a:buNone/>
            </a:pPr>
            <a:endParaRPr lang="en-US" u="sng" dirty="0" smtClean="0"/>
          </a:p>
          <a:p>
            <a:pPr marL="0" indent="0">
              <a:buNone/>
            </a:pPr>
            <a:r>
              <a:rPr lang="en-US" b="1" dirty="0" smtClean="0"/>
              <a:t>Three </a:t>
            </a:r>
            <a:r>
              <a:rPr lang="en-US" b="1" dirty="0"/>
              <a:t>layers of meaning: </a:t>
            </a:r>
            <a:endParaRPr lang="en-US" b="1" dirty="0" smtClean="0"/>
          </a:p>
          <a:p>
            <a:r>
              <a:rPr lang="en-US" dirty="0" smtClean="0"/>
              <a:t>1</a:t>
            </a:r>
            <a:r>
              <a:rPr lang="en-US" dirty="0"/>
              <a:t>. </a:t>
            </a:r>
            <a:r>
              <a:rPr lang="en-US" dirty="0" smtClean="0"/>
              <a:t>The </a:t>
            </a:r>
            <a:r>
              <a:rPr lang="en-US" u="sng" dirty="0"/>
              <a:t>story</a:t>
            </a:r>
            <a:r>
              <a:rPr lang="en-US" dirty="0"/>
              <a:t> </a:t>
            </a:r>
            <a:endParaRPr lang="en-US" dirty="0" smtClean="0"/>
          </a:p>
          <a:p>
            <a:r>
              <a:rPr lang="en-US" dirty="0" smtClean="0"/>
              <a:t>2. </a:t>
            </a:r>
            <a:r>
              <a:rPr lang="en-US" u="sng" dirty="0" smtClean="0"/>
              <a:t>Moral</a:t>
            </a:r>
            <a:r>
              <a:rPr lang="en-US" dirty="0" smtClean="0"/>
              <a:t> and </a:t>
            </a:r>
            <a:r>
              <a:rPr lang="en-US" u="sng" dirty="0" smtClean="0"/>
              <a:t>Religious</a:t>
            </a:r>
            <a:r>
              <a:rPr lang="en-US" dirty="0" smtClean="0"/>
              <a:t> allegory</a:t>
            </a:r>
          </a:p>
          <a:p>
            <a:r>
              <a:rPr lang="en-US" dirty="0" smtClean="0"/>
              <a:t>3</a:t>
            </a:r>
            <a:r>
              <a:rPr lang="en-US" dirty="0"/>
              <a:t>. </a:t>
            </a:r>
            <a:r>
              <a:rPr lang="en-US" u="sng" dirty="0" smtClean="0"/>
              <a:t>Personal</a:t>
            </a:r>
            <a:r>
              <a:rPr lang="en-US" dirty="0" smtClean="0"/>
              <a:t> and </a:t>
            </a:r>
            <a:r>
              <a:rPr lang="en-US" u="sng" dirty="0" smtClean="0"/>
              <a:t>Political</a:t>
            </a:r>
            <a:r>
              <a:rPr lang="en-US" dirty="0" smtClean="0"/>
              <a:t> allegory</a:t>
            </a:r>
            <a:endParaRPr lang="en-US" b="1" u="sng" dirty="0" smtClean="0">
              <a:solidFill>
                <a:srgbClr val="7030A0"/>
              </a:solidFill>
            </a:endParaRPr>
          </a:p>
          <a:p>
            <a:pPr marL="0" indent="0">
              <a:buNone/>
            </a:pPr>
            <a:endParaRPr lang="en-US" dirty="0"/>
          </a:p>
        </p:txBody>
      </p:sp>
    </p:spTree>
    <p:extLst>
      <p:ext uri="{BB962C8B-B14F-4D97-AF65-F5344CB8AC3E}">
        <p14:creationId xmlns:p14="http://schemas.microsoft.com/office/powerpoint/2010/main" val="87178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362200" y="188914"/>
            <a:ext cx="7772400" cy="936625"/>
          </a:xfrm>
        </p:spPr>
        <p:txBody>
          <a:bodyPr>
            <a:normAutofit/>
          </a:bodyPr>
          <a:lstStyle/>
          <a:p>
            <a:r>
              <a:rPr lang="en-GB" altLang="en-US" sz="4000" b="1" dirty="0" smtClean="0">
                <a:solidFill>
                  <a:schemeClr val="hlink"/>
                </a:solidFill>
                <a:latin typeface="+mn-lt"/>
                <a:ea typeface="Times" charset="0"/>
                <a:cs typeface="Times" charset="0"/>
              </a:rPr>
              <a:t>Spenser’s </a:t>
            </a:r>
            <a:r>
              <a:rPr lang="en-GB" altLang="en-US" sz="4000" b="1" dirty="0" smtClean="0">
                <a:solidFill>
                  <a:schemeClr val="hlink"/>
                </a:solidFill>
                <a:latin typeface="+mn-lt"/>
                <a:ea typeface="Times" charset="0"/>
                <a:cs typeface="Times" charset="0"/>
              </a:rPr>
              <a:t>Political Awareness</a:t>
            </a:r>
            <a:r>
              <a:rPr lang="en-GB" altLang="en-US" sz="4000" b="1" dirty="0" smtClean="0">
                <a:solidFill>
                  <a:schemeClr val="accent2"/>
                </a:solidFill>
                <a:latin typeface="+mn-lt"/>
                <a:ea typeface="Times" charset="0"/>
                <a:cs typeface="Times" charset="0"/>
              </a:rPr>
              <a:t> </a:t>
            </a:r>
            <a:endParaRPr lang="en-GB" altLang="en-US" sz="4000" b="1" dirty="0">
              <a:solidFill>
                <a:schemeClr val="accent2"/>
              </a:solidFill>
              <a:latin typeface="+mn-lt"/>
              <a:ea typeface="Times" charset="0"/>
              <a:cs typeface="Times" charset="0"/>
            </a:endParaRPr>
          </a:p>
        </p:txBody>
      </p:sp>
      <p:sp>
        <p:nvSpPr>
          <p:cNvPr id="60419" name="Rectangle 3"/>
          <p:cNvSpPr>
            <a:spLocks noGrp="1" noChangeArrowheads="1"/>
          </p:cNvSpPr>
          <p:nvPr>
            <p:ph type="body" idx="1"/>
          </p:nvPr>
        </p:nvSpPr>
        <p:spPr>
          <a:xfrm>
            <a:off x="318052" y="1125538"/>
            <a:ext cx="11290851" cy="5414410"/>
          </a:xfrm>
        </p:spPr>
        <p:txBody>
          <a:bodyPr>
            <a:normAutofit lnSpcReduction="10000"/>
          </a:bodyPr>
          <a:lstStyle/>
          <a:p>
            <a:pPr marL="0" indent="0">
              <a:lnSpc>
                <a:spcPct val="90000"/>
              </a:lnSpc>
              <a:buFontTx/>
              <a:buNone/>
            </a:pPr>
            <a:r>
              <a:rPr lang="en-GB" altLang="en-US" dirty="0" smtClean="0">
                <a:ea typeface="Times" charset="0"/>
                <a:cs typeface="Times" charset="0"/>
              </a:rPr>
              <a:t>Though </a:t>
            </a:r>
            <a:r>
              <a:rPr lang="en-GB" altLang="en-US" dirty="0">
                <a:ea typeface="Times" charset="0"/>
                <a:cs typeface="Times" charset="0"/>
              </a:rPr>
              <a:t>it </a:t>
            </a:r>
            <a:r>
              <a:rPr lang="en-GB" altLang="en-US" b="1" dirty="0">
                <a:ea typeface="Times" charset="0"/>
                <a:cs typeface="Times" charset="0"/>
              </a:rPr>
              <a:t>takes place in a mythical </a:t>
            </a:r>
            <a:r>
              <a:rPr lang="en-GB" altLang="en-US" b="1" dirty="0" smtClean="0">
                <a:ea typeface="Times" charset="0"/>
                <a:cs typeface="Times" charset="0"/>
              </a:rPr>
              <a:t>land (fairyland)</a:t>
            </a:r>
            <a:r>
              <a:rPr lang="en-GB" altLang="en-US" dirty="0" smtClean="0">
                <a:ea typeface="Times" charset="0"/>
                <a:cs typeface="Times" charset="0"/>
              </a:rPr>
              <a:t>, </a:t>
            </a:r>
            <a:r>
              <a:rPr lang="en-GB" altLang="en-US" i="1" dirty="0">
                <a:ea typeface="Times" charset="0"/>
                <a:cs typeface="Times" charset="0"/>
              </a:rPr>
              <a:t>The Faerie Queen </a:t>
            </a:r>
            <a:r>
              <a:rPr lang="en-GB" altLang="en-US" dirty="0">
                <a:ea typeface="Times" charset="0"/>
                <a:cs typeface="Times" charset="0"/>
              </a:rPr>
              <a:t>was intended to relate to Spenser's </a:t>
            </a:r>
            <a:r>
              <a:rPr lang="en-GB" altLang="en-US" b="1" dirty="0">
                <a:solidFill>
                  <a:srgbClr val="7030A0"/>
                </a:solidFill>
                <a:ea typeface="Times" charset="0"/>
                <a:cs typeface="Times" charset="0"/>
              </a:rPr>
              <a:t>England</a:t>
            </a:r>
            <a:r>
              <a:rPr lang="en-GB" altLang="en-US" dirty="0">
                <a:ea typeface="Times" charset="0"/>
                <a:cs typeface="Times" charset="0"/>
              </a:rPr>
              <a:t>, most importantly in the area of </a:t>
            </a:r>
            <a:r>
              <a:rPr lang="en-GB" altLang="en-US" b="1" dirty="0">
                <a:solidFill>
                  <a:srgbClr val="7030A0"/>
                </a:solidFill>
                <a:ea typeface="Times" charset="0"/>
                <a:cs typeface="Times" charset="0"/>
              </a:rPr>
              <a:t>religion</a:t>
            </a:r>
            <a:r>
              <a:rPr lang="en-GB" altLang="en-US" dirty="0">
                <a:ea typeface="Times" charset="0"/>
                <a:cs typeface="Times" charset="0"/>
              </a:rPr>
              <a:t>. </a:t>
            </a:r>
            <a:endParaRPr lang="en-GB" altLang="en-US" dirty="0" smtClean="0">
              <a:ea typeface="Times" charset="0"/>
              <a:cs typeface="Times" charset="0"/>
            </a:endParaRPr>
          </a:p>
          <a:p>
            <a:pPr marL="0" indent="0">
              <a:lnSpc>
                <a:spcPct val="90000"/>
              </a:lnSpc>
              <a:buFontTx/>
              <a:buNone/>
            </a:pPr>
            <a:r>
              <a:rPr lang="en-GB" altLang="en-US" u="sng" dirty="0" smtClean="0">
                <a:ea typeface="Times" charset="0"/>
                <a:cs typeface="Times" charset="0"/>
              </a:rPr>
              <a:t>Spenser </a:t>
            </a:r>
            <a:r>
              <a:rPr lang="en-GB" altLang="en-US" u="sng" dirty="0">
                <a:ea typeface="Times" charset="0"/>
                <a:cs typeface="Times" charset="0"/>
              </a:rPr>
              <a:t>lived in post-Reformation England</a:t>
            </a:r>
            <a:r>
              <a:rPr lang="en-GB" altLang="en-US" dirty="0">
                <a:ea typeface="Times" charset="0"/>
                <a:cs typeface="Times" charset="0"/>
              </a:rPr>
              <a:t>, which had recently replaced Roman Catholicism with Protestantism (specifically, Anglicanism) as the national religion. There were </a:t>
            </a:r>
            <a:r>
              <a:rPr lang="en-GB" altLang="en-US" u="sng" dirty="0">
                <a:ea typeface="Times" charset="0"/>
                <a:cs typeface="Times" charset="0"/>
              </a:rPr>
              <a:t>still many Catholics living in England</a:t>
            </a:r>
            <a:r>
              <a:rPr lang="en-GB" altLang="en-US" dirty="0">
                <a:ea typeface="Times" charset="0"/>
                <a:cs typeface="Times" charset="0"/>
              </a:rPr>
              <a:t>, and, thus, </a:t>
            </a:r>
            <a:r>
              <a:rPr lang="en-GB" altLang="en-US" u="sng" dirty="0">
                <a:ea typeface="Times" charset="0"/>
                <a:cs typeface="Times" charset="0"/>
              </a:rPr>
              <a:t>religious protest </a:t>
            </a:r>
            <a:r>
              <a:rPr lang="en-GB" altLang="en-US" dirty="0">
                <a:ea typeface="Times" charset="0"/>
                <a:cs typeface="Times" charset="0"/>
              </a:rPr>
              <a:t>was a part of Spenser's life. A devout Protestant and a devotee of the Protestant Queen </a:t>
            </a:r>
            <a:r>
              <a:rPr lang="en-GB" altLang="en-US" dirty="0" smtClean="0">
                <a:ea typeface="Times" charset="0"/>
                <a:cs typeface="Times" charset="0"/>
              </a:rPr>
              <a:t>Elizabeth, Spenser </a:t>
            </a:r>
            <a:r>
              <a:rPr lang="en-GB" altLang="en-US" dirty="0">
                <a:ea typeface="Times" charset="0"/>
                <a:cs typeface="Times" charset="0"/>
              </a:rPr>
              <a:t>was particularly </a:t>
            </a:r>
            <a:r>
              <a:rPr lang="en-GB" altLang="en-US" u="sng" dirty="0">
                <a:solidFill>
                  <a:srgbClr val="7030A0"/>
                </a:solidFill>
                <a:ea typeface="Times" charset="0"/>
                <a:cs typeface="Times" charset="0"/>
              </a:rPr>
              <a:t>offended by the anti-Elizabethan propaganda that some Catholics circulated</a:t>
            </a:r>
            <a:r>
              <a:rPr lang="en-GB" altLang="en-US" dirty="0">
                <a:ea typeface="Times" charset="0"/>
                <a:cs typeface="Times" charset="0"/>
              </a:rPr>
              <a:t>. </a:t>
            </a:r>
            <a:endParaRPr lang="en-GB" altLang="en-US" dirty="0" smtClean="0">
              <a:ea typeface="Times" charset="0"/>
              <a:cs typeface="Times" charset="0"/>
            </a:endParaRPr>
          </a:p>
          <a:p>
            <a:pPr marL="0" indent="0">
              <a:lnSpc>
                <a:spcPct val="90000"/>
              </a:lnSpc>
              <a:buFontTx/>
              <a:buNone/>
            </a:pPr>
            <a:r>
              <a:rPr lang="en-GB" altLang="en-US" dirty="0" smtClean="0">
                <a:ea typeface="Times" charset="0"/>
                <a:cs typeface="Times" charset="0"/>
              </a:rPr>
              <a:t>Like </a:t>
            </a:r>
            <a:r>
              <a:rPr lang="en-GB" altLang="en-US" dirty="0">
                <a:ea typeface="Times" charset="0"/>
                <a:cs typeface="Times" charset="0"/>
              </a:rPr>
              <a:t>most Protestants near the time of the Reformation, Spenser saw a </a:t>
            </a:r>
            <a:r>
              <a:rPr lang="en-GB" altLang="en-US" u="sng" dirty="0">
                <a:ea typeface="Times" charset="0"/>
                <a:cs typeface="Times" charset="0"/>
              </a:rPr>
              <a:t>Catholic Church full of corruption</a:t>
            </a:r>
            <a:r>
              <a:rPr lang="en-GB" altLang="en-US" dirty="0">
                <a:ea typeface="Times" charset="0"/>
                <a:cs typeface="Times" charset="0"/>
              </a:rPr>
              <a:t>, and he determined that it was not only the wrong religion but the anti-religion. This sentiment is an important backdrop for </a:t>
            </a:r>
            <a:r>
              <a:rPr lang="en-GB" altLang="en-US" b="1" dirty="0">
                <a:ea typeface="Times" charset="0"/>
                <a:cs typeface="Times" charset="0"/>
              </a:rPr>
              <a:t>the battles of </a:t>
            </a:r>
            <a:r>
              <a:rPr lang="en-GB" altLang="en-US" b="1" i="1" dirty="0">
                <a:ea typeface="Times" charset="0"/>
                <a:cs typeface="Times" charset="0"/>
              </a:rPr>
              <a:t>The Faerie </a:t>
            </a:r>
            <a:r>
              <a:rPr lang="en-GB" altLang="en-US" b="1" i="1" dirty="0" err="1">
                <a:ea typeface="Times" charset="0"/>
                <a:cs typeface="Times" charset="0"/>
              </a:rPr>
              <a:t>Queene</a:t>
            </a:r>
            <a:r>
              <a:rPr lang="en-GB" altLang="en-US" dirty="0">
                <a:ea typeface="Times" charset="0"/>
                <a:cs typeface="Times" charset="0"/>
              </a:rPr>
              <a:t>, which often represent the "battles" between </a:t>
            </a:r>
            <a:r>
              <a:rPr lang="en-GB" altLang="en-US" b="1" dirty="0">
                <a:ea typeface="Times" charset="0"/>
                <a:cs typeface="Times" charset="0"/>
              </a:rPr>
              <a:t>London and Rome. </a:t>
            </a:r>
            <a:r>
              <a:rPr lang="en-GB" altLang="en-US" dirty="0">
                <a:ea typeface="Times" charset="0"/>
                <a:cs typeface="Times" charset="0"/>
              </a:rPr>
              <a:t> </a:t>
            </a:r>
          </a:p>
          <a:p>
            <a:pPr>
              <a:lnSpc>
                <a:spcPct val="90000"/>
              </a:lnSpc>
              <a:buFontTx/>
              <a:buNone/>
            </a:pPr>
            <a:endParaRPr lang="en-GB" altLang="en-US" sz="2400" b="1" dirty="0">
              <a:latin typeface="Bradley Hand ITC" charset="0"/>
            </a:endParaRPr>
          </a:p>
        </p:txBody>
      </p:sp>
    </p:spTree>
    <p:extLst>
      <p:ext uri="{BB962C8B-B14F-4D97-AF65-F5344CB8AC3E}">
        <p14:creationId xmlns:p14="http://schemas.microsoft.com/office/powerpoint/2010/main" val="112122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981</Words>
  <Application>Microsoft Macintosh PowerPoint</Application>
  <PresentationFormat>Widescreen</PresentationFormat>
  <Paragraphs>93</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Bradley Hand ITC</vt:lpstr>
      <vt:lpstr>Calibri</vt:lpstr>
      <vt:lpstr>Calibri Light</vt:lpstr>
      <vt:lpstr>Times</vt:lpstr>
      <vt:lpstr>Times New Roman</vt:lpstr>
      <vt:lpstr>Wingdings</vt:lpstr>
      <vt:lpstr>宋体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Spenser’s Political Awareness </vt:lpstr>
      <vt:lpstr>PowerPoint Presentation</vt:lpstr>
      <vt:lpstr>PowerPoint Presentation</vt:lpstr>
      <vt:lpstr>PowerPoint Presentation</vt:lpstr>
      <vt:lpstr>PowerPoint Presentation</vt:lpstr>
      <vt:lpstr>PowerPoint Presentation</vt:lpstr>
      <vt:lpstr>Spenserian Stanza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101</cp:revision>
  <dcterms:created xsi:type="dcterms:W3CDTF">2018-11-07T07:57:51Z</dcterms:created>
  <dcterms:modified xsi:type="dcterms:W3CDTF">2018-11-18T07:21:12Z</dcterms:modified>
</cp:coreProperties>
</file>