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9" d="100"/>
          <a:sy n="79" d="100"/>
        </p:scale>
        <p:origin x="-384"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32"/>
            <a:ext cx="103632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07D35B51-734D-4823-AC8B-6D11FAE5694F}" type="datetimeFigureOut">
              <a:rPr lang="en-US" smtClean="0"/>
              <a:pPr/>
              <a:t>2/9/2023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AF39F74-86B3-4419-92E1-06E269B574E8}"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35B51-734D-4823-AC8B-6D11FAE5694F}" type="datetimeFigureOut">
              <a:rPr lang="en-US" smtClean="0"/>
              <a:pPr/>
              <a:t>2/9/2023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AF39F74-86B3-4419-92E1-06E269B574E8}"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11785600" y="274645"/>
            <a:ext cx="36576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812800" y="274645"/>
            <a:ext cx="107696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35B51-734D-4823-AC8B-6D11FAE5694F}" type="datetimeFigureOut">
              <a:rPr lang="en-US" smtClean="0"/>
              <a:pPr/>
              <a:t>2/9/2023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AF39F74-86B3-4419-92E1-06E269B574E8}"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35B51-734D-4823-AC8B-6D11FAE5694F}" type="datetimeFigureOut">
              <a:rPr lang="en-US" smtClean="0"/>
              <a:pPr/>
              <a:t>2/9/2023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AF39F74-86B3-4419-92E1-06E269B574E8}"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7"/>
            <a:ext cx="103632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07D35B51-734D-4823-AC8B-6D11FAE5694F}" type="datetimeFigureOut">
              <a:rPr lang="en-US" smtClean="0"/>
              <a:pPr/>
              <a:t>2/9/2023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BAF39F74-86B3-4419-92E1-06E269B574E8}"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7D35B51-734D-4823-AC8B-6D11FAE5694F}" type="datetimeFigureOut">
              <a:rPr lang="en-US" smtClean="0"/>
              <a:pPr/>
              <a:t>2/9/2023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BAF39F74-86B3-4419-92E1-06E269B574E8}"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7D35B51-734D-4823-AC8B-6D11FAE5694F}" type="datetimeFigureOut">
              <a:rPr lang="en-US" smtClean="0"/>
              <a:pPr/>
              <a:t>2/9/2023</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BAF39F74-86B3-4419-92E1-06E269B574E8}"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07D35B51-734D-4823-AC8B-6D11FAE5694F}" type="datetimeFigureOut">
              <a:rPr lang="en-US" smtClean="0"/>
              <a:pPr/>
              <a:t>2/9/2023</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BAF39F74-86B3-4419-92E1-06E269B574E8}"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7D35B51-734D-4823-AC8B-6D11FAE5694F}" type="datetimeFigureOut">
              <a:rPr lang="en-US" smtClean="0"/>
              <a:pPr/>
              <a:t>2/9/2023</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BAF39F74-86B3-4419-92E1-06E269B574E8}"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3" y="273050"/>
            <a:ext cx="4011084"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7D35B51-734D-4823-AC8B-6D11FAE5694F}" type="datetimeFigureOut">
              <a:rPr lang="en-US" smtClean="0"/>
              <a:pPr/>
              <a:t>2/9/2023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BAF39F74-86B3-4419-92E1-06E269B574E8}"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7D35B51-734D-4823-AC8B-6D11FAE5694F}" type="datetimeFigureOut">
              <a:rPr lang="en-US" smtClean="0"/>
              <a:pPr/>
              <a:t>2/9/2023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BAF39F74-86B3-4419-92E1-06E269B574E8}"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5000" r="-25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35B51-734D-4823-AC8B-6D11FAE5694F}" type="datetimeFigureOut">
              <a:rPr lang="en-US" smtClean="0"/>
              <a:pPr/>
              <a:t>2/9/2023</a:t>
            </a:fld>
            <a:endParaRPr lang="en-US"/>
          </a:p>
        </p:txBody>
      </p:sp>
      <p:sp>
        <p:nvSpPr>
          <p:cNvPr id="5" name="Espace réservé du pied de page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39F74-86B3-4419-92E1-06E269B574E8}"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stretch>
            <a:fillRect/>
          </a:stretch>
        </p:blipFill>
        <p:spPr>
          <a:xfrm>
            <a:off x="0" y="0"/>
            <a:ext cx="12192001" cy="6636097"/>
          </a:xfrm>
          <a:prstGeom prst="rect">
            <a:avLst/>
          </a:prstGeom>
        </p:spPr>
      </p:pic>
      <p:sp>
        <p:nvSpPr>
          <p:cNvPr id="10" name="Titre 1">
            <a:extLst>
              <a:ext uri="{FF2B5EF4-FFF2-40B4-BE49-F238E27FC236}">
                <a16:creationId xmlns="" xmlns:a16="http://schemas.microsoft.com/office/drawing/2014/main" id="{AFB6C91D-4B22-49F1-9A0B-ABEB9E1F5A26}"/>
              </a:ext>
            </a:extLst>
          </p:cNvPr>
          <p:cNvSpPr>
            <a:spLocks noGrp="1"/>
          </p:cNvSpPr>
          <p:nvPr>
            <p:ph type="ctrTitle"/>
          </p:nvPr>
        </p:nvSpPr>
        <p:spPr bwMode="ltGray">
          <a:xfrm>
            <a:off x="0" y="0"/>
            <a:ext cx="5706533" cy="982144"/>
          </a:xfrm>
        </p:spPr>
        <p:txBody>
          <a:bodyPr rtlCol="0">
            <a:normAutofit/>
          </a:bodyPr>
          <a:lstStyle/>
          <a:p>
            <a:r>
              <a:rPr lang="fr-FR" sz="4000" dirty="0" err="1" smtClean="0">
                <a:latin typeface="Algerian" panose="04020705040A02060702" pitchFamily="82" charset="0"/>
              </a:rPr>
              <a:t>DataBase</a:t>
            </a:r>
            <a:endParaRPr lang="fr-FR" sz="4000" dirty="0">
              <a:latin typeface="Algerian" panose="04020705040A02060702" pitchFamily="82" charset="0"/>
            </a:endParaRPr>
          </a:p>
        </p:txBody>
      </p:sp>
      <p:sp>
        <p:nvSpPr>
          <p:cNvPr id="12" name="Rectangle 11"/>
          <p:cNvSpPr/>
          <p:nvPr/>
        </p:nvSpPr>
        <p:spPr>
          <a:xfrm>
            <a:off x="1850721" y="2052443"/>
            <a:ext cx="7821432" cy="1323439"/>
          </a:xfrm>
          <a:prstGeom prst="rect">
            <a:avLst/>
          </a:prstGeom>
        </p:spPr>
        <p:txBody>
          <a:bodyPr wrap="square">
            <a:spAutoFit/>
          </a:bodyPr>
          <a:lstStyle/>
          <a:p>
            <a:r>
              <a:rPr lang="fr-FR" sz="8000" b="1" i="1" spc="65" dirty="0" smtClean="0">
                <a:solidFill>
                  <a:srgbClr val="FF0000"/>
                </a:solidFill>
                <a:latin typeface="Arial Rounded MT Bold" panose="020F0704030504030204" pitchFamily="34" charset="0"/>
              </a:rPr>
              <a:t>SQL vs </a:t>
            </a:r>
            <a:r>
              <a:rPr lang="fr-FR" sz="8000" b="1" i="1" spc="65" dirty="0" err="1" smtClean="0">
                <a:solidFill>
                  <a:srgbClr val="FF0000"/>
                </a:solidFill>
                <a:latin typeface="Arial Rounded MT Bold" panose="020F0704030504030204" pitchFamily="34" charset="0"/>
              </a:rPr>
              <a:t>NoSQL</a:t>
            </a:r>
            <a:endParaRPr lang="fr-FR" sz="8000" b="1" i="1" spc="65" dirty="0">
              <a:solidFill>
                <a:srgbClr val="FF0000"/>
              </a:solidFill>
              <a:latin typeface="Arial Rounded MT Bold" panose="020F0704030504030204" pitchFamily="34" charset="0"/>
            </a:endParaRPr>
          </a:p>
        </p:txBody>
      </p:sp>
      <p:sp>
        <p:nvSpPr>
          <p:cNvPr id="13" name="Rectangle 12"/>
          <p:cNvSpPr/>
          <p:nvPr/>
        </p:nvSpPr>
        <p:spPr>
          <a:xfrm>
            <a:off x="8644117" y="5982625"/>
            <a:ext cx="6801652" cy="584775"/>
          </a:xfrm>
          <a:prstGeom prst="rect">
            <a:avLst/>
          </a:prstGeom>
        </p:spPr>
        <p:txBody>
          <a:bodyPr wrap="square">
            <a:spAutoFit/>
          </a:bodyPr>
          <a:lstStyle/>
          <a:p>
            <a:r>
              <a:rPr lang="fr-FR" sz="3200" b="1" i="1" spc="65" dirty="0" smtClean="0">
                <a:solidFill>
                  <a:schemeClr val="bg1"/>
                </a:solidFill>
                <a:latin typeface="Arial Rounded MT Bold" panose="020F0704030504030204" pitchFamily="34" charset="0"/>
              </a:rPr>
              <a:t>Mehdi </a:t>
            </a:r>
            <a:r>
              <a:rPr lang="fr-FR" sz="3200" b="1" i="1" spc="65" dirty="0" err="1" smtClean="0">
                <a:solidFill>
                  <a:schemeClr val="bg1"/>
                </a:solidFill>
                <a:latin typeface="Arial Rounded MT Bold" panose="020F0704030504030204" pitchFamily="34" charset="0"/>
              </a:rPr>
              <a:t>Mellouli</a:t>
            </a:r>
            <a:endParaRPr lang="fr-FR" sz="3200" b="1" i="1" spc="65"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xmlns="" val="160610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stretch>
            <a:fillRect/>
          </a:stretch>
        </p:blipFill>
        <p:spPr>
          <a:xfrm>
            <a:off x="0" y="221903"/>
            <a:ext cx="12192000" cy="6414194"/>
          </a:xfrm>
          <a:prstGeom prst="rect">
            <a:avLst/>
          </a:prstGeom>
        </p:spPr>
      </p:pic>
      <p:sp>
        <p:nvSpPr>
          <p:cNvPr id="10" name="Rectangle 9"/>
          <p:cNvSpPr/>
          <p:nvPr/>
        </p:nvSpPr>
        <p:spPr>
          <a:xfrm>
            <a:off x="586745" y="386834"/>
            <a:ext cx="7484100" cy="646331"/>
          </a:xfrm>
          <a:prstGeom prst="rect">
            <a:avLst/>
          </a:prstGeom>
        </p:spPr>
        <p:txBody>
          <a:bodyPr wrap="none">
            <a:spAutoFit/>
          </a:bodyPr>
          <a:lstStyle/>
          <a:p>
            <a:r>
              <a:rPr lang="en-US" sz="3600" b="1" i="0" dirty="0" err="1" smtClean="0">
                <a:ln w="12700" cmpd="sng">
                  <a:solidFill>
                    <a:schemeClr val="accent4"/>
                  </a:solidFill>
                  <a:prstDash val="solid"/>
                </a:ln>
                <a:solidFill>
                  <a:srgbClr val="FF0000"/>
                </a:solidFill>
                <a:latin typeface="Arial" panose="020B0604020202020204" pitchFamily="34" charset="0"/>
              </a:rPr>
              <a:t>NoSQL</a:t>
            </a:r>
            <a:r>
              <a:rPr lang="en-US" sz="3600" b="1" i="0" dirty="0" smtClean="0">
                <a:ln w="12700" cmpd="sng">
                  <a:solidFill>
                    <a:schemeClr val="accent4"/>
                  </a:solidFill>
                  <a:prstDash val="solid"/>
                </a:ln>
                <a:solidFill>
                  <a:srgbClr val="FF0000"/>
                </a:solidFill>
                <a:latin typeface="Arial" panose="020B0604020202020204" pitchFamily="34" charset="0"/>
              </a:rPr>
              <a:t> (Not Only SQL database)</a:t>
            </a:r>
            <a:endParaRPr lang="en-US" sz="3600" b="1" i="0" dirty="0">
              <a:ln w="12700" cmpd="sng">
                <a:solidFill>
                  <a:schemeClr val="accent4"/>
                </a:solidFill>
                <a:prstDash val="solid"/>
              </a:ln>
              <a:solidFill>
                <a:srgbClr val="FF0000"/>
              </a:solidFill>
              <a:latin typeface="Arial" panose="020B0604020202020204" pitchFamily="34" charset="0"/>
            </a:endParaRPr>
          </a:p>
        </p:txBody>
      </p:sp>
      <p:sp>
        <p:nvSpPr>
          <p:cNvPr id="11" name="ZoneTexte 10"/>
          <p:cNvSpPr txBox="1"/>
          <p:nvPr/>
        </p:nvSpPr>
        <p:spPr>
          <a:xfrm>
            <a:off x="586745" y="1419999"/>
            <a:ext cx="10096500" cy="4401205"/>
          </a:xfrm>
          <a:prstGeom prst="rect">
            <a:avLst/>
          </a:prstGeom>
          <a:noFill/>
        </p:spPr>
        <p:txBody>
          <a:bodyPr wrap="square" rtlCol="0">
            <a:spAutoFit/>
          </a:bodyPr>
          <a:lstStyle/>
          <a:p>
            <a:r>
              <a:rPr lang="en-US" sz="2800" dirty="0" err="1">
                <a:solidFill>
                  <a:schemeClr val="tx1">
                    <a:lumMod val="75000"/>
                    <a:lumOff val="25000"/>
                  </a:schemeClr>
                </a:solidFill>
              </a:rPr>
              <a:t>NoSQL</a:t>
            </a:r>
            <a:r>
              <a:rPr lang="en-US" sz="2800" dirty="0">
                <a:solidFill>
                  <a:schemeClr val="tx1">
                    <a:lumMod val="75000"/>
                    <a:lumOff val="25000"/>
                  </a:schemeClr>
                </a:solidFill>
              </a:rPr>
              <a:t> is an approach to database management that can accommodate a wide variety of data models, including key-value, document, columnar and graph formats. A </a:t>
            </a:r>
            <a:r>
              <a:rPr lang="en-US" sz="2800" dirty="0" err="1">
                <a:solidFill>
                  <a:schemeClr val="tx1">
                    <a:lumMod val="75000"/>
                    <a:lumOff val="25000"/>
                  </a:schemeClr>
                </a:solidFill>
              </a:rPr>
              <a:t>NoSQL</a:t>
            </a:r>
            <a:r>
              <a:rPr lang="en-US" sz="2800" dirty="0">
                <a:solidFill>
                  <a:schemeClr val="tx1">
                    <a:lumMod val="75000"/>
                    <a:lumOff val="25000"/>
                  </a:schemeClr>
                </a:solidFill>
              </a:rPr>
              <a:t> database generally means that it is non-relational, distributed, flexible and scalable. Additional common </a:t>
            </a:r>
            <a:r>
              <a:rPr lang="en-US" sz="2800" dirty="0" err="1">
                <a:solidFill>
                  <a:schemeClr val="tx1">
                    <a:lumMod val="75000"/>
                    <a:lumOff val="25000"/>
                  </a:schemeClr>
                </a:solidFill>
              </a:rPr>
              <a:t>NoSQL</a:t>
            </a:r>
            <a:r>
              <a:rPr lang="en-US" sz="2800" dirty="0">
                <a:solidFill>
                  <a:schemeClr val="tx1">
                    <a:lumMod val="75000"/>
                    <a:lumOff val="25000"/>
                  </a:schemeClr>
                </a:solidFill>
              </a:rPr>
              <a:t> database features include the lack of a database schema, data clustering, replication support and eventual consistency, as opposed to the typical ACID (atomicity, consistency, isolation and durability) transaction consistency of relational and SQL databases. Many </a:t>
            </a:r>
            <a:r>
              <a:rPr lang="en-US" sz="2800" dirty="0" err="1">
                <a:solidFill>
                  <a:schemeClr val="tx1">
                    <a:lumMod val="75000"/>
                    <a:lumOff val="25000"/>
                  </a:schemeClr>
                </a:solidFill>
              </a:rPr>
              <a:t>NoSQL</a:t>
            </a:r>
            <a:r>
              <a:rPr lang="en-US" sz="2800" dirty="0">
                <a:solidFill>
                  <a:schemeClr val="tx1">
                    <a:lumMod val="75000"/>
                    <a:lumOff val="25000"/>
                  </a:schemeClr>
                </a:solidFill>
              </a:rPr>
              <a:t> database systems are also open source.</a:t>
            </a:r>
          </a:p>
        </p:txBody>
      </p:sp>
    </p:spTree>
    <p:extLst>
      <p:ext uri="{BB962C8B-B14F-4D97-AF65-F5344CB8AC3E}">
        <p14:creationId xmlns:p14="http://schemas.microsoft.com/office/powerpoint/2010/main" xmlns="" val="333029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0" y="221903"/>
            <a:ext cx="12191999" cy="6414193"/>
          </a:xfrm>
          <a:prstGeom prst="rect">
            <a:avLst/>
          </a:prstGeom>
        </p:spPr>
      </p:pic>
      <p:sp>
        <p:nvSpPr>
          <p:cNvPr id="3" name="Rectangle 2"/>
          <p:cNvSpPr/>
          <p:nvPr/>
        </p:nvSpPr>
        <p:spPr>
          <a:xfrm>
            <a:off x="700722" y="348734"/>
            <a:ext cx="6196761" cy="461665"/>
          </a:xfrm>
          <a:prstGeom prst="rect">
            <a:avLst/>
          </a:prstGeom>
        </p:spPr>
        <p:txBody>
          <a:bodyPr wrap="none">
            <a:spAutoFit/>
          </a:bodyPr>
          <a:lstStyle/>
          <a:p>
            <a:r>
              <a:rPr lang="en-US" sz="2400" b="1" i="0" dirty="0" smtClean="0">
                <a:ln w="22225">
                  <a:solidFill>
                    <a:schemeClr val="accent2"/>
                  </a:solidFill>
                  <a:prstDash val="solid"/>
                </a:ln>
                <a:solidFill>
                  <a:schemeClr val="accent2">
                    <a:lumMod val="40000"/>
                    <a:lumOff val="60000"/>
                  </a:schemeClr>
                </a:solidFill>
                <a:latin typeface="Arial" panose="020B0604020202020204" pitchFamily="34" charset="0"/>
              </a:rPr>
              <a:t>What are the types of </a:t>
            </a:r>
            <a:r>
              <a:rPr lang="en-US" sz="2400" b="1" i="0" dirty="0" err="1" smtClean="0">
                <a:ln w="22225">
                  <a:solidFill>
                    <a:schemeClr val="accent2"/>
                  </a:solidFill>
                  <a:prstDash val="solid"/>
                </a:ln>
                <a:solidFill>
                  <a:schemeClr val="accent2">
                    <a:lumMod val="40000"/>
                    <a:lumOff val="60000"/>
                  </a:schemeClr>
                </a:solidFill>
                <a:latin typeface="Arial" panose="020B0604020202020204" pitchFamily="34" charset="0"/>
              </a:rPr>
              <a:t>NoSQL</a:t>
            </a:r>
            <a:r>
              <a:rPr lang="en-US" sz="2400" b="1" i="0" dirty="0" smtClean="0">
                <a:ln w="22225">
                  <a:solidFill>
                    <a:schemeClr val="accent2"/>
                  </a:solidFill>
                  <a:prstDash val="solid"/>
                </a:ln>
                <a:solidFill>
                  <a:schemeClr val="accent2">
                    <a:lumMod val="40000"/>
                    <a:lumOff val="60000"/>
                  </a:schemeClr>
                </a:solidFill>
                <a:latin typeface="Arial" panose="020B0604020202020204" pitchFamily="34" charset="0"/>
              </a:rPr>
              <a:t> databases?</a:t>
            </a:r>
            <a:endParaRPr lang="en-US" sz="2400" b="1" i="0" dirty="0">
              <a:ln w="22225">
                <a:solidFill>
                  <a:schemeClr val="accent2"/>
                </a:solidFill>
                <a:prstDash val="solid"/>
              </a:ln>
              <a:solidFill>
                <a:schemeClr val="accent2">
                  <a:lumMod val="40000"/>
                  <a:lumOff val="60000"/>
                </a:schemeClr>
              </a:solidFill>
              <a:latin typeface="Arial" panose="020B0604020202020204" pitchFamily="34" charset="0"/>
            </a:endParaRPr>
          </a:p>
        </p:txBody>
      </p:sp>
      <p:sp>
        <p:nvSpPr>
          <p:cNvPr id="4" name="ZoneTexte 3"/>
          <p:cNvSpPr txBox="1"/>
          <p:nvPr/>
        </p:nvSpPr>
        <p:spPr>
          <a:xfrm>
            <a:off x="929322" y="810399"/>
            <a:ext cx="8938578" cy="1569660"/>
          </a:xfrm>
          <a:prstGeom prst="rect">
            <a:avLst/>
          </a:prstGeom>
          <a:noFill/>
        </p:spPr>
        <p:txBody>
          <a:bodyPr wrap="square" rtlCol="0">
            <a:spAutoFit/>
          </a:bodyPr>
          <a:lstStyle/>
          <a:p>
            <a:r>
              <a:rPr lang="en-US" sz="2400" b="1" dirty="0" smtClean="0">
                <a:solidFill>
                  <a:schemeClr val="tx1">
                    <a:lumMod val="75000"/>
                    <a:lumOff val="25000"/>
                  </a:schemeClr>
                </a:solidFill>
              </a:rPr>
              <a:t>-Document databases</a:t>
            </a:r>
          </a:p>
          <a:p>
            <a:r>
              <a:rPr lang="en-US" sz="2400" b="1" dirty="0" smtClean="0">
                <a:solidFill>
                  <a:schemeClr val="tx1">
                    <a:lumMod val="75000"/>
                    <a:lumOff val="25000"/>
                  </a:schemeClr>
                </a:solidFill>
              </a:rPr>
              <a:t>-Graph databases</a:t>
            </a:r>
          </a:p>
          <a:p>
            <a:r>
              <a:rPr lang="en-US" sz="2400" b="1" dirty="0" smtClean="0">
                <a:solidFill>
                  <a:schemeClr val="tx1">
                    <a:lumMod val="75000"/>
                    <a:lumOff val="25000"/>
                  </a:schemeClr>
                </a:solidFill>
              </a:rPr>
              <a:t>-Key-value stores</a:t>
            </a:r>
          </a:p>
          <a:p>
            <a:r>
              <a:rPr lang="en-US" sz="2400" b="1" dirty="0" smtClean="0">
                <a:solidFill>
                  <a:schemeClr val="tx1">
                    <a:lumMod val="75000"/>
                    <a:lumOff val="25000"/>
                  </a:schemeClr>
                </a:solidFill>
              </a:rPr>
              <a:t>-Wide-column </a:t>
            </a:r>
            <a:r>
              <a:rPr lang="en-US" sz="2400" b="1" dirty="0">
                <a:solidFill>
                  <a:schemeClr val="tx1">
                    <a:lumMod val="75000"/>
                    <a:lumOff val="25000"/>
                  </a:schemeClr>
                </a:solidFill>
              </a:rPr>
              <a:t>stores</a:t>
            </a:r>
            <a:endParaRPr lang="en-US" sz="2400" dirty="0">
              <a:solidFill>
                <a:schemeClr val="tx1">
                  <a:lumMod val="75000"/>
                  <a:lumOff val="25000"/>
                </a:schemeClr>
              </a:solidFill>
            </a:endParaRPr>
          </a:p>
        </p:txBody>
      </p:sp>
      <p:sp>
        <p:nvSpPr>
          <p:cNvPr id="6" name="Rectangle 5"/>
          <p:cNvSpPr/>
          <p:nvPr/>
        </p:nvSpPr>
        <p:spPr>
          <a:xfrm>
            <a:off x="776922" y="2653784"/>
            <a:ext cx="3124573" cy="461665"/>
          </a:xfrm>
          <a:prstGeom prst="rect">
            <a:avLst/>
          </a:prstGeom>
        </p:spPr>
        <p:txBody>
          <a:bodyPr wrap="none">
            <a:spAutoFit/>
          </a:bodyPr>
          <a:lstStyle/>
          <a:p>
            <a:r>
              <a:rPr lang="en-US" sz="2400" b="1" dirty="0">
                <a:ln w="22225">
                  <a:solidFill>
                    <a:schemeClr val="accent2"/>
                  </a:solidFill>
                  <a:prstDash val="solid"/>
                </a:ln>
                <a:solidFill>
                  <a:schemeClr val="accent2">
                    <a:lumMod val="40000"/>
                    <a:lumOff val="60000"/>
                  </a:schemeClr>
                </a:solidFill>
                <a:latin typeface="Arial" panose="020B0604020202020204" pitchFamily="34" charset="0"/>
              </a:rPr>
              <a:t>Examples of </a:t>
            </a:r>
            <a:r>
              <a:rPr lang="en-US" sz="2400" b="1" dirty="0" err="1">
                <a:ln w="22225">
                  <a:solidFill>
                    <a:schemeClr val="accent2"/>
                  </a:solidFill>
                  <a:prstDash val="solid"/>
                </a:ln>
                <a:solidFill>
                  <a:schemeClr val="accent2">
                    <a:lumMod val="40000"/>
                    <a:lumOff val="60000"/>
                  </a:schemeClr>
                </a:solidFill>
                <a:latin typeface="Arial" panose="020B0604020202020204" pitchFamily="34" charset="0"/>
              </a:rPr>
              <a:t>NoSQL</a:t>
            </a:r>
            <a:endParaRPr lang="en-US" sz="2400" b="1" dirty="0">
              <a:ln w="22225">
                <a:solidFill>
                  <a:schemeClr val="accent2"/>
                </a:solidFill>
                <a:prstDash val="solid"/>
              </a:ln>
              <a:solidFill>
                <a:schemeClr val="accent2">
                  <a:lumMod val="40000"/>
                  <a:lumOff val="60000"/>
                </a:schemeClr>
              </a:solidFill>
              <a:latin typeface="Arial" panose="020B0604020202020204" pitchFamily="34" charset="0"/>
            </a:endParaRPr>
          </a:p>
        </p:txBody>
      </p:sp>
      <p:sp>
        <p:nvSpPr>
          <p:cNvPr id="7" name="ZoneTexte 6"/>
          <p:cNvSpPr txBox="1"/>
          <p:nvPr/>
        </p:nvSpPr>
        <p:spPr>
          <a:xfrm>
            <a:off x="929322" y="3253948"/>
            <a:ext cx="8938578" cy="1938992"/>
          </a:xfrm>
          <a:prstGeom prst="rect">
            <a:avLst/>
          </a:prstGeom>
          <a:noFill/>
        </p:spPr>
        <p:txBody>
          <a:bodyPr wrap="square" rtlCol="0">
            <a:spAutoFit/>
          </a:bodyPr>
          <a:lstStyle>
            <a:defPPr>
              <a:defRPr lang="en-US"/>
            </a:defPPr>
            <a:lvl1pPr>
              <a:defRPr sz="2400" b="1">
                <a:solidFill>
                  <a:schemeClr val="bg1"/>
                </a:solidFill>
              </a:defRPr>
            </a:lvl1pPr>
          </a:lstStyle>
          <a:p>
            <a:r>
              <a:rPr lang="en-US" dirty="0"/>
              <a:t>-</a:t>
            </a:r>
            <a:r>
              <a:rPr lang="en-US" dirty="0" err="1">
                <a:solidFill>
                  <a:schemeClr val="tx1">
                    <a:lumMod val="75000"/>
                    <a:lumOff val="25000"/>
                  </a:schemeClr>
                </a:solidFill>
              </a:rPr>
              <a:t>MongoDB</a:t>
            </a:r>
            <a:endParaRPr lang="en-US" dirty="0">
              <a:solidFill>
                <a:schemeClr val="tx1">
                  <a:lumMod val="75000"/>
                  <a:lumOff val="25000"/>
                </a:schemeClr>
              </a:solidFill>
            </a:endParaRPr>
          </a:p>
          <a:p>
            <a:r>
              <a:rPr lang="en-US" dirty="0">
                <a:solidFill>
                  <a:schemeClr val="tx1">
                    <a:lumMod val="75000"/>
                    <a:lumOff val="25000"/>
                  </a:schemeClr>
                </a:solidFill>
              </a:rPr>
              <a:t>-Apache </a:t>
            </a:r>
            <a:r>
              <a:rPr lang="en-US" dirty="0" err="1">
                <a:solidFill>
                  <a:schemeClr val="tx1">
                    <a:lumMod val="75000"/>
                    <a:lumOff val="25000"/>
                  </a:schemeClr>
                </a:solidFill>
              </a:rPr>
              <a:t>CouchDB</a:t>
            </a:r>
            <a:endParaRPr lang="en-US" dirty="0">
              <a:solidFill>
                <a:schemeClr val="tx1">
                  <a:lumMod val="75000"/>
                  <a:lumOff val="25000"/>
                </a:schemeClr>
              </a:solidFill>
            </a:endParaRPr>
          </a:p>
          <a:p>
            <a:r>
              <a:rPr lang="en-US" dirty="0" smtClean="0">
                <a:solidFill>
                  <a:schemeClr val="tx1">
                    <a:lumMod val="75000"/>
                    <a:lumOff val="25000"/>
                  </a:schemeClr>
                </a:solidFill>
              </a:rPr>
              <a:t>-CASSANDRA</a:t>
            </a:r>
            <a:endParaRPr lang="en-US" dirty="0">
              <a:solidFill>
                <a:schemeClr val="tx1">
                  <a:lumMod val="75000"/>
                  <a:lumOff val="25000"/>
                </a:schemeClr>
              </a:solidFill>
            </a:endParaRPr>
          </a:p>
          <a:p>
            <a:r>
              <a:rPr lang="en-US" dirty="0">
                <a:solidFill>
                  <a:schemeClr val="tx1">
                    <a:lumMod val="75000"/>
                    <a:lumOff val="25000"/>
                  </a:schemeClr>
                </a:solidFill>
              </a:rPr>
              <a:t>-</a:t>
            </a:r>
            <a:r>
              <a:rPr lang="en-US" dirty="0" err="1">
                <a:solidFill>
                  <a:schemeClr val="tx1">
                    <a:lumMod val="75000"/>
                    <a:lumOff val="25000"/>
                  </a:schemeClr>
                </a:solidFill>
              </a:rPr>
              <a:t>OrientDB</a:t>
            </a:r>
            <a:endParaRPr lang="en-US" dirty="0">
              <a:solidFill>
                <a:schemeClr val="tx1">
                  <a:lumMod val="75000"/>
                  <a:lumOff val="25000"/>
                </a:schemeClr>
              </a:solidFill>
            </a:endParaRPr>
          </a:p>
          <a:p>
            <a:r>
              <a:rPr lang="fr-FR" dirty="0">
                <a:solidFill>
                  <a:schemeClr val="tx1">
                    <a:lumMod val="75000"/>
                    <a:lumOff val="25000"/>
                  </a:schemeClr>
                </a:solidFill>
              </a:rPr>
              <a:t>-</a:t>
            </a:r>
            <a:r>
              <a:rPr lang="fr-FR" dirty="0" err="1">
                <a:solidFill>
                  <a:schemeClr val="tx1">
                    <a:lumMod val="75000"/>
                    <a:lumOff val="25000"/>
                  </a:schemeClr>
                </a:solidFill>
              </a:rPr>
              <a:t>Hypertable</a:t>
            </a:r>
            <a:endParaRPr lang="en-US" dirty="0">
              <a:solidFill>
                <a:schemeClr val="tx1">
                  <a:lumMod val="75000"/>
                  <a:lumOff val="25000"/>
                </a:schemeClr>
              </a:solidFill>
            </a:endParaRPr>
          </a:p>
        </p:txBody>
      </p:sp>
    </p:spTree>
    <p:extLst>
      <p:ext uri="{BB962C8B-B14F-4D97-AF65-F5344CB8AC3E}">
        <p14:creationId xmlns:p14="http://schemas.microsoft.com/office/powerpoint/2010/main" xmlns="" val="3736074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0" y="246634"/>
            <a:ext cx="12189460" cy="6412858"/>
          </a:xfrm>
          <a:prstGeom prst="rect">
            <a:avLst/>
          </a:prstGeom>
        </p:spPr>
      </p:pic>
      <p:sp>
        <p:nvSpPr>
          <p:cNvPr id="4" name="Rectangle 3"/>
          <p:cNvSpPr/>
          <p:nvPr/>
        </p:nvSpPr>
        <p:spPr>
          <a:xfrm>
            <a:off x="586745" y="386834"/>
            <a:ext cx="7665560" cy="646331"/>
          </a:xfrm>
          <a:prstGeom prst="rect">
            <a:avLst/>
          </a:prstGeom>
        </p:spPr>
        <p:txBody>
          <a:bodyPr wrap="none">
            <a:spAutoFit/>
          </a:bodyPr>
          <a:lstStyle/>
          <a:p>
            <a:r>
              <a:rPr lang="en-US" sz="3600" b="1" i="0" dirty="0" smtClean="0">
                <a:ln w="12700" cmpd="sng">
                  <a:solidFill>
                    <a:schemeClr val="accent4"/>
                  </a:solidFill>
                  <a:prstDash val="solid"/>
                </a:ln>
                <a:solidFill>
                  <a:srgbClr val="FF0000"/>
                </a:solidFill>
                <a:latin typeface="Arial" panose="020B0604020202020204" pitchFamily="34" charset="0"/>
              </a:rPr>
              <a:t>SQL (</a:t>
            </a:r>
            <a:r>
              <a:rPr lang="en-US" sz="3600" b="1" dirty="0">
                <a:ln w="12700" cmpd="sng">
                  <a:solidFill>
                    <a:schemeClr val="accent4"/>
                  </a:solidFill>
                  <a:prstDash val="solid"/>
                </a:ln>
                <a:solidFill>
                  <a:srgbClr val="FF0000"/>
                </a:solidFill>
                <a:latin typeface="Arial" panose="020B0604020202020204" pitchFamily="34" charset="0"/>
              </a:rPr>
              <a:t>Structured Query Language</a:t>
            </a:r>
            <a:r>
              <a:rPr lang="en-US" sz="3600" b="1" i="0" dirty="0" smtClean="0">
                <a:ln w="12700" cmpd="sng">
                  <a:solidFill>
                    <a:schemeClr val="accent4"/>
                  </a:solidFill>
                  <a:prstDash val="solid"/>
                </a:ln>
                <a:solidFill>
                  <a:srgbClr val="FF0000"/>
                </a:solidFill>
                <a:latin typeface="Arial" panose="020B0604020202020204" pitchFamily="34" charset="0"/>
              </a:rPr>
              <a:t>)</a:t>
            </a:r>
            <a:endParaRPr lang="en-US" sz="3600" b="1" i="0" dirty="0">
              <a:ln w="12700" cmpd="sng">
                <a:solidFill>
                  <a:schemeClr val="accent4"/>
                </a:solidFill>
                <a:prstDash val="solid"/>
              </a:ln>
              <a:solidFill>
                <a:srgbClr val="FF0000"/>
              </a:solidFill>
              <a:latin typeface="Arial" panose="020B0604020202020204" pitchFamily="34" charset="0"/>
            </a:endParaRPr>
          </a:p>
        </p:txBody>
      </p:sp>
      <p:sp>
        <p:nvSpPr>
          <p:cNvPr id="3" name="ZoneTexte 2"/>
          <p:cNvSpPr txBox="1"/>
          <p:nvPr/>
        </p:nvSpPr>
        <p:spPr>
          <a:xfrm>
            <a:off x="586745" y="1159098"/>
            <a:ext cx="9607640" cy="3539430"/>
          </a:xfrm>
          <a:prstGeom prst="rect">
            <a:avLst/>
          </a:prstGeom>
          <a:noFill/>
        </p:spPr>
        <p:txBody>
          <a:bodyPr wrap="square" rtlCol="0">
            <a:spAutoFit/>
          </a:bodyPr>
          <a:lstStyle/>
          <a:p>
            <a:r>
              <a:rPr lang="en-US" sz="2800" dirty="0">
                <a:solidFill>
                  <a:schemeClr val="tx1">
                    <a:lumMod val="75000"/>
                    <a:lumOff val="25000"/>
                  </a:schemeClr>
                </a:solidFill>
              </a:rPr>
              <a:t>Structured Query Language (SQL) is a programming language for storing and processing information in a relational database. A relational database stores information in tabular form, with rows and columns representing different data attributes and the various relationships between data values. You can use SQL statements to store, update, delete, search, and retrieve database information. You can also use the SQL language to maintain and optimize database performance.</a:t>
            </a:r>
          </a:p>
        </p:txBody>
      </p:sp>
    </p:spTree>
    <p:extLst>
      <p:ext uri="{BB962C8B-B14F-4D97-AF65-F5344CB8AC3E}">
        <p14:creationId xmlns:p14="http://schemas.microsoft.com/office/powerpoint/2010/main" xmlns="" val="234049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0" y="155896"/>
            <a:ext cx="12189460" cy="6412858"/>
          </a:xfrm>
          <a:prstGeom prst="rect">
            <a:avLst/>
          </a:prstGeom>
        </p:spPr>
      </p:pic>
      <p:sp>
        <p:nvSpPr>
          <p:cNvPr id="6" name="Rectangle 5"/>
          <p:cNvSpPr/>
          <p:nvPr/>
        </p:nvSpPr>
        <p:spPr>
          <a:xfrm>
            <a:off x="700722" y="348734"/>
            <a:ext cx="6810711" cy="461665"/>
          </a:xfrm>
          <a:prstGeom prst="rect">
            <a:avLst/>
          </a:prstGeom>
        </p:spPr>
        <p:txBody>
          <a:bodyPr wrap="none">
            <a:spAutoFit/>
          </a:bodyPr>
          <a:lstStyle/>
          <a:p>
            <a:r>
              <a:rPr lang="en-US" sz="2400" b="1" i="0" dirty="0" smtClean="0">
                <a:ln w="22225">
                  <a:solidFill>
                    <a:schemeClr val="accent2"/>
                  </a:solidFill>
                  <a:prstDash val="solid"/>
                </a:ln>
                <a:solidFill>
                  <a:srgbClr val="FF0000"/>
                </a:solidFill>
                <a:latin typeface="Arial" panose="020B0604020202020204" pitchFamily="34" charset="0"/>
              </a:rPr>
              <a:t>What </a:t>
            </a:r>
            <a:r>
              <a:rPr lang="en-US" sz="2400" b="1" dirty="0">
                <a:ln w="22225">
                  <a:solidFill>
                    <a:schemeClr val="accent2"/>
                  </a:solidFill>
                  <a:prstDash val="solid"/>
                </a:ln>
                <a:solidFill>
                  <a:srgbClr val="FF0000"/>
                </a:solidFill>
                <a:latin typeface="Arial" panose="020B0604020202020204" pitchFamily="34" charset="0"/>
              </a:rPr>
              <a:t>are the components of an SQL system?</a:t>
            </a:r>
          </a:p>
        </p:txBody>
      </p:sp>
      <p:sp>
        <p:nvSpPr>
          <p:cNvPr id="4" name="ZoneTexte 3"/>
          <p:cNvSpPr txBox="1"/>
          <p:nvPr/>
        </p:nvSpPr>
        <p:spPr>
          <a:xfrm>
            <a:off x="599594" y="1010424"/>
            <a:ext cx="10990272" cy="3970318"/>
          </a:xfrm>
          <a:prstGeom prst="rect">
            <a:avLst/>
          </a:prstGeom>
          <a:noFill/>
        </p:spPr>
        <p:txBody>
          <a:bodyPr wrap="square" rtlCol="0">
            <a:spAutoFit/>
          </a:bodyPr>
          <a:lstStyle/>
          <a:p>
            <a:r>
              <a:rPr lang="en-US" sz="2000" b="1" dirty="0"/>
              <a:t>- SQL table :</a:t>
            </a:r>
          </a:p>
          <a:p>
            <a:r>
              <a:rPr lang="en-US" dirty="0">
                <a:solidFill>
                  <a:schemeClr val="tx1">
                    <a:lumMod val="75000"/>
                    <a:lumOff val="25000"/>
                  </a:schemeClr>
                </a:solidFill>
              </a:rPr>
              <a:t>An SQL table is the basic element of a relational database. The SQL database table consists of rows and columns. Database engineers create relationships between multiple database tables to optimize data storage space</a:t>
            </a:r>
            <a:r>
              <a:rPr lang="en-US" dirty="0">
                <a:solidFill>
                  <a:schemeClr val="bg1">
                    <a:lumMod val="95000"/>
                  </a:schemeClr>
                </a:solidFill>
              </a:rPr>
              <a:t>.</a:t>
            </a:r>
            <a:endParaRPr lang="fr-FR" dirty="0">
              <a:solidFill>
                <a:schemeClr val="bg1">
                  <a:lumMod val="95000"/>
                </a:schemeClr>
              </a:solidFill>
            </a:endParaRPr>
          </a:p>
          <a:p>
            <a:r>
              <a:rPr lang="fr-FR" sz="2000" b="1" dirty="0"/>
              <a:t>-</a:t>
            </a:r>
            <a:r>
              <a:rPr lang="en-US" sz="2000" b="1" dirty="0"/>
              <a:t>SQL statements :</a:t>
            </a:r>
          </a:p>
          <a:p>
            <a:r>
              <a:rPr lang="fr-FR" sz="2400" b="1" dirty="0" smtClean="0">
                <a:solidFill>
                  <a:schemeClr val="tx1">
                    <a:lumMod val="75000"/>
                    <a:lumOff val="25000"/>
                  </a:schemeClr>
                </a:solidFill>
              </a:rPr>
              <a:t> </a:t>
            </a:r>
            <a:r>
              <a:rPr lang="en-US" dirty="0" smtClean="0">
                <a:solidFill>
                  <a:schemeClr val="tx1">
                    <a:lumMod val="75000"/>
                    <a:lumOff val="25000"/>
                  </a:schemeClr>
                </a:solidFill>
              </a:rPr>
              <a:t>SQL </a:t>
            </a:r>
            <a:r>
              <a:rPr lang="en-US" dirty="0">
                <a:solidFill>
                  <a:schemeClr val="tx1">
                    <a:lumMod val="75000"/>
                    <a:lumOff val="25000"/>
                  </a:schemeClr>
                </a:solidFill>
              </a:rPr>
              <a:t>statements, or SQL queries, are valid statements that relational database management systems understand. Software developers create SQL statements using different elements of the SQL language. SQL language elements are components such as identifiers, variables, and search conditions that form a valid SQL statement.</a:t>
            </a:r>
          </a:p>
          <a:p>
            <a:r>
              <a:rPr lang="fr-FR" sz="2000" b="1" dirty="0"/>
              <a:t>-</a:t>
            </a:r>
            <a:r>
              <a:rPr lang="en-US" sz="2000" b="1" dirty="0"/>
              <a:t>Stored Procedures</a:t>
            </a:r>
          </a:p>
          <a:p>
            <a:r>
              <a:rPr lang="en-US" dirty="0">
                <a:solidFill>
                  <a:schemeClr val="tx1">
                    <a:lumMod val="75000"/>
                    <a:lumOff val="25000"/>
                  </a:schemeClr>
                </a:solidFill>
              </a:rPr>
              <a:t>Stored procedures are a set of one or more SQL statements stored in the relational database. Software developers use stored procedures to improve efficiency and performance. For example, they can create a stored procedure to update sales charts instead of writing the same SQL statement in different applications. </a:t>
            </a:r>
          </a:p>
          <a:p>
            <a:endParaRPr lang="en-US" dirty="0">
              <a:solidFill>
                <a:schemeClr val="bg1">
                  <a:lumMod val="95000"/>
                </a:schemeClr>
              </a:solidFill>
            </a:endParaRPr>
          </a:p>
          <a:p>
            <a:endParaRPr lang="en-US" sz="2400" b="1" dirty="0">
              <a:ln w="22225">
                <a:solidFill>
                  <a:schemeClr val="accent2"/>
                </a:solidFill>
                <a:prstDash val="solid"/>
              </a:ln>
              <a:solidFill>
                <a:schemeClr val="accent2">
                  <a:lumMod val="40000"/>
                  <a:lumOff val="60000"/>
                </a:schemeClr>
              </a:solidFill>
              <a:latin typeface="Arial" panose="020B0604020202020204" pitchFamily="34" charset="0"/>
            </a:endParaRPr>
          </a:p>
        </p:txBody>
      </p:sp>
      <p:sp>
        <p:nvSpPr>
          <p:cNvPr id="7" name="Rectangle 6"/>
          <p:cNvSpPr/>
          <p:nvPr/>
        </p:nvSpPr>
        <p:spPr>
          <a:xfrm>
            <a:off x="845412" y="4483179"/>
            <a:ext cx="2714205" cy="461665"/>
          </a:xfrm>
          <a:prstGeom prst="rect">
            <a:avLst/>
          </a:prstGeom>
        </p:spPr>
        <p:txBody>
          <a:bodyPr wrap="none">
            <a:spAutoFit/>
          </a:bodyPr>
          <a:lstStyle/>
          <a:p>
            <a:r>
              <a:rPr lang="en-US" sz="2400" b="1" dirty="0">
                <a:ln w="22225">
                  <a:solidFill>
                    <a:schemeClr val="accent2"/>
                  </a:solidFill>
                  <a:prstDash val="solid"/>
                </a:ln>
                <a:solidFill>
                  <a:srgbClr val="FF0000"/>
                </a:solidFill>
                <a:latin typeface="Arial" panose="020B0604020202020204" pitchFamily="34" charset="0"/>
              </a:rPr>
              <a:t>Examples of SQL</a:t>
            </a:r>
          </a:p>
        </p:txBody>
      </p:sp>
      <p:sp>
        <p:nvSpPr>
          <p:cNvPr id="8" name="ZoneTexte 7"/>
          <p:cNvSpPr txBox="1"/>
          <p:nvPr/>
        </p:nvSpPr>
        <p:spPr>
          <a:xfrm>
            <a:off x="845412" y="5047417"/>
            <a:ext cx="8938578" cy="1200329"/>
          </a:xfrm>
          <a:prstGeom prst="rect">
            <a:avLst/>
          </a:prstGeom>
          <a:noFill/>
        </p:spPr>
        <p:txBody>
          <a:bodyPr wrap="square" rtlCol="0">
            <a:spAutoFit/>
          </a:bodyPr>
          <a:lstStyle>
            <a:defPPr>
              <a:defRPr lang="en-US"/>
            </a:defPPr>
            <a:lvl1pPr>
              <a:defRPr sz="2400" b="1">
                <a:solidFill>
                  <a:schemeClr val="bg1"/>
                </a:solidFill>
              </a:defRPr>
            </a:lvl1pPr>
          </a:lstStyle>
          <a:p>
            <a:r>
              <a:rPr lang="en-US" dirty="0" smtClean="0"/>
              <a:t>-Microsoft SQL Server</a:t>
            </a:r>
            <a:endParaRPr lang="en-US" dirty="0"/>
          </a:p>
          <a:p>
            <a:r>
              <a:rPr lang="en-US" dirty="0" smtClean="0"/>
              <a:t>-MySQL</a:t>
            </a:r>
            <a:endParaRPr lang="en-US" dirty="0"/>
          </a:p>
          <a:p>
            <a:r>
              <a:rPr lang="en-US" dirty="0" smtClean="0"/>
              <a:t>-ORACLE</a:t>
            </a:r>
            <a:endParaRPr lang="en-US" dirty="0"/>
          </a:p>
        </p:txBody>
      </p:sp>
    </p:spTree>
    <p:extLst>
      <p:ext uri="{BB962C8B-B14F-4D97-AF65-F5344CB8AC3E}">
        <p14:creationId xmlns:p14="http://schemas.microsoft.com/office/powerpoint/2010/main" xmlns="" val="154970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1508" y="514013"/>
            <a:ext cx="8744702" cy="646331"/>
          </a:xfrm>
          <a:prstGeom prst="rect">
            <a:avLst/>
          </a:prstGeom>
        </p:spPr>
        <p:txBody>
          <a:bodyPr wrap="none">
            <a:spAutoFit/>
          </a:bodyPr>
          <a:lstStyle/>
          <a:p>
            <a:r>
              <a:rPr lang="en-US" sz="3600" b="1" dirty="0" err="1">
                <a:ln w="12700" cmpd="sng">
                  <a:solidFill>
                    <a:schemeClr val="accent4"/>
                  </a:solidFill>
                  <a:prstDash val="solid"/>
                </a:ln>
                <a:solidFill>
                  <a:srgbClr val="FF0000"/>
                </a:solidFill>
                <a:latin typeface="Arial" panose="020B0604020202020204" pitchFamily="34" charset="0"/>
              </a:rPr>
              <a:t>NoSQL</a:t>
            </a:r>
            <a:r>
              <a:rPr lang="en-US" b="1" i="0" dirty="0" smtClean="0">
                <a:solidFill>
                  <a:srgbClr val="FF0000"/>
                </a:solidFill>
                <a:effectLst/>
                <a:latin typeface="Arial" panose="020B0604020202020204" pitchFamily="34" charset="0"/>
              </a:rPr>
              <a:t> </a:t>
            </a:r>
            <a:r>
              <a:rPr lang="en-US" sz="3600" b="1" dirty="0">
                <a:ln w="12700" cmpd="sng">
                  <a:solidFill>
                    <a:schemeClr val="accent4"/>
                  </a:solidFill>
                  <a:prstDash val="solid"/>
                </a:ln>
                <a:solidFill>
                  <a:srgbClr val="FF0000"/>
                </a:solidFill>
                <a:latin typeface="Arial" panose="020B0604020202020204" pitchFamily="34" charset="0"/>
              </a:rPr>
              <a:t>vs. SQL: What's the difference?</a:t>
            </a:r>
          </a:p>
        </p:txBody>
      </p:sp>
      <p:sp>
        <p:nvSpPr>
          <p:cNvPr id="6" name="ZoneTexte 5"/>
          <p:cNvSpPr txBox="1"/>
          <p:nvPr/>
        </p:nvSpPr>
        <p:spPr>
          <a:xfrm>
            <a:off x="888642" y="1481071"/>
            <a:ext cx="6162417" cy="4401205"/>
          </a:xfrm>
          <a:prstGeom prst="rect">
            <a:avLst/>
          </a:prstGeom>
          <a:noFill/>
        </p:spPr>
        <p:txBody>
          <a:bodyPr wrap="square" rtlCol="0">
            <a:spAutoFit/>
          </a:bodyPr>
          <a:lstStyle/>
          <a:p>
            <a:r>
              <a:rPr lang="en-US" sz="2800" dirty="0">
                <a:solidFill>
                  <a:schemeClr val="tx1">
                    <a:lumMod val="75000"/>
                    <a:lumOff val="25000"/>
                  </a:schemeClr>
                </a:solidFill>
              </a:rPr>
              <a:t>At a high level, SQL databases are general purpose, whereas </a:t>
            </a:r>
            <a:r>
              <a:rPr lang="en-US" sz="2800" dirty="0" err="1">
                <a:solidFill>
                  <a:schemeClr val="tx1">
                    <a:lumMod val="75000"/>
                    <a:lumOff val="25000"/>
                  </a:schemeClr>
                </a:solidFill>
              </a:rPr>
              <a:t>NoSQL</a:t>
            </a:r>
            <a:r>
              <a:rPr lang="en-US" sz="2800" dirty="0">
                <a:solidFill>
                  <a:schemeClr val="tx1">
                    <a:lumMod val="75000"/>
                    <a:lumOff val="25000"/>
                  </a:schemeClr>
                </a:solidFill>
              </a:rPr>
              <a:t> databases are engineered for specific use cases. The primary </a:t>
            </a:r>
            <a:r>
              <a:rPr lang="en-US" sz="2800" dirty="0" smtClean="0">
                <a:solidFill>
                  <a:schemeClr val="tx1">
                    <a:lumMod val="75000"/>
                    <a:lumOff val="25000"/>
                  </a:schemeClr>
                </a:solidFill>
              </a:rPr>
              <a:t>differences between SQL and </a:t>
            </a:r>
            <a:r>
              <a:rPr lang="en-US" sz="2800" dirty="0" err="1" smtClean="0">
                <a:solidFill>
                  <a:schemeClr val="tx1">
                    <a:lumMod val="75000"/>
                    <a:lumOff val="25000"/>
                  </a:schemeClr>
                </a:solidFill>
              </a:rPr>
              <a:t>NoSQL</a:t>
            </a:r>
            <a:r>
              <a:rPr lang="en-US" sz="2800" dirty="0">
                <a:solidFill>
                  <a:schemeClr val="tx1">
                    <a:lumMod val="75000"/>
                    <a:lumOff val="25000"/>
                  </a:schemeClr>
                </a:solidFill>
              </a:rPr>
              <a:t> can be summed up in the following five categories: API, data model, schema requirement, scalability and data integrity. Each deploys a different approach to these aspects of data storage and retrieval.</a:t>
            </a:r>
          </a:p>
        </p:txBody>
      </p:sp>
    </p:spTree>
    <p:extLst>
      <p:ext uri="{BB962C8B-B14F-4D97-AF65-F5344CB8AC3E}">
        <p14:creationId xmlns:p14="http://schemas.microsoft.com/office/powerpoint/2010/main" xmlns="" val="1330660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1508" y="514013"/>
            <a:ext cx="7135287" cy="646331"/>
          </a:xfrm>
          <a:prstGeom prst="rect">
            <a:avLst/>
          </a:prstGeom>
        </p:spPr>
        <p:txBody>
          <a:bodyPr wrap="none">
            <a:spAutoFit/>
          </a:bodyPr>
          <a:lstStyle/>
          <a:p>
            <a:r>
              <a:rPr lang="en-US" sz="3600" b="1" dirty="0" smtClean="0">
                <a:ln w="12700" cmpd="sng">
                  <a:solidFill>
                    <a:schemeClr val="accent4"/>
                  </a:solidFill>
                  <a:prstDash val="solid"/>
                </a:ln>
                <a:solidFill>
                  <a:srgbClr val="FF0000"/>
                </a:solidFill>
                <a:latin typeface="Arial" panose="020B0604020202020204" pitchFamily="34" charset="0"/>
              </a:rPr>
              <a:t>Advantages and Disadvantages</a:t>
            </a:r>
            <a:endParaRPr lang="en-US" sz="3600" b="1" dirty="0">
              <a:ln w="12700" cmpd="sng">
                <a:solidFill>
                  <a:schemeClr val="accent4"/>
                </a:solidFill>
                <a:prstDash val="solid"/>
              </a:ln>
              <a:solidFill>
                <a:srgbClr val="FF0000"/>
              </a:solidFill>
              <a:latin typeface="Arial" panose="020B0604020202020204" pitchFamily="34" charset="0"/>
            </a:endParaRPr>
          </a:p>
        </p:txBody>
      </p:sp>
      <p:pic>
        <p:nvPicPr>
          <p:cNvPr id="8" name="Image 7" descr="im.png"/>
          <p:cNvPicPr>
            <a:picLocks noChangeAspect="1"/>
          </p:cNvPicPr>
          <p:nvPr/>
        </p:nvPicPr>
        <p:blipFill>
          <a:blip r:embed="rId2"/>
          <a:stretch>
            <a:fillRect/>
          </a:stretch>
        </p:blipFill>
        <p:spPr>
          <a:xfrm>
            <a:off x="1888958" y="1215189"/>
            <a:ext cx="8470231" cy="4307305"/>
          </a:xfrm>
          <a:prstGeom prst="rect">
            <a:avLst/>
          </a:prstGeom>
        </p:spPr>
      </p:pic>
    </p:spTree>
    <p:extLst>
      <p:ext uri="{BB962C8B-B14F-4D97-AF65-F5344CB8AC3E}">
        <p14:creationId xmlns:p14="http://schemas.microsoft.com/office/powerpoint/2010/main" xmlns="" val="270688473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TotalTime>
  <Words>241</Words>
  <Application>Microsoft Office PowerPoint</Application>
  <PresentationFormat>Personnalisé</PresentationFormat>
  <Paragraphs>32</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Thème Office</vt:lpstr>
      <vt:lpstr>DataBase</vt:lpstr>
      <vt:lpstr>Diapositive 2</vt:lpstr>
      <vt:lpstr>Diapositive 3</vt:lpstr>
      <vt:lpstr>Diapositive 4</vt:lpstr>
      <vt:lpstr>Diapositive 5</vt:lpstr>
      <vt:lpstr>Diapositive 6</vt:lpstr>
      <vt:lpstr>Diapositive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Compte Microsoft</dc:creator>
  <cp:lastModifiedBy>HP</cp:lastModifiedBy>
  <cp:revision>13</cp:revision>
  <dcterms:created xsi:type="dcterms:W3CDTF">2023-01-17T09:25:23Z</dcterms:created>
  <dcterms:modified xsi:type="dcterms:W3CDTF">2023-02-09T10:24:04Z</dcterms:modified>
</cp:coreProperties>
</file>