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f871d63f6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f871d63f6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f871d63f6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f871d63f6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f871d63f6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f871d63f6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f871d63f6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2f871d63f6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f871d63f6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f871d63f6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f871d63f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f871d63f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f871d63f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f871d63f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f871d63f6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f871d63f6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f871d63f6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f871d63f6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f871d63f6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f871d63f6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f871d63f6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f871d63f6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f871d63f6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f871d63f6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f871d63f6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f871d63f6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13200"/>
            <a:ext cx="5017500" cy="10965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t/>
            </a:r>
            <a:endParaRPr sz="1300">
              <a:latin typeface="Lato"/>
              <a:ea typeface="Lato"/>
              <a:cs typeface="Lato"/>
              <a:sym typeface="Lato"/>
            </a:endParaRPr>
          </a:p>
          <a:p>
            <a:pPr indent="0" lvl="0" marL="0" rtl="1" algn="ctr">
              <a:spcBef>
                <a:spcPts val="0"/>
              </a:spcBef>
              <a:spcAft>
                <a:spcPts val="0"/>
              </a:spcAft>
              <a:buNone/>
            </a:pPr>
            <a:r>
              <a:rPr lang="en-GB" sz="1300">
                <a:latin typeface="Lato"/>
                <a:ea typeface="Lato"/>
                <a:cs typeface="Lato"/>
                <a:sym typeface="Lato"/>
              </a:rPr>
              <a:t>گزارش مغایرات تراکنش های تامین کننده و دیتابیس</a:t>
            </a:r>
            <a:endParaRPr sz="1300">
              <a:latin typeface="Lato"/>
              <a:ea typeface="Lato"/>
              <a:cs typeface="Lato"/>
              <a:sym typeface="Lato"/>
            </a:endParaRPr>
          </a:p>
          <a:p>
            <a:pPr indent="0" lvl="0" marL="0" rtl="1" algn="r">
              <a:spcBef>
                <a:spcPts val="0"/>
              </a:spcBef>
              <a:spcAft>
                <a:spcPts val="0"/>
              </a:spcAft>
              <a:buNone/>
            </a:pPr>
            <a:r>
              <a:t/>
            </a:r>
            <a:endParaRPr sz="1300">
              <a:latin typeface="Lato"/>
              <a:ea typeface="Lato"/>
              <a:cs typeface="Lato"/>
              <a:sym typeface="Lato"/>
            </a:endParaRPr>
          </a:p>
          <a:p>
            <a:pPr indent="0" lvl="0" marL="0" rtl="1" algn="ctr">
              <a:spcBef>
                <a:spcPts val="0"/>
              </a:spcBef>
              <a:spcAft>
                <a:spcPts val="0"/>
              </a:spcAft>
              <a:buNone/>
            </a:pPr>
            <a:r>
              <a:rPr lang="en-GB" sz="1300">
                <a:latin typeface="Lato"/>
                <a:ea typeface="Lato"/>
                <a:cs typeface="Lato"/>
                <a:sym typeface="Lato"/>
              </a:rPr>
              <a:t>تاریخ : 09-03-1401</a:t>
            </a:r>
            <a:endParaRPr sz="1300">
              <a:latin typeface="Lato"/>
              <a:ea typeface="Lato"/>
              <a:cs typeface="Lato"/>
              <a:sym typeface="Lato"/>
            </a:endParaRPr>
          </a:p>
        </p:txBody>
      </p:sp>
      <p:sp>
        <p:nvSpPr>
          <p:cNvPr id="135" name="Google Shape;135;p13"/>
          <p:cNvSpPr txBox="1"/>
          <p:nvPr>
            <p:ph idx="1" type="subTitle"/>
          </p:nvPr>
        </p:nvSpPr>
        <p:spPr>
          <a:xfrm>
            <a:off x="4310550" y="3924925"/>
            <a:ext cx="3470700" cy="506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مهدی فکوری</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sz="1300"/>
              <a:t>مغایرت 4 : </a:t>
            </a:r>
            <a:r>
              <a:rPr lang="en-GB" sz="1300">
                <a:latin typeface="Lato"/>
                <a:ea typeface="Lato"/>
                <a:cs typeface="Lato"/>
                <a:sym typeface="Lato"/>
              </a:rPr>
              <a:t>مغایرت دو ردیف تراکنش مربوط به تامین کننده P2 که توسط خود تامین کننده گزارش نشده است اما در جدول تراکنش ها(دیتابیس) موجود می باشد.</a:t>
            </a:r>
            <a:endParaRPr/>
          </a:p>
        </p:txBody>
      </p:sp>
      <p:sp>
        <p:nvSpPr>
          <p:cNvPr id="193" name="Google Shape;193;p22"/>
          <p:cNvSpPr txBox="1"/>
          <p:nvPr>
            <p:ph idx="1" type="body"/>
          </p:nvPr>
        </p:nvSpPr>
        <p:spPr>
          <a:xfrm>
            <a:off x="1297500" y="1552975"/>
            <a:ext cx="7038900" cy="2911200"/>
          </a:xfrm>
          <a:prstGeom prst="rect">
            <a:avLst/>
          </a:prstGeom>
        </p:spPr>
        <p:txBody>
          <a:bodyPr anchorCtr="0" anchor="t" bIns="91425" lIns="91425" spcFirstLastPara="1" rIns="91425" wrap="square" tIns="91425">
            <a:normAutofit lnSpcReduction="10000"/>
          </a:bodyPr>
          <a:lstStyle/>
          <a:p>
            <a:pPr indent="0" lvl="0" marL="0" rtl="1" algn="r">
              <a:spcBef>
                <a:spcPts val="0"/>
              </a:spcBef>
              <a:spcAft>
                <a:spcPts val="0"/>
              </a:spcAft>
              <a:buNone/>
            </a:pPr>
            <a:r>
              <a:rPr lang="en-GB"/>
              <a:t>در بررسی دیتابیس اصلی  2900 ردیف مربوط به تراکنش های COMPLETE تامین کننده P2 می باشد. اما در بررسی گزارش </a:t>
            </a:r>
            <a:r>
              <a:rPr lang="en-GB"/>
              <a:t>ارائه</a:t>
            </a:r>
            <a:r>
              <a:rPr lang="en-GB"/>
              <a:t> شده توسط تامین کننده مورد نظر ردیف های مربوط به تراکنش های COMPLETE  به تعداد 2898 عدد می باشد. این نشان از نبود دو تراکنش در گزارش تامین کننده است.</a:t>
            </a:r>
            <a:endParaRPr/>
          </a:p>
          <a:p>
            <a:pPr indent="0" lvl="0" marL="0" rtl="1" algn="r">
              <a:spcBef>
                <a:spcPts val="1200"/>
              </a:spcBef>
              <a:spcAft>
                <a:spcPts val="0"/>
              </a:spcAft>
              <a:buNone/>
            </a:pPr>
            <a:r>
              <a:rPr lang="en-GB"/>
              <a:t>سناریو های احتمالی:</a:t>
            </a:r>
            <a:endParaRPr/>
          </a:p>
          <a:p>
            <a:pPr indent="-311150" lvl="0" marL="457200" rtl="1" algn="r">
              <a:spcBef>
                <a:spcPts val="1200"/>
              </a:spcBef>
              <a:spcAft>
                <a:spcPts val="0"/>
              </a:spcAft>
              <a:buSzPts val="1300"/>
              <a:buChar char="●"/>
            </a:pPr>
            <a:r>
              <a:rPr lang="en-GB"/>
              <a:t>اشتباه در ثبت توسط تامین کننده که میتوان بصورت انسان یا نرم افزاری این بدشانسی اتفاق </a:t>
            </a:r>
            <a:r>
              <a:rPr lang="en-GB"/>
              <a:t>بیفتد</a:t>
            </a:r>
            <a:r>
              <a:rPr lang="en-GB"/>
              <a:t>.</a:t>
            </a:r>
            <a:endParaRPr/>
          </a:p>
          <a:p>
            <a:pPr indent="0" lvl="0" marL="457200" rtl="1" algn="r">
              <a:spcBef>
                <a:spcPts val="1200"/>
              </a:spcBef>
              <a:spcAft>
                <a:spcPts val="0"/>
              </a:spcAft>
              <a:buNone/>
            </a:pPr>
            <a:r>
              <a:rPr lang="en-GB"/>
              <a:t>تعامل با تامین کننده و پیدا کردن سندهای مورد نظر برای رفع این مغایرت.</a:t>
            </a:r>
            <a:endParaRPr/>
          </a:p>
          <a:p>
            <a:pPr indent="-311150" lvl="0" marL="457200" rtl="1" algn="r">
              <a:spcBef>
                <a:spcPts val="1200"/>
              </a:spcBef>
              <a:spcAft>
                <a:spcPts val="0"/>
              </a:spcAft>
              <a:buSzPts val="1300"/>
              <a:buChar char="●"/>
            </a:pPr>
            <a:r>
              <a:rPr lang="en-GB"/>
              <a:t>اشتباه انسانی یا باگ نرم افزاری در ثبت این دو ردیف در دیتابیس.</a:t>
            </a:r>
            <a:endParaRPr/>
          </a:p>
          <a:p>
            <a:pPr indent="0" lvl="0" marL="457200" rtl="1" algn="r">
              <a:spcBef>
                <a:spcPts val="1200"/>
              </a:spcBef>
              <a:spcAft>
                <a:spcPts val="1200"/>
              </a:spcAft>
              <a:buNone/>
            </a:pPr>
            <a:r>
              <a:rPr lang="en-GB"/>
              <a:t>با </a:t>
            </a:r>
            <a:r>
              <a:rPr lang="en-GB"/>
              <a:t>مسئولین</a:t>
            </a:r>
            <a:r>
              <a:rPr lang="en-GB"/>
              <a:t> و برنامه نویسان مربوطه ارتباط برقرار کرده تا مشکل را پیدا کنیم و اقدامات لازم برای رفع این باگ نرم افزاری یا انسانی ایجاد شود.</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sz="1300"/>
              <a:t>ادامه </a:t>
            </a:r>
            <a:r>
              <a:rPr lang="en-GB" sz="1300"/>
              <a:t>مغایرت 4 :</a:t>
            </a:r>
            <a:endParaRPr sz="1300"/>
          </a:p>
        </p:txBody>
      </p:sp>
      <p:sp>
        <p:nvSpPr>
          <p:cNvPr id="199" name="Google Shape;199;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1" algn="r">
              <a:spcBef>
                <a:spcPts val="0"/>
              </a:spcBef>
              <a:spcAft>
                <a:spcPts val="1200"/>
              </a:spcAft>
              <a:buNone/>
            </a:pPr>
            <a:r>
              <a:rPr lang="en-GB"/>
              <a:t>جدول مربوط به دو ردیف مربوط به تامین کننده  P2 در دیتابیس</a:t>
            </a:r>
            <a:endParaRPr/>
          </a:p>
        </p:txBody>
      </p:sp>
      <p:pic>
        <p:nvPicPr>
          <p:cNvPr id="200" name="Google Shape;200;p23"/>
          <p:cNvPicPr preferRelativeResize="0"/>
          <p:nvPr/>
        </p:nvPicPr>
        <p:blipFill>
          <a:blip r:embed="rId3">
            <a:alphaModFix/>
          </a:blip>
          <a:stretch>
            <a:fillRect/>
          </a:stretch>
        </p:blipFill>
        <p:spPr>
          <a:xfrm>
            <a:off x="265425" y="2571750"/>
            <a:ext cx="8564500" cy="866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457200" rtl="1" algn="r">
              <a:lnSpc>
                <a:spcPct val="115000"/>
              </a:lnSpc>
              <a:spcBef>
                <a:spcPts val="0"/>
              </a:spcBef>
              <a:spcAft>
                <a:spcPts val="1200"/>
              </a:spcAft>
              <a:buNone/>
            </a:pPr>
            <a:r>
              <a:rPr lang="en-GB" sz="1300">
                <a:latin typeface="Lato"/>
                <a:ea typeface="Lato"/>
                <a:cs typeface="Lato"/>
                <a:sym typeface="Lato"/>
              </a:rPr>
              <a:t>ارایه 10 ردیف گزارش requested توسط  تامین کننده P2 که البته در دیتابیس موجود و به نام همین تامین کننده ثبت شده است.</a:t>
            </a:r>
            <a:endParaRPr/>
          </a:p>
        </p:txBody>
      </p:sp>
      <p:sp>
        <p:nvSpPr>
          <p:cNvPr id="206" name="Google Shape;206;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10000"/>
          </a:bodyPr>
          <a:lstStyle/>
          <a:p>
            <a:pPr indent="0" lvl="0" marL="0" rtl="1" algn="r">
              <a:spcBef>
                <a:spcPts val="0"/>
              </a:spcBef>
              <a:spcAft>
                <a:spcPts val="0"/>
              </a:spcAft>
              <a:buNone/>
            </a:pPr>
            <a:r>
              <a:rPr lang="en-GB"/>
              <a:t>برای این مورد نام مغایرت را نگذاشته ام زیرا دقیق نمیدانم آیا تامین کنندگان مجاز هستند گزارش های requested را نیز بفرستند یا خیر. در هر صورت طبق بررسی به عمل آمده تعداد 10 عدد ردیف که مرتبط به تامین کننده مورد نظر است و requested نیز می باشد هم در گزارش و هم در دیتابیس موجود می باشند.</a:t>
            </a:r>
            <a:endParaRPr/>
          </a:p>
          <a:p>
            <a:pPr indent="0" lvl="0" marL="0" rtl="1" algn="r">
              <a:spcBef>
                <a:spcPts val="1200"/>
              </a:spcBef>
              <a:spcAft>
                <a:spcPts val="0"/>
              </a:spcAft>
              <a:buNone/>
            </a:pPr>
            <a:r>
              <a:rPr lang="en-GB"/>
              <a:t>سناریوهای احتمالی:</a:t>
            </a:r>
            <a:endParaRPr/>
          </a:p>
          <a:p>
            <a:pPr indent="-298767" lvl="0" marL="457200" rtl="1" algn="r">
              <a:spcBef>
                <a:spcPts val="1200"/>
              </a:spcBef>
              <a:spcAft>
                <a:spcPts val="0"/>
              </a:spcAft>
              <a:buSzPct val="100000"/>
              <a:buChar char="●"/>
            </a:pPr>
            <a:r>
              <a:rPr lang="en-GB"/>
              <a:t>تامین کنندگان مجاز به فرستادن این نوع از گزارشات هستند و مشکلی وجود ندارد.</a:t>
            </a:r>
            <a:endParaRPr/>
          </a:p>
          <a:p>
            <a:pPr indent="-298767" lvl="0" marL="457200" rtl="1" algn="r">
              <a:spcBef>
                <a:spcPts val="0"/>
              </a:spcBef>
              <a:spcAft>
                <a:spcPts val="0"/>
              </a:spcAft>
              <a:buSzPct val="100000"/>
              <a:buChar char="●"/>
            </a:pPr>
            <a:r>
              <a:rPr lang="en-GB"/>
              <a:t>به عمد یا اشتباه این ردیف  تراکنش های requested ثبت و فرستاده شده است.</a:t>
            </a:r>
            <a:endParaRPr/>
          </a:p>
          <a:p>
            <a:pPr indent="0" lvl="0" marL="457200" rtl="1" algn="r">
              <a:spcBef>
                <a:spcPts val="1200"/>
              </a:spcBef>
              <a:spcAft>
                <a:spcPts val="0"/>
              </a:spcAft>
              <a:buNone/>
            </a:pPr>
            <a:r>
              <a:rPr lang="en-GB"/>
              <a:t>با تامین کننده مورد نظر ارتباط برقرار کرده و همچنین با دقت در پیشینه قبلی این تامین کننده مشکل را پیدا و رفع کرد.</a:t>
            </a:r>
            <a:endParaRPr/>
          </a:p>
          <a:p>
            <a:pPr indent="-298767" lvl="0" marL="457200" rtl="1" algn="r">
              <a:spcBef>
                <a:spcPts val="1200"/>
              </a:spcBef>
              <a:spcAft>
                <a:spcPts val="0"/>
              </a:spcAft>
              <a:buSzPct val="100000"/>
              <a:buChar char="●"/>
            </a:pPr>
            <a:r>
              <a:rPr lang="en-GB"/>
              <a:t>ثبت اشتباه انسانی یا نرم افزاری و یا اخلال در تراکنش ایجاد شده در صورتی که خدمت انجام شده است.</a:t>
            </a:r>
            <a:endParaRPr/>
          </a:p>
          <a:p>
            <a:pPr indent="0" lvl="0" marL="457200" rtl="1" algn="r">
              <a:spcBef>
                <a:spcPts val="1200"/>
              </a:spcBef>
              <a:spcAft>
                <a:spcPts val="1200"/>
              </a:spcAft>
              <a:buNone/>
            </a:pPr>
            <a:r>
              <a:rPr lang="en-GB"/>
              <a:t>در این سناریو مشکل پیچیده بوده و باید از بخش نرم افزار و ورود اطلاعات تا بخش بانک و تراکنش ها مورد بررسی قرار گیرند و حتی با خود تامین کننده نیز باید ارتباط برقرار کرد تا وضعیت خدمت انجام شده یا نشده مشخص شود.</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297500" y="437475"/>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sz="1300"/>
              <a:t>ادامه بخش قبلی: </a:t>
            </a:r>
            <a:endParaRPr sz="1300"/>
          </a:p>
        </p:txBody>
      </p:sp>
      <p:sp>
        <p:nvSpPr>
          <p:cNvPr id="212" name="Google Shape;212;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1" algn="r">
              <a:spcBef>
                <a:spcPts val="0"/>
              </a:spcBef>
              <a:spcAft>
                <a:spcPts val="1200"/>
              </a:spcAft>
              <a:buNone/>
            </a:pPr>
            <a:r>
              <a:rPr lang="en-GB"/>
              <a:t>جدول مربوط به تراکنش ها تامین کننده P2  و ثبت شده نام این تامین کننده اما requested . </a:t>
            </a:r>
            <a:endParaRPr/>
          </a:p>
        </p:txBody>
      </p:sp>
      <p:pic>
        <p:nvPicPr>
          <p:cNvPr id="213" name="Google Shape;213;p25"/>
          <p:cNvPicPr preferRelativeResize="0"/>
          <p:nvPr/>
        </p:nvPicPr>
        <p:blipFill>
          <a:blip r:embed="rId3">
            <a:alphaModFix/>
          </a:blip>
          <a:stretch>
            <a:fillRect/>
          </a:stretch>
        </p:blipFill>
        <p:spPr>
          <a:xfrm>
            <a:off x="156200" y="1975325"/>
            <a:ext cx="8848576" cy="2503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052550" y="2114700"/>
            <a:ext cx="7038900" cy="9141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en-GB"/>
              <a:t>پایان</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en-GB"/>
              <a:t>اطلاعات کلی راجب جداول و روند اجرا گزارش</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در این گزارش یک جدول مربوط به کل تراکنش های تامین کنندگان در دیتابیس و یک جدول مربوط به گزارش تامین کننده P2 مورد بررسی قرار گرفت.</a:t>
            </a:r>
            <a:endParaRPr/>
          </a:p>
          <a:p>
            <a:pPr indent="0" lvl="0" marL="0" rtl="1" algn="r">
              <a:spcBef>
                <a:spcPts val="1200"/>
              </a:spcBef>
              <a:spcAft>
                <a:spcPts val="0"/>
              </a:spcAft>
              <a:buNone/>
            </a:pPr>
            <a:r>
              <a:rPr lang="en-GB"/>
              <a:t>جدول مربوط به تامین کننده 2919  و جدول تراکنش ها 45101 ردیف دارد.</a:t>
            </a:r>
            <a:endParaRPr/>
          </a:p>
          <a:p>
            <a:pPr indent="0" lvl="0" marL="0" rtl="1" algn="r">
              <a:spcBef>
                <a:spcPts val="1200"/>
              </a:spcBef>
              <a:spcAft>
                <a:spcPts val="0"/>
              </a:spcAft>
              <a:buNone/>
            </a:pPr>
            <a:r>
              <a:rPr lang="en-GB"/>
              <a:t>در این گزارش فقط مغایرات بین این دو جدول و برای تامین کننده P2 بررسی شده است.</a:t>
            </a:r>
            <a:endParaRPr/>
          </a:p>
          <a:p>
            <a:pPr indent="0" lvl="0" marL="0" rtl="1" algn="r">
              <a:spcBef>
                <a:spcPts val="1200"/>
              </a:spcBef>
              <a:spcAft>
                <a:spcPts val="0"/>
              </a:spcAft>
              <a:buNone/>
            </a:pPr>
            <a:r>
              <a:rPr lang="en-GB"/>
              <a:t>کد نوشته شده برای تحلیل این جداول به زبان پایتون و در محیط jupyter lab انجام شده و گزارش نتایج آن در ادامه </a:t>
            </a:r>
            <a:r>
              <a:rPr lang="en-GB"/>
              <a:t>ارائه</a:t>
            </a:r>
            <a:r>
              <a:rPr lang="en-GB"/>
              <a:t> خواهد شد.</a:t>
            </a:r>
            <a:endParaRPr/>
          </a:p>
          <a:p>
            <a:pPr indent="0" lvl="0" marL="0" rtl="1" algn="r">
              <a:spcBef>
                <a:spcPts val="1200"/>
              </a:spcBef>
              <a:spcAft>
                <a:spcPts val="1200"/>
              </a:spcAft>
              <a:buNone/>
            </a:pPr>
            <a:r>
              <a:rPr lang="en-GB"/>
              <a:t>این دو جدول ابتدا توسط ستون های شاخص  RefrenceID , BillID و BillPaymentID  ادغام شده و مورد بررسی قرار گرفتند.</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en-GB"/>
              <a:t>مغایرات</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1" algn="r">
              <a:spcBef>
                <a:spcPts val="0"/>
              </a:spcBef>
              <a:spcAft>
                <a:spcPts val="0"/>
              </a:spcAft>
              <a:buNone/>
            </a:pPr>
            <a:r>
              <a:rPr lang="en-GB"/>
              <a:t>مغایرات بدست آمده:</a:t>
            </a:r>
            <a:endParaRPr/>
          </a:p>
          <a:p>
            <a:pPr indent="-311150" lvl="0" marL="457200" rtl="1" algn="r">
              <a:spcBef>
                <a:spcPts val="1200"/>
              </a:spcBef>
              <a:spcAft>
                <a:spcPts val="0"/>
              </a:spcAft>
              <a:buSzPts val="1300"/>
              <a:buChar char="●"/>
            </a:pPr>
            <a:r>
              <a:rPr lang="en-GB"/>
              <a:t>مغایرت سه ردیف مربوط به تراکنش های تامین کننده P1 (ثبت شده در دیتابیس)  اما گزارش شده توسط تامین کننده P2 که یکی از این تراکنش ها نیز با قیمت متفاوتی توسط تامین کننده P2 گزارش شده است.</a:t>
            </a:r>
            <a:endParaRPr/>
          </a:p>
          <a:p>
            <a:pPr indent="-311150" lvl="0" marL="457200" rtl="1" algn="r">
              <a:spcBef>
                <a:spcPts val="0"/>
              </a:spcBef>
              <a:spcAft>
                <a:spcPts val="0"/>
              </a:spcAft>
              <a:buSzPts val="1300"/>
              <a:buChar char="●"/>
            </a:pPr>
            <a:r>
              <a:rPr lang="en-GB"/>
              <a:t>مغایرت یک ردیف که توسط تامین کننده P2 گزارش شده است اما در جدول دیتابیس موجود نمی باشد.</a:t>
            </a:r>
            <a:endParaRPr/>
          </a:p>
          <a:p>
            <a:pPr indent="-311150" lvl="0" marL="457200" rtl="1" algn="r">
              <a:spcBef>
                <a:spcPts val="0"/>
              </a:spcBef>
              <a:spcAft>
                <a:spcPts val="0"/>
              </a:spcAft>
              <a:buSzPts val="1300"/>
              <a:buChar char="●"/>
            </a:pPr>
            <a:r>
              <a:rPr lang="en-GB"/>
              <a:t>ارایه 7 ردیف گزارش requested توسط  تامین کننده P2 که در دیتابیس به هیچ تامین کننده ای مرتبط نیست.</a:t>
            </a:r>
            <a:endParaRPr/>
          </a:p>
          <a:p>
            <a:pPr indent="-311150" lvl="0" marL="457200" rtl="1" algn="r">
              <a:spcBef>
                <a:spcPts val="0"/>
              </a:spcBef>
              <a:spcAft>
                <a:spcPts val="0"/>
              </a:spcAft>
              <a:buSzPts val="1300"/>
              <a:buChar char="●"/>
            </a:pPr>
            <a:r>
              <a:rPr lang="en-GB"/>
              <a:t>مغایرت دو ردیف تراکنش مربوط به تامین کننده P2 که توسط خود تامین کننده گزارش نشده است اما در جدول تراکنش ها(دیتابیس) موجود می باشد.</a:t>
            </a:r>
            <a:endParaRPr/>
          </a:p>
          <a:p>
            <a:pPr indent="-311150" lvl="0" marL="457200" rtl="1" algn="r">
              <a:spcBef>
                <a:spcPts val="0"/>
              </a:spcBef>
              <a:spcAft>
                <a:spcPts val="0"/>
              </a:spcAft>
              <a:buSzPts val="1300"/>
              <a:buChar char="●"/>
            </a:pPr>
            <a:r>
              <a:rPr lang="en-GB"/>
              <a:t>ارایه 10 ردیف گزارش requested توسط  تامین کننده P2 که البته در دیتابیس موجود و به نام همین تامین کننده ثبت شده است.</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457200" rtl="1" algn="r">
              <a:lnSpc>
                <a:spcPct val="115000"/>
              </a:lnSpc>
              <a:spcBef>
                <a:spcPts val="0"/>
              </a:spcBef>
              <a:spcAft>
                <a:spcPts val="1200"/>
              </a:spcAft>
              <a:buNone/>
            </a:pPr>
            <a:r>
              <a:rPr lang="en-GB" sz="1300">
                <a:latin typeface="Lato"/>
                <a:ea typeface="Lato"/>
                <a:cs typeface="Lato"/>
                <a:sym typeface="Lato"/>
              </a:rPr>
              <a:t>مغایرت 1:  سه ردیف مربوط به تراکنش های تامین کننده P1 (ثبت شده در دیتابیس)  توسط تامین کننده P2  گزارش شده و یکی از این تراکنش ها نیز با قیمت متفاوتی توسط تامین کننده P2 ثبت شده است.</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55000"/>
          </a:bodyPr>
          <a:lstStyle/>
          <a:p>
            <a:pPr indent="0" lvl="0" marL="0" rtl="1" algn="r">
              <a:spcBef>
                <a:spcPts val="0"/>
              </a:spcBef>
              <a:spcAft>
                <a:spcPts val="0"/>
              </a:spcAft>
              <a:buNone/>
            </a:pPr>
            <a:r>
              <a:rPr lang="en-GB"/>
              <a:t>طبق</a:t>
            </a:r>
            <a:r>
              <a:rPr lang="en-GB"/>
              <a:t> بررسی های </a:t>
            </a:r>
            <a:r>
              <a:rPr lang="en-GB"/>
              <a:t>بعمل</a:t>
            </a:r>
            <a:r>
              <a:rPr lang="en-GB"/>
              <a:t> آمده مشخص شد که سه ردیف از گزارشات تامین کننده P2 مربوط به تامین کننده P1 است یا بطور واضح تر میتوان بیان کرد که این سه ردیف در دیتابیس تراکنش ها به تامین کننده P1 مرتبط شده است.</a:t>
            </a:r>
            <a:endParaRPr/>
          </a:p>
          <a:p>
            <a:pPr indent="0" lvl="0" marL="0" rtl="1" algn="r">
              <a:spcBef>
                <a:spcPts val="1200"/>
              </a:spcBef>
              <a:spcAft>
                <a:spcPts val="0"/>
              </a:spcAft>
              <a:buNone/>
            </a:pPr>
            <a:r>
              <a:rPr lang="en-GB"/>
              <a:t>لازم به ذکر است که هر سه تراکنش از نوع COMPLETE هستند.</a:t>
            </a:r>
            <a:endParaRPr/>
          </a:p>
          <a:p>
            <a:pPr indent="0" lvl="0" marL="0" rtl="1" algn="r">
              <a:spcBef>
                <a:spcPts val="1200"/>
              </a:spcBef>
              <a:spcAft>
                <a:spcPts val="0"/>
              </a:spcAft>
              <a:buNone/>
            </a:pPr>
            <a:r>
              <a:rPr lang="en-GB"/>
              <a:t>سناریوهای مربوط به این مغایرت: </a:t>
            </a:r>
            <a:endParaRPr/>
          </a:p>
          <a:p>
            <a:pPr indent="-274002" lvl="0" marL="457200" rtl="1" algn="r">
              <a:spcBef>
                <a:spcPts val="1200"/>
              </a:spcBef>
              <a:spcAft>
                <a:spcPts val="0"/>
              </a:spcAft>
              <a:buSzPct val="100000"/>
              <a:buChar char="●"/>
            </a:pPr>
            <a:r>
              <a:rPr lang="en-GB"/>
              <a:t>آیا اشتباه انسانی میتواند در این مغایرت امکان پذیر باشند؟ مثلا </a:t>
            </a:r>
            <a:r>
              <a:rPr lang="en-GB"/>
              <a:t>ثبت</a:t>
            </a:r>
            <a:r>
              <a:rPr lang="en-GB"/>
              <a:t> اشتباه نام تامین کننده در دیتابیس. به این خاطر که تامین کننده P2 چگونه میتواند به اطلاعات پرداخت دیگر تامین کنندگان دسترسی داشته و آن را برای خود ثبت کند که ظاهرا امکانش نیست.  </a:t>
            </a:r>
            <a:endParaRPr/>
          </a:p>
          <a:p>
            <a:pPr indent="0" lvl="0" marL="457200" rtl="1" algn="r">
              <a:spcBef>
                <a:spcPts val="1200"/>
              </a:spcBef>
              <a:spcAft>
                <a:spcPts val="0"/>
              </a:spcAft>
              <a:buNone/>
            </a:pPr>
            <a:r>
              <a:rPr lang="en-GB"/>
              <a:t>به منظور رفع این مغایرت باید با دو تامین کننده مورد نظر در این رابطه ارتباط برقرار کرده و جزییات تراکنش ها بررسی و تغییرات لازم اعمال شود.</a:t>
            </a:r>
            <a:endParaRPr/>
          </a:p>
          <a:p>
            <a:pPr indent="-274002" lvl="0" marL="457200" rtl="1" algn="r">
              <a:spcBef>
                <a:spcPts val="1200"/>
              </a:spcBef>
              <a:spcAft>
                <a:spcPts val="0"/>
              </a:spcAft>
              <a:buSzPct val="100000"/>
              <a:buChar char="●"/>
            </a:pPr>
            <a:r>
              <a:rPr lang="en-GB"/>
              <a:t>ممکن است تامین کننده P2 از طریقی به شناسه قبض و پرداخت این سه تراکنش دسترسی پیدا کرده و آن را </a:t>
            </a:r>
            <a:r>
              <a:rPr lang="en-GB"/>
              <a:t>برای</a:t>
            </a:r>
            <a:r>
              <a:rPr lang="en-GB"/>
              <a:t> خود ثبت کرده است اما موردی عجیب است چون باید بداند که تراکنش ها در سیستم شرکت خدمات دهنده ثبت میشود. این مورد </a:t>
            </a:r>
            <a:r>
              <a:rPr lang="en-GB"/>
              <a:t>نمی تواند</a:t>
            </a:r>
            <a:r>
              <a:rPr lang="en-GB"/>
              <a:t> محتمل باشد مگر اینکه شرکت تامین کننده به قول معروف از مرحله خیلی پرت باشد.</a:t>
            </a:r>
            <a:endParaRPr/>
          </a:p>
          <a:p>
            <a:pPr indent="0" lvl="0" marL="0" rtl="1" algn="r">
              <a:spcBef>
                <a:spcPts val="1200"/>
              </a:spcBef>
              <a:spcAft>
                <a:spcPts val="0"/>
              </a:spcAft>
              <a:buNone/>
            </a:pPr>
            <a:r>
              <a:rPr lang="en-GB"/>
              <a:t>	به منظور رفع یا برخورد با این موضوع باید با تامین کنند مورد نظر ارتباط برقرار کرده و مساله به صورت واضح تری بررسی و رفع شود.</a:t>
            </a:r>
            <a:endParaRPr/>
          </a:p>
          <a:p>
            <a:pPr indent="-274002" lvl="0" marL="457200" rtl="1" algn="r">
              <a:spcBef>
                <a:spcPts val="1200"/>
              </a:spcBef>
              <a:spcAft>
                <a:spcPts val="0"/>
              </a:spcAft>
              <a:buSzPct val="100000"/>
              <a:buChar char="●"/>
            </a:pPr>
            <a:r>
              <a:rPr lang="en-GB"/>
              <a:t>باگ نرم افزاری در ارتباط با دیتابیس و  اعمال این سه تراکنش به اشتباه برای تامین کننده دیگر.</a:t>
            </a:r>
            <a:endParaRPr/>
          </a:p>
          <a:p>
            <a:pPr indent="0" lvl="0" marL="0" rtl="1" algn="r">
              <a:spcBef>
                <a:spcPts val="1200"/>
              </a:spcBef>
              <a:spcAft>
                <a:spcPts val="1200"/>
              </a:spcAft>
              <a:buNone/>
            </a:pPr>
            <a:r>
              <a:rPr lang="en-GB"/>
              <a:t>	همانند  سناریو ی اول برخورد میکنیم و البته سیستم نرم افزاری نیز توسط برنامه نویسان مربوطه باید بررسی شوند.</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en-GB" sz="1600"/>
              <a:t>ادامه مغایرت 1</a:t>
            </a:r>
            <a:endParaRPr sz="1600"/>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1" algn="r">
              <a:spcBef>
                <a:spcPts val="0"/>
              </a:spcBef>
              <a:spcAft>
                <a:spcPts val="1200"/>
              </a:spcAft>
              <a:buNone/>
            </a:pPr>
            <a:r>
              <a:rPr lang="en-GB"/>
              <a:t>جدول مربوط به این مغایرت</a:t>
            </a:r>
            <a:endParaRPr/>
          </a:p>
        </p:txBody>
      </p:sp>
      <p:pic>
        <p:nvPicPr>
          <p:cNvPr id="160" name="Google Shape;160;p17"/>
          <p:cNvPicPr preferRelativeResize="0"/>
          <p:nvPr/>
        </p:nvPicPr>
        <p:blipFill>
          <a:blip r:embed="rId3">
            <a:alphaModFix/>
          </a:blip>
          <a:stretch>
            <a:fillRect/>
          </a:stretch>
        </p:blipFill>
        <p:spPr>
          <a:xfrm>
            <a:off x="248250" y="2301125"/>
            <a:ext cx="8647499" cy="1129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GB" sz="1400"/>
              <a:t>مغایرت 2 و 3 :</a:t>
            </a:r>
            <a:r>
              <a:rPr lang="en-GB"/>
              <a:t> </a:t>
            </a:r>
            <a:r>
              <a:rPr lang="en-GB" sz="1300"/>
              <a:t>ارائه</a:t>
            </a:r>
            <a:r>
              <a:rPr lang="en-GB" sz="1300"/>
              <a:t> گزارش از 7  ردیف تراکنش که به صورت </a:t>
            </a:r>
            <a:r>
              <a:rPr lang="en-GB" sz="1300"/>
              <a:t>requested</a:t>
            </a:r>
            <a:r>
              <a:rPr lang="en-GB" sz="1300"/>
              <a:t> در </a:t>
            </a:r>
            <a:r>
              <a:rPr lang="en-GB" sz="1300"/>
              <a:t>دیتابیس</a:t>
            </a:r>
            <a:r>
              <a:rPr lang="en-GB" sz="1300"/>
              <a:t> ذخیره شده اند و </a:t>
            </a:r>
            <a:r>
              <a:rPr lang="en-GB" sz="1300"/>
              <a:t>همینطور</a:t>
            </a:r>
            <a:r>
              <a:rPr lang="en-GB" sz="1300"/>
              <a:t> </a:t>
            </a:r>
            <a:r>
              <a:rPr lang="en-GB" sz="1300">
                <a:latin typeface="Lato"/>
                <a:ea typeface="Lato"/>
                <a:cs typeface="Lato"/>
                <a:sym typeface="Lato"/>
              </a:rPr>
              <a:t>مغایرت یک ردیف که توسط تامین کننده P2 گزارش شده است اما در جدول دیتابیس موجود نمی باشد.</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62500"/>
          </a:bodyPr>
          <a:lstStyle/>
          <a:p>
            <a:pPr indent="0" lvl="0" marL="0" rtl="1" algn="r">
              <a:spcBef>
                <a:spcPts val="0"/>
              </a:spcBef>
              <a:spcAft>
                <a:spcPts val="0"/>
              </a:spcAft>
              <a:buNone/>
            </a:pPr>
            <a:r>
              <a:rPr lang="en-GB"/>
              <a:t>در بررسی بعدی مشخص شد که 8 ردیف از گزارشات موجود است 7 عدد این تراکنش ها REQUESTED بوده و در دیتابیس موجود است اما به تامین کننده خاصی </a:t>
            </a:r>
            <a:r>
              <a:rPr lang="en-GB"/>
              <a:t>نامگذاری</a:t>
            </a:r>
            <a:r>
              <a:rPr lang="en-GB"/>
              <a:t> نشده و همچنین شماره مرجعی نیز ندارد ولی به تعداد 8 ردیف در گزارش تامین کننده P2 موجود است که یکی از این ردیف ها حتی در دیتابیس موجود نیست.</a:t>
            </a:r>
            <a:endParaRPr/>
          </a:p>
          <a:p>
            <a:pPr indent="0" lvl="0" marL="0" rtl="1" algn="r">
              <a:spcBef>
                <a:spcPts val="1200"/>
              </a:spcBef>
              <a:spcAft>
                <a:spcPts val="0"/>
              </a:spcAft>
              <a:buNone/>
            </a:pPr>
            <a:r>
              <a:rPr lang="en-GB"/>
              <a:t>سناریو های احتمالی: </a:t>
            </a:r>
            <a:endParaRPr/>
          </a:p>
          <a:p>
            <a:pPr indent="-280193" lvl="0" marL="457200" rtl="1" algn="r">
              <a:spcBef>
                <a:spcPts val="1200"/>
              </a:spcBef>
              <a:spcAft>
                <a:spcPts val="0"/>
              </a:spcAft>
              <a:buSzPct val="100000"/>
              <a:buChar char="●"/>
            </a:pPr>
            <a:r>
              <a:rPr lang="en-GB"/>
              <a:t>تامین کننده ردیفی که در دیتابیس نیز وجود ندارد و همچنین تراکنش های </a:t>
            </a:r>
            <a:r>
              <a:rPr lang="en-GB"/>
              <a:t>REQUESTED </a:t>
            </a:r>
            <a:r>
              <a:rPr lang="en-GB"/>
              <a:t> را خود به قصد یا به اشتباه ثبت کرده است.</a:t>
            </a:r>
            <a:endParaRPr/>
          </a:p>
          <a:p>
            <a:pPr indent="0" lvl="0" marL="457200" rtl="1" algn="r">
              <a:spcBef>
                <a:spcPts val="1200"/>
              </a:spcBef>
              <a:spcAft>
                <a:spcPts val="0"/>
              </a:spcAft>
              <a:buNone/>
            </a:pPr>
            <a:r>
              <a:rPr lang="en-GB"/>
              <a:t>برای تک تک این ردیف ها باید با تامین کننده ارتباط </a:t>
            </a:r>
            <a:r>
              <a:rPr lang="en-GB"/>
              <a:t>برقرار</a:t>
            </a:r>
            <a:r>
              <a:rPr lang="en-GB"/>
              <a:t> کرد تا دلیل این کار  و ثبت آنها مشخص شود. آیا واقعا خدمتی در قبال این تراکنش ها انجام شده و مشکل درتراکنش ها وجود دارد یا خیر و … .</a:t>
            </a:r>
            <a:endParaRPr/>
          </a:p>
          <a:p>
            <a:pPr indent="-280193" lvl="0" marL="457200" rtl="1" algn="r">
              <a:spcBef>
                <a:spcPts val="1200"/>
              </a:spcBef>
              <a:spcAft>
                <a:spcPts val="0"/>
              </a:spcAft>
              <a:buSzPct val="100000"/>
              <a:buChar char="●"/>
            </a:pPr>
            <a:r>
              <a:rPr lang="en-GB"/>
              <a:t>مشکل نرم افزاری یا انسانی در ثبت آن یک ردیف ثبت نشده در دیتابیس وجود دارد و برای آن 7 تراکنش ممکن است سیستم بانکی با اخلال مواجه شده خدمت انجام شده اما تراکنش انجام نگرفته است.</a:t>
            </a:r>
            <a:endParaRPr/>
          </a:p>
          <a:p>
            <a:pPr indent="0" lvl="0" marL="457200" rtl="1" algn="r">
              <a:spcBef>
                <a:spcPts val="1200"/>
              </a:spcBef>
              <a:spcAft>
                <a:spcPts val="0"/>
              </a:spcAft>
              <a:buNone/>
            </a:pPr>
            <a:r>
              <a:rPr lang="en-GB"/>
              <a:t>باید این مورد نیز با تامین کننده بررسی و همینطور بخش نرم افزار بررسی شود، احتمال مشکل در باگ نرم افزاری یا ثبت اشتباه انسانی و یا حتی اخلال در سیستم بانکی موجود است و باید تمام این موارد بررسی شود.</a:t>
            </a:r>
            <a:endParaRPr/>
          </a:p>
          <a:p>
            <a:pPr indent="0" lvl="0" marL="0" rtl="1" algn="r">
              <a:spcBef>
                <a:spcPts val="1200"/>
              </a:spcBef>
              <a:spcAft>
                <a:spcPts val="1200"/>
              </a:spcAft>
              <a:buNone/>
            </a:pPr>
            <a:r>
              <a:rPr lang="en-GB"/>
              <a:t>یک ایده: اگر ساختار شناسه های قبض و پرداخت را داشته باشیم میتوانیم گزارش هایی که توسط تامین کنندگان برای ما ارسال میشود را از این منظر که آیا شناسه ها درست و یا اشتباهی در آن وجود دارد و یا اینکه ممکن است </a:t>
            </a:r>
            <a:r>
              <a:rPr lang="en-GB"/>
              <a:t>ساخته</a:t>
            </a:r>
            <a:r>
              <a:rPr lang="en-GB"/>
              <a:t> شده باشند را بررسی کنیم و اشتباهات سهوی یا عمدی در برخی از گزارشات را بهتر تحلیل کنیم.</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sz="1300"/>
              <a:t>ادامه مغایرت های 2 و 3 :</a:t>
            </a:r>
            <a:endParaRPr sz="1300"/>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1" algn="r">
              <a:spcBef>
                <a:spcPts val="0"/>
              </a:spcBef>
              <a:spcAft>
                <a:spcPts val="1200"/>
              </a:spcAft>
              <a:buNone/>
            </a:pPr>
            <a:r>
              <a:rPr lang="en-GB"/>
              <a:t>8 ردیف گزارش تامین کننده در جدول merge:</a:t>
            </a:r>
            <a:endParaRPr/>
          </a:p>
        </p:txBody>
      </p:sp>
      <p:pic>
        <p:nvPicPr>
          <p:cNvPr id="173" name="Google Shape;173;p19"/>
          <p:cNvPicPr preferRelativeResize="0"/>
          <p:nvPr/>
        </p:nvPicPr>
        <p:blipFill>
          <a:blip r:embed="rId3">
            <a:alphaModFix/>
          </a:blip>
          <a:stretch>
            <a:fillRect/>
          </a:stretch>
        </p:blipFill>
        <p:spPr>
          <a:xfrm>
            <a:off x="466850" y="2060200"/>
            <a:ext cx="8454874" cy="2148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sz="1300"/>
              <a:t>ادامه مغایرت های 2 و 3 :</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1" algn="r">
              <a:lnSpc>
                <a:spcPct val="95000"/>
              </a:lnSpc>
              <a:spcBef>
                <a:spcPts val="0"/>
              </a:spcBef>
              <a:spcAft>
                <a:spcPts val="1200"/>
              </a:spcAft>
              <a:buSzPts val="605"/>
              <a:buNone/>
            </a:pPr>
            <a:r>
              <a:rPr lang="en-GB" sz="1315"/>
              <a:t>جدول مربوط به همان تراکنش ها در دیتابیس.</a:t>
            </a:r>
            <a:endParaRPr sz="1315"/>
          </a:p>
        </p:txBody>
      </p:sp>
      <p:pic>
        <p:nvPicPr>
          <p:cNvPr id="180" name="Google Shape;180;p20"/>
          <p:cNvPicPr preferRelativeResize="0"/>
          <p:nvPr/>
        </p:nvPicPr>
        <p:blipFill>
          <a:blip r:embed="rId3">
            <a:alphaModFix/>
          </a:blip>
          <a:stretch>
            <a:fillRect/>
          </a:stretch>
        </p:blipFill>
        <p:spPr>
          <a:xfrm>
            <a:off x="541425" y="2029025"/>
            <a:ext cx="8061151" cy="277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sz="1300"/>
              <a:t>ادامه مغایرت های 2 و 3 :</a:t>
            </a:r>
            <a:endParaRPr/>
          </a:p>
        </p:txBody>
      </p:sp>
      <p:sp>
        <p:nvSpPr>
          <p:cNvPr id="186" name="Google Shape;186;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1" algn="r">
              <a:spcBef>
                <a:spcPts val="0"/>
              </a:spcBef>
              <a:spcAft>
                <a:spcPts val="1200"/>
              </a:spcAft>
              <a:buNone/>
            </a:pPr>
            <a:r>
              <a:rPr lang="en-GB"/>
              <a:t>ردیف ناموجود در دیتابیس</a:t>
            </a:r>
            <a:endParaRPr/>
          </a:p>
        </p:txBody>
      </p:sp>
      <p:pic>
        <p:nvPicPr>
          <p:cNvPr id="187" name="Google Shape;187;p21"/>
          <p:cNvPicPr preferRelativeResize="0"/>
          <p:nvPr/>
        </p:nvPicPr>
        <p:blipFill>
          <a:blip r:embed="rId3">
            <a:alphaModFix/>
          </a:blip>
          <a:stretch>
            <a:fillRect/>
          </a:stretch>
        </p:blipFill>
        <p:spPr>
          <a:xfrm>
            <a:off x="211388" y="2605825"/>
            <a:ext cx="8721224" cy="62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