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999999"/>
    <a:srgbClr val="0070C0"/>
    <a:srgbClr val="00B0F0"/>
    <a:srgbClr val="00B050"/>
    <a:srgbClr val="FFC000"/>
    <a:srgbClr val="FF0000"/>
    <a:srgbClr val="FAD135"/>
    <a:srgbClr val="F4D125"/>
    <a:srgbClr val="F6D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9640" autoAdjust="0"/>
  </p:normalViewPr>
  <p:slideViewPr>
    <p:cSldViewPr snapToGrid="0" snapToObjects="1">
      <p:cViewPr>
        <p:scale>
          <a:sx n="170" d="100"/>
          <a:sy n="170" d="100"/>
        </p:scale>
        <p:origin x="-1488" y="432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90AD-C0BF-4C43-A36F-F7AF6D5BBDCC}" type="datetimeFigureOut">
              <a:rPr lang="fr-FR" smtClean="0"/>
              <a:t>3/30/12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3BB8-5475-E040-9196-3DA0202DFA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2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7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68FA-A66F-6848-9744-FCB19BECB969}" type="datetimeFigureOut">
              <a:rPr lang="fr-FR" smtClean="0"/>
              <a:t>3/30/12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22.emf"/><Relationship Id="rId20" Type="http://schemas.openxmlformats.org/officeDocument/2006/relationships/image" Target="../media/image8.emf"/><Relationship Id="rId21" Type="http://schemas.openxmlformats.org/officeDocument/2006/relationships/oleObject" Target="../embeddings/oleObject9.bin"/><Relationship Id="rId22" Type="http://schemas.openxmlformats.org/officeDocument/2006/relationships/image" Target="../media/image9.emf"/><Relationship Id="rId23" Type="http://schemas.openxmlformats.org/officeDocument/2006/relationships/oleObject" Target="../embeddings/oleObject10.bin"/><Relationship Id="rId24" Type="http://schemas.openxmlformats.org/officeDocument/2006/relationships/oleObject" Target="../embeddings/oleObject11.bin"/><Relationship Id="rId25" Type="http://schemas.openxmlformats.org/officeDocument/2006/relationships/image" Target="../media/image16.png"/><Relationship Id="rId26" Type="http://schemas.microsoft.com/office/2007/relationships/hdphoto" Target="../media/hdphoto1.wdp"/><Relationship Id="rId27" Type="http://schemas.microsoft.com/office/2007/relationships/hdphoto" Target="../media/hdphoto2.wdp"/><Relationship Id="rId28" Type="http://schemas.openxmlformats.org/officeDocument/2006/relationships/oleObject" Target="../embeddings/oleObject12.bin"/><Relationship Id="rId29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14.png"/><Relationship Id="rId30" Type="http://schemas.openxmlformats.org/officeDocument/2006/relationships/oleObject" Target="../embeddings/oleObject13.bin"/><Relationship Id="rId31" Type="http://schemas.openxmlformats.org/officeDocument/2006/relationships/image" Target="../media/image11.emf"/><Relationship Id="rId32" Type="http://schemas.openxmlformats.org/officeDocument/2006/relationships/oleObject" Target="../embeddings/oleObject14.bin"/><Relationship Id="rId9" Type="http://schemas.openxmlformats.org/officeDocument/2006/relationships/oleObject" Target="../embeddings/oleObject3.bin"/><Relationship Id="rId6" Type="http://schemas.openxmlformats.org/officeDocument/2006/relationships/image" Target="../media/image15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emf"/><Relationship Id="rId33" Type="http://schemas.openxmlformats.org/officeDocument/2006/relationships/oleObject" Target="../embeddings/oleObject15.bin"/><Relationship Id="rId34" Type="http://schemas.openxmlformats.org/officeDocument/2006/relationships/oleObject" Target="../embeddings/oleObject16.bin"/><Relationship Id="rId35" Type="http://schemas.openxmlformats.org/officeDocument/2006/relationships/oleObject" Target="../embeddings/oleObject17.bin"/><Relationship Id="rId36" Type="http://schemas.openxmlformats.org/officeDocument/2006/relationships/oleObject" Target="../embeddings/oleObject18.bin"/><Relationship Id="rId10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12" Type="http://schemas.openxmlformats.org/officeDocument/2006/relationships/image" Target="../media/image4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5.e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6.emf"/><Relationship Id="rId17" Type="http://schemas.openxmlformats.org/officeDocument/2006/relationships/oleObject" Target="../embeddings/oleObject7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8.bin"/><Relationship Id="rId37" Type="http://schemas.openxmlformats.org/officeDocument/2006/relationships/oleObject" Target="../embeddings/oleObject19.bin"/><Relationship Id="rId38" Type="http://schemas.openxmlformats.org/officeDocument/2006/relationships/image" Target="../media/image12.emf"/><Relationship Id="rId39" Type="http://schemas.openxmlformats.org/officeDocument/2006/relationships/oleObject" Target="../embeddings/oleObject20.bin"/><Relationship Id="rId40" Type="http://schemas.openxmlformats.org/officeDocument/2006/relationships/image" Target="../media/image13.emf"/><Relationship Id="rId41" Type="http://schemas.openxmlformats.org/officeDocument/2006/relationships/image" Target="../media/image17.emf"/><Relationship Id="rId42" Type="http://schemas.openxmlformats.org/officeDocument/2006/relationships/image" Target="../media/image18.emf"/><Relationship Id="rId43" Type="http://schemas.openxmlformats.org/officeDocument/2006/relationships/image" Target="../media/image19.emf"/><Relationship Id="rId44" Type="http://schemas.openxmlformats.org/officeDocument/2006/relationships/image" Target="../media/image20.emf"/><Relationship Id="rId45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1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2.emf"/><Relationship Id="rId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703495" y="3260155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1813164" y="3260155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Arc 57"/>
          <p:cNvSpPr/>
          <p:nvPr/>
        </p:nvSpPr>
        <p:spPr>
          <a:xfrm>
            <a:off x="908054" y="3063492"/>
            <a:ext cx="960678" cy="654942"/>
          </a:xfrm>
          <a:prstGeom prst="arc">
            <a:avLst>
              <a:gd name="adj1" fmla="val 11487222"/>
              <a:gd name="adj2" fmla="val 20868470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c 58"/>
          <p:cNvSpPr/>
          <p:nvPr/>
        </p:nvSpPr>
        <p:spPr>
          <a:xfrm rot="5400000" flipH="1">
            <a:off x="563990" y="2889889"/>
            <a:ext cx="533520" cy="347340"/>
          </a:xfrm>
          <a:prstGeom prst="arc">
            <a:avLst>
              <a:gd name="adj1" fmla="val 12146859"/>
              <a:gd name="adj2" fmla="val 9555019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1" name="Obje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806893"/>
              </p:ext>
            </p:extLst>
          </p:nvPr>
        </p:nvGraphicFramePr>
        <p:xfrm>
          <a:off x="1180561" y="2893589"/>
          <a:ext cx="447675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" name="Équation" r:id="rId3" imgW="457200" imgH="190500" progId="Equation.3">
                  <p:embed/>
                </p:oleObj>
              </mc:Choice>
              <mc:Fallback>
                <p:oleObj name="Équation" r:id="rId3" imgW="457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0561" y="2893589"/>
                        <a:ext cx="447675" cy="18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Image 4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305" y="784984"/>
            <a:ext cx="759234" cy="75923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016" y="784984"/>
            <a:ext cx="759234" cy="75923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6"/>
          <a:srcRect l="19408" t="17805" r="20920" b="17453"/>
          <a:stretch/>
        </p:blipFill>
        <p:spPr>
          <a:xfrm flipH="1">
            <a:off x="2691716" y="679811"/>
            <a:ext cx="331592" cy="35976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1805" y="784984"/>
            <a:ext cx="759234" cy="759234"/>
          </a:xfrm>
          <a:prstGeom prst="rect">
            <a:avLst/>
          </a:prstGeom>
        </p:spPr>
      </p:pic>
      <p:sp>
        <p:nvSpPr>
          <p:cNvPr id="7" name="Demi-tour 6"/>
          <p:cNvSpPr/>
          <p:nvPr/>
        </p:nvSpPr>
        <p:spPr>
          <a:xfrm rot="10800000">
            <a:off x="1052850" y="1493830"/>
            <a:ext cx="3033000" cy="44823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333"/>
            </a:avLst>
          </a:prstGeom>
          <a:gradFill>
            <a:lin ang="10800000" scaled="0"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Arc plein 50"/>
          <p:cNvSpPr/>
          <p:nvPr/>
        </p:nvSpPr>
        <p:spPr>
          <a:xfrm>
            <a:off x="373106" y="468921"/>
            <a:ext cx="745933" cy="752033"/>
          </a:xfrm>
          <a:prstGeom prst="blockArc">
            <a:avLst>
              <a:gd name="adj1" fmla="val 5373931"/>
              <a:gd name="adj2" fmla="val 0"/>
              <a:gd name="adj3" fmla="val 16013"/>
            </a:avLst>
          </a:prstGeom>
          <a:gradFill flip="none" rotWithShape="1">
            <a:gsLst>
              <a:gs pos="10000">
                <a:schemeClr val="tx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64" name="Obje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197625"/>
              </p:ext>
            </p:extLst>
          </p:nvPr>
        </p:nvGraphicFramePr>
        <p:xfrm>
          <a:off x="1853049" y="3229719"/>
          <a:ext cx="1825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" name="Équation" r:id="rId7" imgW="139700" imgH="203200" progId="Equation.3">
                  <p:embed/>
                </p:oleObj>
              </mc:Choice>
              <mc:Fallback>
                <p:oleObj name="Équation" r:id="rId7" imgW="139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3049" y="3229719"/>
                        <a:ext cx="182563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Arc 64"/>
          <p:cNvSpPr/>
          <p:nvPr/>
        </p:nvSpPr>
        <p:spPr>
          <a:xfrm flipV="1">
            <a:off x="908054" y="3055664"/>
            <a:ext cx="960678" cy="654942"/>
          </a:xfrm>
          <a:prstGeom prst="arc">
            <a:avLst>
              <a:gd name="adj1" fmla="val 11487222"/>
              <a:gd name="adj2" fmla="val 20868470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Arc 65"/>
          <p:cNvSpPr/>
          <p:nvPr/>
        </p:nvSpPr>
        <p:spPr>
          <a:xfrm rot="16200000" flipH="1" flipV="1">
            <a:off x="570710" y="3543981"/>
            <a:ext cx="533520" cy="347340"/>
          </a:xfrm>
          <a:prstGeom prst="arc">
            <a:avLst>
              <a:gd name="adj1" fmla="val 11877341"/>
              <a:gd name="adj2" fmla="val 9555019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7" name="Obje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84817"/>
              </p:ext>
            </p:extLst>
          </p:nvPr>
        </p:nvGraphicFramePr>
        <p:xfrm>
          <a:off x="733569" y="3228501"/>
          <a:ext cx="1984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" name="Équation" r:id="rId9" imgW="152400" imgH="215900" progId="Equation.3">
                  <p:embed/>
                </p:oleObj>
              </mc:Choice>
              <mc:Fallback>
                <p:oleObj name="Équation" r:id="rId9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3569" y="3228501"/>
                        <a:ext cx="198438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Ellipse 67"/>
          <p:cNvSpPr/>
          <p:nvPr/>
        </p:nvSpPr>
        <p:spPr>
          <a:xfrm>
            <a:off x="2917483" y="2986795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0" name="Obje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906005"/>
              </p:ext>
            </p:extLst>
          </p:nvPr>
        </p:nvGraphicFramePr>
        <p:xfrm>
          <a:off x="2947022" y="2956729"/>
          <a:ext cx="19843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" name="Équation" r:id="rId11" imgW="152400" imgH="203200" progId="Equation.3">
                  <p:embed/>
                </p:oleObj>
              </mc:Choice>
              <mc:Fallback>
                <p:oleObj name="Équation" r:id="rId11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47022" y="2956729"/>
                        <a:ext cx="198437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46748"/>
              </p:ext>
            </p:extLst>
          </p:nvPr>
        </p:nvGraphicFramePr>
        <p:xfrm>
          <a:off x="1186911" y="3704802"/>
          <a:ext cx="446087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" name="Équation" r:id="rId13" imgW="457200" imgH="190500" progId="Equation.3">
                  <p:embed/>
                </p:oleObj>
              </mc:Choice>
              <mc:Fallback>
                <p:oleObj name="Équation" r:id="rId13" imgW="457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6911" y="3704802"/>
                        <a:ext cx="446087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78001"/>
              </p:ext>
            </p:extLst>
          </p:nvPr>
        </p:nvGraphicFramePr>
        <p:xfrm>
          <a:off x="605886" y="2622127"/>
          <a:ext cx="46037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" name="Équation" r:id="rId15" imgW="469900" imgH="190500" progId="Equation.3">
                  <p:embed/>
                </p:oleObj>
              </mc:Choice>
              <mc:Fallback>
                <p:oleObj name="Équation" r:id="rId15" imgW="4699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886" y="2622127"/>
                        <a:ext cx="460375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544363"/>
              </p:ext>
            </p:extLst>
          </p:nvPr>
        </p:nvGraphicFramePr>
        <p:xfrm>
          <a:off x="639223" y="3985789"/>
          <a:ext cx="460375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" name="Équation" r:id="rId17" imgW="469900" imgH="190500" progId="Equation.3">
                  <p:embed/>
                </p:oleObj>
              </mc:Choice>
              <mc:Fallback>
                <p:oleObj name="Équation" r:id="rId17" imgW="4699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9223" y="3985789"/>
                        <a:ext cx="460375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88123"/>
              </p:ext>
            </p:extLst>
          </p:nvPr>
        </p:nvGraphicFramePr>
        <p:xfrm>
          <a:off x="956524" y="3216249"/>
          <a:ext cx="1238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" name="Équation" r:id="rId19" imgW="127000" imgH="165100" progId="Equation.3">
                  <p:embed/>
                </p:oleObj>
              </mc:Choice>
              <mc:Fallback>
                <p:oleObj name="Équation" r:id="rId19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6524" y="3216249"/>
                        <a:ext cx="1238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290946"/>
              </p:ext>
            </p:extLst>
          </p:nvPr>
        </p:nvGraphicFramePr>
        <p:xfrm>
          <a:off x="958254" y="3407889"/>
          <a:ext cx="23495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" name="Équation" r:id="rId21" imgW="241300" imgH="165100" progId="Equation.3">
                  <p:embed/>
                </p:oleObj>
              </mc:Choice>
              <mc:Fallback>
                <p:oleObj name="Équation" r:id="rId21" imgW="241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8254" y="3407889"/>
                        <a:ext cx="234950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928425"/>
              </p:ext>
            </p:extLst>
          </p:nvPr>
        </p:nvGraphicFramePr>
        <p:xfrm>
          <a:off x="2341048" y="3176384"/>
          <a:ext cx="1238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" name="Équation" r:id="rId23" imgW="127000" imgH="165100" progId="Equation.3">
                  <p:embed/>
                </p:oleObj>
              </mc:Choice>
              <mc:Fallback>
                <p:oleObj name="Équation" r:id="rId2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41048" y="3176384"/>
                        <a:ext cx="1238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55202"/>
              </p:ext>
            </p:extLst>
          </p:nvPr>
        </p:nvGraphicFramePr>
        <p:xfrm>
          <a:off x="2295354" y="3425917"/>
          <a:ext cx="23495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Équation" r:id="rId24" imgW="241300" imgH="165100" progId="Equation.3">
                  <p:embed/>
                </p:oleObj>
              </mc:Choice>
              <mc:Fallback>
                <p:oleObj name="Équation" r:id="rId24" imgW="241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95354" y="3425917"/>
                        <a:ext cx="234950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6"/>
          <a:srcRect l="19408" t="17805" r="20920" b="17453"/>
          <a:stretch/>
        </p:blipFill>
        <p:spPr>
          <a:xfrm flipH="1">
            <a:off x="1847851" y="3068363"/>
            <a:ext cx="167403" cy="18162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808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3478" y="3297669"/>
            <a:ext cx="223915" cy="17664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808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4480" y="678031"/>
            <a:ext cx="607269" cy="479068"/>
          </a:xfrm>
          <a:prstGeom prst="rect">
            <a:avLst/>
          </a:prstGeom>
        </p:spPr>
      </p:pic>
      <p:graphicFrame>
        <p:nvGraphicFramePr>
          <p:cNvPr id="44" name="Obje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8061"/>
              </p:ext>
            </p:extLst>
          </p:nvPr>
        </p:nvGraphicFramePr>
        <p:xfrm>
          <a:off x="2437513" y="2946386"/>
          <a:ext cx="322262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" name="Équation" r:id="rId28" imgW="330200" imgH="190500" progId="Equation.3">
                  <p:embed/>
                </p:oleObj>
              </mc:Choice>
              <mc:Fallback>
                <p:oleObj name="Équation" r:id="rId28" imgW="330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37513" y="2946386"/>
                        <a:ext cx="322262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Ellipse 99"/>
          <p:cNvSpPr/>
          <p:nvPr/>
        </p:nvSpPr>
        <p:spPr>
          <a:xfrm>
            <a:off x="2917484" y="3536419"/>
            <a:ext cx="251998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1" name="Obje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712866"/>
              </p:ext>
            </p:extLst>
          </p:nvPr>
        </p:nvGraphicFramePr>
        <p:xfrm>
          <a:off x="2953187" y="3509966"/>
          <a:ext cx="19843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" name="Équation" r:id="rId30" imgW="152400" imgH="215900" progId="Equation.3">
                  <p:embed/>
                </p:oleObj>
              </mc:Choice>
              <mc:Fallback>
                <p:oleObj name="Équation" r:id="rId30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953187" y="3509966"/>
                        <a:ext cx="198437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Arc 103"/>
          <p:cNvSpPr/>
          <p:nvPr/>
        </p:nvSpPr>
        <p:spPr>
          <a:xfrm>
            <a:off x="1983183" y="3114849"/>
            <a:ext cx="1860753" cy="733283"/>
          </a:xfrm>
          <a:prstGeom prst="arc">
            <a:avLst>
              <a:gd name="adj1" fmla="val 11381143"/>
              <a:gd name="adj2" fmla="val 16181217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Arc 104"/>
          <p:cNvSpPr/>
          <p:nvPr/>
        </p:nvSpPr>
        <p:spPr>
          <a:xfrm flipV="1">
            <a:off x="1983183" y="2932609"/>
            <a:ext cx="1860753" cy="733283"/>
          </a:xfrm>
          <a:prstGeom prst="arc">
            <a:avLst>
              <a:gd name="adj1" fmla="val 11381143"/>
              <a:gd name="adj2" fmla="val 16181217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6" name="Obje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65572"/>
              </p:ext>
            </p:extLst>
          </p:nvPr>
        </p:nvGraphicFramePr>
        <p:xfrm>
          <a:off x="2437513" y="3670707"/>
          <a:ext cx="322262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" name="Équation" r:id="rId32" imgW="330200" imgH="190500" progId="Equation.3">
                  <p:embed/>
                </p:oleObj>
              </mc:Choice>
              <mc:Fallback>
                <p:oleObj name="Équation" r:id="rId32" imgW="330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37513" y="3670707"/>
                        <a:ext cx="322262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er 10"/>
          <p:cNvGrpSpPr/>
          <p:nvPr/>
        </p:nvGrpSpPr>
        <p:grpSpPr>
          <a:xfrm>
            <a:off x="-245402" y="2494402"/>
            <a:ext cx="4247996" cy="1648577"/>
            <a:chOff x="901924" y="551776"/>
            <a:chExt cx="4247996" cy="1648577"/>
          </a:xfrm>
        </p:grpSpPr>
        <p:sp>
          <p:nvSpPr>
            <p:cNvPr id="109" name="Arc 108"/>
            <p:cNvSpPr/>
            <p:nvPr/>
          </p:nvSpPr>
          <p:spPr>
            <a:xfrm flipV="1">
              <a:off x="3016057" y="774539"/>
              <a:ext cx="1617619" cy="1039869"/>
            </a:xfrm>
            <a:prstGeom prst="arc">
              <a:avLst>
                <a:gd name="adj1" fmla="val 19195483"/>
                <a:gd name="adj2" fmla="val 2465051"/>
              </a:avLst>
            </a:prstGeom>
            <a:ln w="19050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Arc 109"/>
            <p:cNvSpPr/>
            <p:nvPr/>
          </p:nvSpPr>
          <p:spPr>
            <a:xfrm rot="420000" flipV="1">
              <a:off x="901924" y="580354"/>
              <a:ext cx="4247996" cy="1619999"/>
            </a:xfrm>
            <a:prstGeom prst="arc">
              <a:avLst>
                <a:gd name="adj1" fmla="val 1730281"/>
                <a:gd name="adj2" fmla="val 8824580"/>
              </a:avLst>
            </a:prstGeom>
            <a:ln w="19050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Arc 110"/>
            <p:cNvSpPr/>
            <p:nvPr/>
          </p:nvSpPr>
          <p:spPr>
            <a:xfrm rot="420000" flipV="1">
              <a:off x="1539242" y="551776"/>
              <a:ext cx="1681776" cy="984825"/>
            </a:xfrm>
            <a:prstGeom prst="arc">
              <a:avLst>
                <a:gd name="adj1" fmla="val 7913788"/>
                <a:gd name="adj2" fmla="val 13240857"/>
              </a:avLst>
            </a:prstGeom>
            <a:ln w="19050">
              <a:solidFill>
                <a:srgbClr val="00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Arc 111"/>
            <p:cNvSpPr/>
            <p:nvPr/>
          </p:nvSpPr>
          <p:spPr>
            <a:xfrm flipV="1">
              <a:off x="2583054" y="659933"/>
              <a:ext cx="1617619" cy="788880"/>
            </a:xfrm>
            <a:prstGeom prst="arc">
              <a:avLst>
                <a:gd name="adj1" fmla="val 43020"/>
                <a:gd name="adj2" fmla="val 2465051"/>
              </a:avLst>
            </a:prstGeom>
            <a:ln w="19050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8" name="Arc 117"/>
          <p:cNvSpPr/>
          <p:nvPr/>
        </p:nvSpPr>
        <p:spPr>
          <a:xfrm flipV="1">
            <a:off x="2507758" y="3106358"/>
            <a:ext cx="960678" cy="826334"/>
          </a:xfrm>
          <a:prstGeom prst="arc">
            <a:avLst>
              <a:gd name="adj1" fmla="val 463110"/>
              <a:gd name="adj2" fmla="val 1423734"/>
            </a:avLst>
          </a:prstGeom>
          <a:ln w="44450" cmpd="sng">
            <a:solidFill>
              <a:schemeClr val="bg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4" name="Grouper 123"/>
          <p:cNvGrpSpPr/>
          <p:nvPr/>
        </p:nvGrpSpPr>
        <p:grpSpPr>
          <a:xfrm flipV="1">
            <a:off x="-252462" y="2635412"/>
            <a:ext cx="4247996" cy="1648577"/>
            <a:chOff x="901924" y="551776"/>
            <a:chExt cx="4247996" cy="1648577"/>
          </a:xfrm>
        </p:grpSpPr>
        <p:sp>
          <p:nvSpPr>
            <p:cNvPr id="125" name="Arc 124"/>
            <p:cNvSpPr/>
            <p:nvPr/>
          </p:nvSpPr>
          <p:spPr>
            <a:xfrm flipV="1">
              <a:off x="3016057" y="774539"/>
              <a:ext cx="1617619" cy="1039869"/>
            </a:xfrm>
            <a:prstGeom prst="arc">
              <a:avLst>
                <a:gd name="adj1" fmla="val 19195483"/>
                <a:gd name="adj2" fmla="val 2465051"/>
              </a:avLst>
            </a:prstGeom>
            <a:ln w="19050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/>
            <p:cNvSpPr/>
            <p:nvPr/>
          </p:nvSpPr>
          <p:spPr>
            <a:xfrm rot="420000" flipV="1">
              <a:off x="901924" y="580354"/>
              <a:ext cx="4247996" cy="1619999"/>
            </a:xfrm>
            <a:prstGeom prst="arc">
              <a:avLst>
                <a:gd name="adj1" fmla="val 1730281"/>
                <a:gd name="adj2" fmla="val 8824580"/>
              </a:avLst>
            </a:prstGeom>
            <a:ln w="19050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Arc 126"/>
            <p:cNvSpPr/>
            <p:nvPr/>
          </p:nvSpPr>
          <p:spPr>
            <a:xfrm rot="420000" flipV="1">
              <a:off x="1539242" y="551776"/>
              <a:ext cx="1681776" cy="984825"/>
            </a:xfrm>
            <a:prstGeom prst="arc">
              <a:avLst>
                <a:gd name="adj1" fmla="val 7913788"/>
                <a:gd name="adj2" fmla="val 13240857"/>
              </a:avLst>
            </a:prstGeom>
            <a:ln w="19050">
              <a:solidFill>
                <a:srgbClr val="00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/>
            <p:cNvSpPr/>
            <p:nvPr/>
          </p:nvSpPr>
          <p:spPr>
            <a:xfrm flipV="1">
              <a:off x="2583054" y="659933"/>
              <a:ext cx="1617619" cy="788880"/>
            </a:xfrm>
            <a:prstGeom prst="arc">
              <a:avLst>
                <a:gd name="adj1" fmla="val 43020"/>
                <a:gd name="adj2" fmla="val 2465051"/>
              </a:avLst>
            </a:prstGeom>
            <a:ln w="19050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29" name="Obje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178574"/>
              </p:ext>
            </p:extLst>
          </p:nvPr>
        </p:nvGraphicFramePr>
        <p:xfrm>
          <a:off x="1570664" y="2303518"/>
          <a:ext cx="322262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Équation" r:id="rId33" imgW="330200" imgH="190500" progId="Equation.3">
                  <p:embed/>
                </p:oleObj>
              </mc:Choice>
              <mc:Fallback>
                <p:oleObj name="Équation" r:id="rId33" imgW="330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70664" y="2303518"/>
                        <a:ext cx="322262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78387"/>
              </p:ext>
            </p:extLst>
          </p:nvPr>
        </p:nvGraphicFramePr>
        <p:xfrm>
          <a:off x="1570664" y="4268343"/>
          <a:ext cx="322262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" name="Équation" r:id="rId34" imgW="330200" imgH="190500" progId="Equation.3">
                  <p:embed/>
                </p:oleObj>
              </mc:Choice>
              <mc:Fallback>
                <p:oleObj name="Équation" r:id="rId34" imgW="330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70664" y="4268343"/>
                        <a:ext cx="322262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4949"/>
              </p:ext>
            </p:extLst>
          </p:nvPr>
        </p:nvGraphicFramePr>
        <p:xfrm>
          <a:off x="3046533" y="2819194"/>
          <a:ext cx="1238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" name="Équation" r:id="rId35" imgW="127000" imgH="165100" progId="Equation.3">
                  <p:embed/>
                </p:oleObj>
              </mc:Choice>
              <mc:Fallback>
                <p:oleObj name="Équation" r:id="rId35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46533" y="2819194"/>
                        <a:ext cx="1238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01472"/>
              </p:ext>
            </p:extLst>
          </p:nvPr>
        </p:nvGraphicFramePr>
        <p:xfrm>
          <a:off x="3029627" y="3773197"/>
          <a:ext cx="23495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" name="Équation" r:id="rId36" imgW="241300" imgH="165100" progId="Equation.3">
                  <p:embed/>
                </p:oleObj>
              </mc:Choice>
              <mc:Fallback>
                <p:oleObj name="Équation" r:id="rId36" imgW="241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29627" y="3773197"/>
                        <a:ext cx="234950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Flèche vers le bas 101"/>
          <p:cNvSpPr/>
          <p:nvPr/>
        </p:nvSpPr>
        <p:spPr>
          <a:xfrm rot="16200000">
            <a:off x="1763717" y="967226"/>
            <a:ext cx="237577" cy="4745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Flèche vers le bas 102"/>
          <p:cNvSpPr/>
          <p:nvPr/>
        </p:nvSpPr>
        <p:spPr>
          <a:xfrm rot="16200000">
            <a:off x="3243400" y="972049"/>
            <a:ext cx="237577" cy="4745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8" name="Obje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39546"/>
              </p:ext>
            </p:extLst>
          </p:nvPr>
        </p:nvGraphicFramePr>
        <p:xfrm>
          <a:off x="1679549" y="926076"/>
          <a:ext cx="392112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Équation" r:id="rId37" imgW="457200" imgH="190500" progId="Equation.3">
                  <p:embed/>
                </p:oleObj>
              </mc:Choice>
              <mc:Fallback>
                <p:oleObj name="Équation" r:id="rId37" imgW="457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679549" y="926076"/>
                        <a:ext cx="392112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Flèche vers le bas 112"/>
          <p:cNvSpPr/>
          <p:nvPr/>
        </p:nvSpPr>
        <p:spPr>
          <a:xfrm rot="16200000">
            <a:off x="685775" y="1095681"/>
            <a:ext cx="237577" cy="125365"/>
          </a:xfrm>
          <a:prstGeom prst="downArrow">
            <a:avLst>
              <a:gd name="adj1" fmla="val 50000"/>
              <a:gd name="adj2" fmla="val 100000"/>
            </a:avLst>
          </a:prstGeom>
          <a:gradFill>
            <a:gsLst>
              <a:gs pos="2000">
                <a:schemeClr val="tx1"/>
              </a:gs>
              <a:gs pos="91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4" name="Obje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84478"/>
              </p:ext>
            </p:extLst>
          </p:nvPr>
        </p:nvGraphicFramePr>
        <p:xfrm>
          <a:off x="552269" y="684776"/>
          <a:ext cx="4032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Équation" r:id="rId39" imgW="469900" imgH="190500" progId="Equation.3">
                  <p:embed/>
                </p:oleObj>
              </mc:Choice>
              <mc:Fallback>
                <p:oleObj name="Équation" r:id="rId39" imgW="4699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52269" y="684776"/>
                        <a:ext cx="403225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 3" descr="interalState.eps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61" y="6218901"/>
            <a:ext cx="1828800" cy="1371600"/>
          </a:xfrm>
          <a:prstGeom prst="rect">
            <a:avLst/>
          </a:prstGeom>
        </p:spPr>
      </p:pic>
      <p:pic>
        <p:nvPicPr>
          <p:cNvPr id="5" name="Image 4" descr="s0-actions.eps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47" y="1862555"/>
            <a:ext cx="1828800" cy="1371600"/>
          </a:xfrm>
          <a:prstGeom prst="rect">
            <a:avLst/>
          </a:prstGeom>
        </p:spPr>
      </p:pic>
      <p:pic>
        <p:nvPicPr>
          <p:cNvPr id="8" name="Image 7" descr="s2-actions.eps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61" y="4756191"/>
            <a:ext cx="1828800" cy="1371600"/>
          </a:xfrm>
          <a:prstGeom prst="rect">
            <a:avLst/>
          </a:prstGeom>
        </p:spPr>
      </p:pic>
      <p:pic>
        <p:nvPicPr>
          <p:cNvPr id="60" name="Image 59" descr="s1-actions.eps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61" y="3299989"/>
            <a:ext cx="1828800" cy="1371600"/>
          </a:xfrm>
          <a:prstGeom prst="rect">
            <a:avLst/>
          </a:prstGeom>
        </p:spPr>
      </p:pic>
      <p:cxnSp>
        <p:nvCxnSpPr>
          <p:cNvPr id="62" name="Connecteur droit 61"/>
          <p:cNvCxnSpPr/>
          <p:nvPr/>
        </p:nvCxnSpPr>
        <p:spPr>
          <a:xfrm>
            <a:off x="6207602" y="1863567"/>
            <a:ext cx="146030" cy="4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6207602" y="1712239"/>
            <a:ext cx="146030" cy="4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400737" y="1556460"/>
            <a:ext cx="84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/>
              <a:t>Shivering</a:t>
            </a:r>
            <a:endParaRPr lang="fr-FR" sz="1000" dirty="0"/>
          </a:p>
          <a:p>
            <a:pPr algn="r"/>
            <a:r>
              <a:rPr lang="fr-FR" sz="1000" dirty="0" smtClean="0"/>
              <a:t>No-shivering</a:t>
            </a:r>
          </a:p>
        </p:txBody>
      </p:sp>
      <p:sp>
        <p:nvSpPr>
          <p:cNvPr id="71" name="ZoneTexte 70"/>
          <p:cNvSpPr txBox="1"/>
          <p:nvPr/>
        </p:nvSpPr>
        <p:spPr>
          <a:xfrm rot="16200000">
            <a:off x="3913787" y="2307444"/>
            <a:ext cx="1176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Choice probability </a:t>
            </a:r>
          </a:p>
          <a:p>
            <a:pPr algn="ctr"/>
            <a:r>
              <a:rPr lang="fr-FR" sz="1000" dirty="0"/>
              <a:t>i</a:t>
            </a:r>
            <a:r>
              <a:rPr lang="fr-FR" sz="1000" dirty="0" smtClean="0"/>
              <a:t>n the normal state</a:t>
            </a:r>
            <a:endParaRPr lang="fr-FR" sz="1000" dirty="0"/>
          </a:p>
        </p:txBody>
      </p:sp>
      <p:sp>
        <p:nvSpPr>
          <p:cNvPr id="80" name="ZoneTexte 79"/>
          <p:cNvSpPr txBox="1"/>
          <p:nvPr/>
        </p:nvSpPr>
        <p:spPr>
          <a:xfrm rot="16200000">
            <a:off x="3935415" y="372065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Choice probability </a:t>
            </a:r>
          </a:p>
          <a:p>
            <a:pPr algn="ctr"/>
            <a:r>
              <a:rPr lang="fr-FR" sz="1000" dirty="0"/>
              <a:t>i</a:t>
            </a:r>
            <a:r>
              <a:rPr lang="fr-FR" sz="1000" dirty="0" smtClean="0"/>
              <a:t>n the cued state</a:t>
            </a:r>
            <a:endParaRPr lang="fr-FR" sz="1000" dirty="0"/>
          </a:p>
        </p:txBody>
      </p:sp>
      <p:sp>
        <p:nvSpPr>
          <p:cNvPr id="81" name="ZoneTexte 80"/>
          <p:cNvSpPr txBox="1"/>
          <p:nvPr/>
        </p:nvSpPr>
        <p:spPr>
          <a:xfrm rot="16200000">
            <a:off x="3935415" y="5188247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Choice probability </a:t>
            </a:r>
          </a:p>
          <a:p>
            <a:pPr algn="ctr"/>
            <a:r>
              <a:rPr lang="fr-FR" sz="1000" dirty="0"/>
              <a:t>i</a:t>
            </a:r>
            <a:r>
              <a:rPr lang="fr-FR" sz="1000" dirty="0" smtClean="0"/>
              <a:t>n the cold state</a:t>
            </a:r>
            <a:endParaRPr lang="fr-FR" sz="1000" dirty="0"/>
          </a:p>
        </p:txBody>
      </p:sp>
      <p:sp>
        <p:nvSpPr>
          <p:cNvPr id="82" name="ZoneTexte 81"/>
          <p:cNvSpPr txBox="1"/>
          <p:nvPr/>
        </p:nvSpPr>
        <p:spPr>
          <a:xfrm rot="16200000">
            <a:off x="3883101" y="6659761"/>
            <a:ext cx="1288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 smtClean="0"/>
              <a:t>Internal</a:t>
            </a:r>
            <a:r>
              <a:rPr lang="fr-FR" sz="1000" dirty="0" smtClean="0"/>
              <a:t> </a:t>
            </a:r>
            <a:r>
              <a:rPr lang="fr-FR" sz="1000" dirty="0" err="1" smtClean="0"/>
              <a:t>temperature</a:t>
            </a:r>
            <a:endParaRPr lang="fr-FR" sz="1000" dirty="0" smtClean="0"/>
          </a:p>
          <a:p>
            <a:pPr algn="ctr"/>
            <a:r>
              <a:rPr lang="fr-FR" sz="1000" dirty="0" smtClean="0"/>
              <a:t>(</a:t>
            </a:r>
            <a:r>
              <a:rPr lang="fr-FR" sz="1000" dirty="0" err="1" smtClean="0"/>
              <a:t>arbitrary</a:t>
            </a:r>
            <a:r>
              <a:rPr lang="fr-FR" sz="1000" dirty="0" smtClean="0"/>
              <a:t> unit)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4790113" y="3071528"/>
            <a:ext cx="1828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Trial (#visiting the normal state)</a:t>
            </a:r>
            <a:endParaRPr lang="fr-FR" sz="1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4861105" y="4509970"/>
            <a:ext cx="1828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Trial (#visiting the cued state)</a:t>
            </a:r>
            <a:endParaRPr lang="fr-FR" sz="1000" dirty="0"/>
          </a:p>
        </p:txBody>
      </p:sp>
      <p:sp>
        <p:nvSpPr>
          <p:cNvPr id="85" name="ZoneTexte 84"/>
          <p:cNvSpPr txBox="1"/>
          <p:nvPr/>
        </p:nvSpPr>
        <p:spPr>
          <a:xfrm>
            <a:off x="4884769" y="5966736"/>
            <a:ext cx="1828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Trial (#visiting the cold state)</a:t>
            </a:r>
            <a:endParaRPr lang="fr-FR" sz="1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5121410" y="7425603"/>
            <a:ext cx="165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Trial (#visiting any state)</a:t>
            </a:r>
            <a:endParaRPr lang="fr-FR" sz="1000" dirty="0"/>
          </a:p>
        </p:txBody>
      </p:sp>
      <p:sp>
        <p:nvSpPr>
          <p:cNvPr id="87" name="Rectangle à coins arrondis 86"/>
          <p:cNvSpPr/>
          <p:nvPr/>
        </p:nvSpPr>
        <p:spPr>
          <a:xfrm>
            <a:off x="382723" y="4671589"/>
            <a:ext cx="2977830" cy="2634610"/>
          </a:xfrm>
          <a:prstGeom prst="roundRect">
            <a:avLst>
              <a:gd name="adj" fmla="val 5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000" b="1" dirty="0">
                <a:latin typeface="Times New Roman"/>
                <a:cs typeface="Times New Roman"/>
              </a:rPr>
              <a:t>Simulation </a:t>
            </a:r>
            <a:r>
              <a:rPr lang="fr-FR" sz="1000" b="1" dirty="0" err="1">
                <a:latin typeface="Times New Roman"/>
                <a:cs typeface="Times New Roman"/>
              </a:rPr>
              <a:t>specifications</a:t>
            </a:r>
            <a:r>
              <a:rPr lang="fr-FR" sz="1000" b="1" dirty="0">
                <a:latin typeface="Times New Roman"/>
                <a:cs typeface="Times New Roman"/>
              </a:rPr>
              <a:t>: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average</a:t>
            </a:r>
            <a:r>
              <a:rPr lang="fr-FR" sz="1000" dirty="0">
                <a:latin typeface="Times New Roman"/>
                <a:cs typeface="Times New Roman"/>
              </a:rPr>
              <a:t> over 2000 </a:t>
            </a:r>
            <a:r>
              <a:rPr lang="fr-FR" sz="1000" dirty="0" err="1">
                <a:latin typeface="Times New Roman"/>
                <a:cs typeface="Times New Roman"/>
              </a:rPr>
              <a:t>runs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algorithm</a:t>
            </a:r>
            <a:r>
              <a:rPr lang="fr-FR" sz="1000" dirty="0">
                <a:latin typeface="Times New Roman"/>
                <a:cs typeface="Times New Roman"/>
              </a:rPr>
              <a:t>: </a:t>
            </a:r>
            <a:r>
              <a:rPr lang="fr-FR" sz="1000" dirty="0" err="1">
                <a:latin typeface="Times New Roman"/>
                <a:cs typeface="Times New Roman"/>
              </a:rPr>
              <a:t>Q-learning</a:t>
            </a:r>
            <a:r>
              <a:rPr lang="fr-FR" sz="1000" dirty="0">
                <a:latin typeface="Times New Roman"/>
                <a:cs typeface="Times New Roman"/>
              </a:rPr>
              <a:t> + </a:t>
            </a:r>
            <a:r>
              <a:rPr lang="fr-FR" sz="1000" dirty="0" err="1">
                <a:latin typeface="Times New Roman"/>
                <a:cs typeface="Times New Roman"/>
              </a:rPr>
              <a:t>softmax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alpha = 0.25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beta = 5</a:t>
            </a:r>
            <a:endParaRPr lang="fr-FR" sz="1000" dirty="0" smtClean="0">
              <a:latin typeface="Times New Roman"/>
              <a:cs typeface="Times New Roman"/>
            </a:endParaRPr>
          </a:p>
          <a:p>
            <a:r>
              <a:rPr lang="fr-FR" sz="1000" dirty="0" smtClean="0">
                <a:latin typeface="Times New Roman"/>
                <a:cs typeface="Times New Roman"/>
              </a:rPr>
              <a:t>	gamma = 0.8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m = 2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n = 4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Initial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</a:t>
            </a:r>
            <a:r>
              <a:rPr lang="fr-FR" sz="1000" dirty="0" smtClean="0">
                <a:latin typeface="Times New Roman"/>
                <a:cs typeface="Times New Roman"/>
              </a:rPr>
              <a:t>37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Optimal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</a:t>
            </a:r>
            <a:r>
              <a:rPr lang="fr-FR" sz="1000" dirty="0" smtClean="0">
                <a:latin typeface="Times New Roman"/>
                <a:cs typeface="Times New Roman"/>
              </a:rPr>
              <a:t>37</a:t>
            </a:r>
          </a:p>
          <a:p>
            <a:r>
              <a:rPr lang="fr-FR" sz="1000" dirty="0" smtClean="0">
                <a:latin typeface="Times New Roman"/>
                <a:cs typeface="Times New Roman"/>
              </a:rPr>
              <a:t>	Normal Place Temperature  </a:t>
            </a:r>
            <a:r>
              <a:rPr lang="fr-FR" sz="1000" dirty="0">
                <a:latin typeface="Times New Roman"/>
                <a:cs typeface="Times New Roman"/>
              </a:rPr>
              <a:t>= </a:t>
            </a:r>
            <a:r>
              <a:rPr lang="fr-FR" sz="1000" dirty="0" smtClean="0">
                <a:latin typeface="Times New Roman"/>
                <a:cs typeface="Times New Roman"/>
              </a:rPr>
              <a:t>37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 smtClean="0">
                <a:latin typeface="Times New Roman"/>
                <a:cs typeface="Times New Roman"/>
              </a:rPr>
              <a:t>	Cold Place Temperature </a:t>
            </a:r>
            <a:r>
              <a:rPr lang="fr-FR" sz="1000" dirty="0">
                <a:latin typeface="Times New Roman"/>
                <a:cs typeface="Times New Roman"/>
              </a:rPr>
              <a:t>= -20</a:t>
            </a:r>
            <a:endParaRPr lang="fr-FR" sz="1000" dirty="0" smtClean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Heat</a:t>
            </a:r>
            <a:r>
              <a:rPr lang="fr-FR" sz="1000" dirty="0">
                <a:latin typeface="Times New Roman"/>
                <a:cs typeface="Times New Roman"/>
              </a:rPr>
              <a:t> </a:t>
            </a:r>
            <a:r>
              <a:rPr lang="fr-FR" sz="1000" dirty="0" err="1">
                <a:latin typeface="Times New Roman"/>
                <a:cs typeface="Times New Roman"/>
              </a:rPr>
              <a:t>From</a:t>
            </a:r>
            <a:r>
              <a:rPr lang="fr-FR" sz="1000" dirty="0">
                <a:latin typeface="Times New Roman"/>
                <a:cs typeface="Times New Roman"/>
              </a:rPr>
              <a:t> Shivering = 6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Coldness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>
                <a:latin typeface="Times New Roman"/>
                <a:cs typeface="Times New Roman"/>
              </a:rPr>
              <a:t>Probability = 0.10</a:t>
            </a:r>
          </a:p>
          <a:p>
            <a:r>
              <a:rPr lang="fr-FR" sz="1000" dirty="0" smtClean="0">
                <a:latin typeface="Times New Roman"/>
                <a:cs typeface="Times New Roman"/>
              </a:rPr>
              <a:t>	Temperature </a:t>
            </a:r>
            <a:r>
              <a:rPr lang="fr-FR" sz="1000" dirty="0" err="1" smtClean="0">
                <a:latin typeface="Times New Roman"/>
                <a:cs typeface="Times New Roman"/>
              </a:rPr>
              <a:t>Adjustment</a:t>
            </a:r>
            <a:r>
              <a:rPr lang="fr-FR" sz="1000" dirty="0" smtClean="0">
                <a:latin typeface="Times New Roman"/>
                <a:cs typeface="Times New Roman"/>
              </a:rPr>
              <a:t> Ratio </a:t>
            </a:r>
            <a:r>
              <a:rPr lang="fr-FR" sz="1000" dirty="0">
                <a:latin typeface="Times New Roman"/>
                <a:cs typeface="Times New Roman"/>
              </a:rPr>
              <a:t>= 0.3</a:t>
            </a:r>
            <a:endParaRPr lang="fr-FR" sz="1000" dirty="0" smtClean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endParaRPr lang="fr-FR" sz="1000" dirty="0" smtClean="0">
              <a:latin typeface="Times New Roman"/>
              <a:cs typeface="Times New Roman"/>
            </a:endParaRPr>
          </a:p>
        </p:txBody>
      </p:sp>
      <p:pic>
        <p:nvPicPr>
          <p:cNvPr id="97" name="Image 96" descr="interalEarly1.eps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89" y="7874251"/>
            <a:ext cx="1828800" cy="1371600"/>
          </a:xfrm>
          <a:prstGeom prst="rect">
            <a:avLst/>
          </a:prstGeom>
        </p:spPr>
      </p:pic>
      <p:pic>
        <p:nvPicPr>
          <p:cNvPr id="98" name="Image 97" descr="interalLate1.eps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61" y="7874251"/>
            <a:ext cx="1828800" cy="1371600"/>
          </a:xfrm>
          <a:prstGeom prst="rect">
            <a:avLst/>
          </a:prstGeom>
        </p:spPr>
      </p:pic>
      <p:cxnSp>
        <p:nvCxnSpPr>
          <p:cNvPr id="99" name="Connecteur droit avec flèche 98"/>
          <p:cNvCxnSpPr/>
          <p:nvPr/>
        </p:nvCxnSpPr>
        <p:spPr>
          <a:xfrm flipV="1">
            <a:off x="3336004" y="8825382"/>
            <a:ext cx="0" cy="143999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 flipV="1">
            <a:off x="3510367" y="8825382"/>
            <a:ext cx="0" cy="143999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 flipV="1">
            <a:off x="3961251" y="8825382"/>
            <a:ext cx="0" cy="143999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V="1">
            <a:off x="4196166" y="8825382"/>
            <a:ext cx="0" cy="143999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5075377" y="8823790"/>
            <a:ext cx="0" cy="143999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3336004" y="8326251"/>
            <a:ext cx="0" cy="55552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3510367" y="8443231"/>
            <a:ext cx="0" cy="46799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V="1">
            <a:off x="3961251" y="8325754"/>
            <a:ext cx="0" cy="55552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4197657" y="8367285"/>
            <a:ext cx="0" cy="55552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V="1">
            <a:off x="5075377" y="8412264"/>
            <a:ext cx="0" cy="46799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V="1">
            <a:off x="5215969" y="8825303"/>
            <a:ext cx="0" cy="143999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 flipV="1">
            <a:off x="5215969" y="8433077"/>
            <a:ext cx="0" cy="395998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 flipV="1">
            <a:off x="5837450" y="8825382"/>
            <a:ext cx="0" cy="143999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V="1">
            <a:off x="5837450" y="8336656"/>
            <a:ext cx="0" cy="53999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 flipV="1">
            <a:off x="6092218" y="8822783"/>
            <a:ext cx="0" cy="143999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 flipV="1">
            <a:off x="6092218" y="8357217"/>
            <a:ext cx="0" cy="53999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ZoneTexte 138"/>
          <p:cNvSpPr txBox="1"/>
          <p:nvPr/>
        </p:nvSpPr>
        <p:spPr>
          <a:xfrm>
            <a:off x="5062794" y="9084138"/>
            <a:ext cx="165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Trial (#visiting any state)</a:t>
            </a:r>
            <a:endParaRPr lang="fr-FR" sz="1000" dirty="0"/>
          </a:p>
        </p:txBody>
      </p:sp>
      <p:sp>
        <p:nvSpPr>
          <p:cNvPr id="140" name="ZoneTexte 139"/>
          <p:cNvSpPr txBox="1"/>
          <p:nvPr/>
        </p:nvSpPr>
        <p:spPr>
          <a:xfrm>
            <a:off x="3214567" y="9084138"/>
            <a:ext cx="165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Trial (#visiting any state)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5062331" y="6928628"/>
            <a:ext cx="72000" cy="72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/>
          <p:nvPr/>
        </p:nvSpPr>
        <p:spPr>
          <a:xfrm>
            <a:off x="6042850" y="6823262"/>
            <a:ext cx="72000" cy="72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145459" y="6928628"/>
            <a:ext cx="1916872" cy="1088162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 flipV="1">
            <a:off x="4558920" y="7000628"/>
            <a:ext cx="575411" cy="1008174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 flipV="1">
            <a:off x="6114850" y="6895262"/>
            <a:ext cx="292873" cy="111354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 flipV="1">
            <a:off x="4981939" y="6895262"/>
            <a:ext cx="1060911" cy="111354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 rot="16200000">
            <a:off x="2072457" y="8325375"/>
            <a:ext cx="1288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 smtClean="0"/>
              <a:t>Internal</a:t>
            </a:r>
            <a:r>
              <a:rPr lang="fr-FR" sz="1000" dirty="0" smtClean="0"/>
              <a:t> </a:t>
            </a:r>
            <a:r>
              <a:rPr lang="fr-FR" sz="1000" dirty="0" err="1" smtClean="0"/>
              <a:t>temperature</a:t>
            </a:r>
          </a:p>
          <a:p>
            <a:pPr algn="ctr"/>
            <a:r>
              <a:rPr lang="fr-FR" sz="1000" dirty="0" smtClean="0"/>
              <a:t>(</a:t>
            </a:r>
            <a:r>
              <a:rPr lang="fr-FR" sz="1000" dirty="0" err="1" smtClean="0"/>
              <a:t>arbitrary</a:t>
            </a:r>
            <a:r>
              <a:rPr lang="fr-FR" sz="1000" dirty="0" smtClean="0"/>
              <a:t> unit)</a:t>
            </a:r>
          </a:p>
        </p:txBody>
      </p:sp>
    </p:spTree>
    <p:extLst>
      <p:ext uri="{BB962C8B-B14F-4D97-AF65-F5344CB8AC3E}">
        <p14:creationId xmlns:p14="http://schemas.microsoft.com/office/powerpoint/2010/main" val="15348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nteralEarl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2" y="4865726"/>
            <a:ext cx="1828800" cy="1371600"/>
          </a:xfrm>
          <a:prstGeom prst="rect">
            <a:avLst/>
          </a:prstGeom>
        </p:spPr>
      </p:pic>
      <p:pic>
        <p:nvPicPr>
          <p:cNvPr id="6" name="Image 5" descr="interalEarly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2" y="3494126"/>
            <a:ext cx="1828800" cy="1371600"/>
          </a:xfrm>
          <a:prstGeom prst="rect">
            <a:avLst/>
          </a:prstGeom>
        </p:spPr>
      </p:pic>
      <p:pic>
        <p:nvPicPr>
          <p:cNvPr id="7" name="Image 6" descr="interalEarly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2" y="2192522"/>
            <a:ext cx="1828800" cy="1371600"/>
          </a:xfrm>
          <a:prstGeom prst="rect">
            <a:avLst/>
          </a:prstGeom>
        </p:spPr>
      </p:pic>
      <p:pic>
        <p:nvPicPr>
          <p:cNvPr id="8" name="Image 7" descr="interalEarly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42" y="954025"/>
            <a:ext cx="1828800" cy="1371600"/>
          </a:xfrm>
          <a:prstGeom prst="rect">
            <a:avLst/>
          </a:prstGeom>
        </p:spPr>
      </p:pic>
      <p:pic>
        <p:nvPicPr>
          <p:cNvPr id="9" name="Image 8" descr="interalLat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865726"/>
            <a:ext cx="1828800" cy="1371600"/>
          </a:xfrm>
          <a:prstGeom prst="rect">
            <a:avLst/>
          </a:prstGeom>
        </p:spPr>
      </p:pic>
      <p:pic>
        <p:nvPicPr>
          <p:cNvPr id="10" name="Image 9" descr="interalLate0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94126"/>
            <a:ext cx="1828800" cy="1371600"/>
          </a:xfrm>
          <a:prstGeom prst="rect">
            <a:avLst/>
          </a:prstGeom>
        </p:spPr>
      </p:pic>
      <p:pic>
        <p:nvPicPr>
          <p:cNvPr id="11" name="Image 10" descr="interalLate1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92522"/>
            <a:ext cx="1828800" cy="1371600"/>
          </a:xfrm>
          <a:prstGeom prst="rect">
            <a:avLst/>
          </a:prstGeom>
        </p:spPr>
      </p:pic>
      <p:pic>
        <p:nvPicPr>
          <p:cNvPr id="12" name="Image 11" descr="interalLate2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54025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5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82</Words>
  <Application>Microsoft Macintosh PowerPoint</Application>
  <PresentationFormat>Format A4 (210 x 297 mm)</PresentationFormat>
  <Paragraphs>34</Paragraphs>
  <Slides>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Thème Office</vt:lpstr>
      <vt:lpstr>Équation</vt:lpstr>
      <vt:lpstr>Présentation PowerPoint</vt:lpstr>
      <vt:lpstr>Présentation PowerPoint</vt:lpstr>
    </vt:vector>
  </TitlesOfParts>
  <Company>Group for Neural Theory, ENS,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Keramati</dc:creator>
  <cp:lastModifiedBy>Mehdi Keramati</cp:lastModifiedBy>
  <cp:revision>122</cp:revision>
  <cp:lastPrinted>2012-03-15T18:57:32Z</cp:lastPrinted>
  <dcterms:created xsi:type="dcterms:W3CDTF">2012-01-20T14:28:41Z</dcterms:created>
  <dcterms:modified xsi:type="dcterms:W3CDTF">2012-03-30T19:09:16Z</dcterms:modified>
</cp:coreProperties>
</file>