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00B0F0"/>
    <a:srgbClr val="00B050"/>
    <a:srgbClr val="FFC000"/>
    <a:srgbClr val="FF0000"/>
    <a:srgbClr val="FAD135"/>
    <a:srgbClr val="F4D125"/>
    <a:srgbClr val="F6D124"/>
    <a:srgbClr val="F6BE1E"/>
    <a:srgbClr val="E2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170" d="100"/>
          <a:sy n="170" d="100"/>
        </p:scale>
        <p:origin x="-848" y="2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3/30/12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406180" y="3799687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30316"/>
              </p:ext>
            </p:extLst>
          </p:nvPr>
        </p:nvGraphicFramePr>
        <p:xfrm>
          <a:off x="1455142" y="3820090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1" name="Équation" r:id="rId3" imgW="114300" imgH="139700" progId="Equation.3">
                  <p:embed/>
                </p:oleObj>
              </mc:Choice>
              <mc:Fallback>
                <p:oleObj name="Équation" r:id="rId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5142" y="3820090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Ellipse 53"/>
          <p:cNvSpPr/>
          <p:nvPr/>
        </p:nvSpPr>
        <p:spPr>
          <a:xfrm>
            <a:off x="2438544" y="3799687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020225"/>
              </p:ext>
            </p:extLst>
          </p:nvPr>
        </p:nvGraphicFramePr>
        <p:xfrm>
          <a:off x="2470787" y="3793400"/>
          <a:ext cx="2047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2" name="Équation" r:id="rId5" imgW="139700" imgH="177800" progId="Equation.3">
                  <p:embed/>
                </p:oleObj>
              </mc:Choice>
              <mc:Fallback>
                <p:oleObj name="Équation" r:id="rId5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0787" y="3793400"/>
                        <a:ext cx="204787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/>
          <p:nvPr/>
        </p:nvSpPr>
        <p:spPr>
          <a:xfrm>
            <a:off x="2612306" y="3704292"/>
            <a:ext cx="533520" cy="476970"/>
          </a:xfrm>
          <a:prstGeom prst="arc">
            <a:avLst>
              <a:gd name="adj1" fmla="val 12530870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/>
          <p:cNvSpPr/>
          <p:nvPr/>
        </p:nvSpPr>
        <p:spPr>
          <a:xfrm flipH="1" flipV="1">
            <a:off x="1567059" y="3613170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c 57"/>
          <p:cNvSpPr/>
          <p:nvPr/>
        </p:nvSpPr>
        <p:spPr>
          <a:xfrm>
            <a:off x="1567059" y="3576144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 flipH="1" flipV="1">
            <a:off x="959006" y="3665848"/>
            <a:ext cx="533520" cy="476970"/>
          </a:xfrm>
          <a:prstGeom prst="arc">
            <a:avLst>
              <a:gd name="adj1" fmla="val 12530870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92651"/>
              </p:ext>
            </p:extLst>
          </p:nvPr>
        </p:nvGraphicFramePr>
        <p:xfrm>
          <a:off x="777179" y="3787705"/>
          <a:ext cx="1857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3" name="Équation" r:id="rId7" imgW="127000" imgH="139700" progId="Equation.3">
                  <p:embed/>
                </p:oleObj>
              </mc:Choice>
              <mc:Fallback>
                <p:oleObj name="Équation" r:id="rId7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179" y="3787705"/>
                        <a:ext cx="185738" cy="20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79343"/>
              </p:ext>
            </p:extLst>
          </p:nvPr>
        </p:nvGraphicFramePr>
        <p:xfrm>
          <a:off x="1978717" y="3324532"/>
          <a:ext cx="222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4" name="Équation" r:id="rId9" imgW="152400" imgH="177800" progId="Equation.3">
                  <p:embed/>
                </p:oleObj>
              </mc:Choice>
              <mc:Fallback>
                <p:oleObj name="Équation" r:id="rId9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8717" y="3324532"/>
                        <a:ext cx="222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44170"/>
              </p:ext>
            </p:extLst>
          </p:nvPr>
        </p:nvGraphicFramePr>
        <p:xfrm>
          <a:off x="1978717" y="4251027"/>
          <a:ext cx="222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5" name="Équation" r:id="rId11" imgW="152400" imgH="177800" progId="Equation.3">
                  <p:embed/>
                </p:oleObj>
              </mc:Choice>
              <mc:Fallback>
                <p:oleObj name="Équation" r:id="rId11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8717" y="4251027"/>
                        <a:ext cx="222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76400"/>
              </p:ext>
            </p:extLst>
          </p:nvPr>
        </p:nvGraphicFramePr>
        <p:xfrm>
          <a:off x="3145826" y="3847375"/>
          <a:ext cx="1857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6" name="Équation" r:id="rId12" imgW="127000" imgH="139700" progId="Equation.3">
                  <p:embed/>
                </p:oleObj>
              </mc:Choice>
              <mc:Fallback>
                <p:oleObj name="Équation" r:id="rId12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5826" y="3847375"/>
                        <a:ext cx="185738" cy="20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Parallélogramme 27"/>
          <p:cNvSpPr/>
          <p:nvPr/>
        </p:nvSpPr>
        <p:spPr>
          <a:xfrm>
            <a:off x="1051955" y="1657363"/>
            <a:ext cx="1185076" cy="654943"/>
          </a:xfrm>
          <a:prstGeom prst="parallelogram">
            <a:avLst>
              <a:gd name="adj" fmla="val 60650"/>
            </a:avLst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Parallélogramme 28"/>
          <p:cNvSpPr/>
          <p:nvPr/>
        </p:nvSpPr>
        <p:spPr>
          <a:xfrm>
            <a:off x="1813160" y="1653835"/>
            <a:ext cx="1213551" cy="654943"/>
          </a:xfrm>
          <a:prstGeom prst="parallelogram">
            <a:avLst>
              <a:gd name="adj" fmla="val 60650"/>
            </a:avLst>
          </a:prstGeom>
          <a:pattFill prst="lgConfetti">
            <a:fgClr>
              <a:srgbClr val="0070C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Parallélogramme 29"/>
          <p:cNvSpPr/>
          <p:nvPr/>
        </p:nvSpPr>
        <p:spPr>
          <a:xfrm>
            <a:off x="1441949" y="1471463"/>
            <a:ext cx="1577706" cy="180000"/>
          </a:xfrm>
          <a:prstGeom prst="parallelogram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arallélogramme 32"/>
          <p:cNvSpPr/>
          <p:nvPr/>
        </p:nvSpPr>
        <p:spPr>
          <a:xfrm rot="5400000" flipV="1">
            <a:off x="819495" y="1700435"/>
            <a:ext cx="851427" cy="393483"/>
          </a:xfrm>
          <a:prstGeom prst="parallelogram">
            <a:avLst>
              <a:gd name="adj" fmla="val 169339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arallélogramme 33"/>
          <p:cNvSpPr/>
          <p:nvPr/>
        </p:nvSpPr>
        <p:spPr>
          <a:xfrm rot="5400000" flipV="1">
            <a:off x="2404256" y="1700435"/>
            <a:ext cx="851427" cy="393483"/>
          </a:xfrm>
          <a:prstGeom prst="parallelogram">
            <a:avLst>
              <a:gd name="adj" fmla="val 169339"/>
            </a:avLst>
          </a:prstGeom>
          <a:solidFill>
            <a:schemeClr val="tx1">
              <a:lumMod val="50000"/>
              <a:lumOff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arallélogramme 34"/>
          <p:cNvSpPr/>
          <p:nvPr/>
        </p:nvSpPr>
        <p:spPr>
          <a:xfrm rot="5400000" flipV="1">
            <a:off x="1690475" y="1798677"/>
            <a:ext cx="654943" cy="393483"/>
          </a:xfrm>
          <a:prstGeom prst="parallelogram">
            <a:avLst>
              <a:gd name="adj" fmla="val 169339"/>
            </a:avLst>
          </a:prstGeom>
          <a:solidFill>
            <a:schemeClr val="tx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arallélogramme 35"/>
          <p:cNvSpPr/>
          <p:nvPr/>
        </p:nvSpPr>
        <p:spPr>
          <a:xfrm>
            <a:off x="1052033" y="2144046"/>
            <a:ext cx="1577706" cy="180000"/>
          </a:xfrm>
          <a:prstGeom prst="parallelogram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372" y="1480075"/>
            <a:ext cx="759234" cy="759234"/>
          </a:xfrm>
          <a:prstGeom prst="rect">
            <a:avLst/>
          </a:prstGeom>
        </p:spPr>
      </p:pic>
      <p:sp>
        <p:nvSpPr>
          <p:cNvPr id="50" name="Flèche vers le bas 49"/>
          <p:cNvSpPr/>
          <p:nvPr/>
        </p:nvSpPr>
        <p:spPr>
          <a:xfrm>
            <a:off x="1693247" y="1100052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2499814" y="1100052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1794495" y="2475228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594812" y="2733356"/>
            <a:ext cx="6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2</a:t>
            </a:r>
            <a:r>
              <a:rPr lang="fr-FR" sz="900" dirty="0" smtClean="0"/>
              <a:t> </a:t>
            </a:r>
            <a:r>
              <a:rPr lang="fr-FR" sz="900" dirty="0" err="1" smtClean="0"/>
              <a:t>units</a:t>
            </a:r>
            <a:r>
              <a:rPr lang="fr-FR" sz="900" dirty="0" smtClean="0"/>
              <a:t> of </a:t>
            </a:r>
          </a:p>
          <a:p>
            <a:pPr algn="ctr"/>
            <a:r>
              <a:rPr lang="fr-FR" sz="900" dirty="0" err="1" smtClean="0"/>
              <a:t>energy</a:t>
            </a:r>
            <a:endParaRPr lang="fr-FR" sz="9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440002" y="556094"/>
            <a:ext cx="7402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2</a:t>
            </a:r>
            <a:r>
              <a:rPr lang="fr-FR" sz="900" dirty="0" smtClean="0"/>
              <a:t> unit of </a:t>
            </a:r>
          </a:p>
          <a:p>
            <a:pPr algn="ctr"/>
            <a:r>
              <a:rPr lang="fr-FR" sz="900" dirty="0" err="1" smtClean="0"/>
              <a:t>Energy</a:t>
            </a:r>
            <a:r>
              <a:rPr lang="fr-FR" sz="900" dirty="0" smtClean="0"/>
              <a:t> </a:t>
            </a:r>
            <a:r>
              <a:rPr lang="fr-FR" sz="900" dirty="0" err="1" smtClean="0"/>
              <a:t>with</a:t>
            </a:r>
            <a:endParaRPr lang="fr-FR" sz="900" dirty="0"/>
          </a:p>
          <a:p>
            <a:pPr algn="ctr"/>
            <a:r>
              <a:rPr lang="fr-FR" sz="900" i="1" dirty="0"/>
              <a:t>p</a:t>
            </a:r>
            <a:r>
              <a:rPr lang="fr-FR" sz="900" i="1" dirty="0" smtClean="0"/>
              <a:t>=1</a:t>
            </a:r>
            <a:endParaRPr lang="fr-FR" sz="900" i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2241740" y="560923"/>
            <a:ext cx="7402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8</a:t>
            </a:r>
            <a:r>
              <a:rPr lang="fr-FR" sz="900" dirty="0" smtClean="0"/>
              <a:t> </a:t>
            </a:r>
            <a:r>
              <a:rPr lang="fr-FR" sz="900" dirty="0" err="1" smtClean="0"/>
              <a:t>units</a:t>
            </a:r>
            <a:r>
              <a:rPr lang="fr-FR" sz="900" dirty="0" smtClean="0"/>
              <a:t> of </a:t>
            </a:r>
          </a:p>
          <a:p>
            <a:pPr algn="ctr"/>
            <a:r>
              <a:rPr lang="fr-FR" sz="900" dirty="0" err="1" smtClean="0"/>
              <a:t>Energy</a:t>
            </a:r>
            <a:r>
              <a:rPr lang="fr-FR" sz="900" dirty="0" smtClean="0"/>
              <a:t> </a:t>
            </a:r>
            <a:r>
              <a:rPr lang="fr-FR" sz="900" dirty="0" err="1" smtClean="0"/>
              <a:t>with</a:t>
            </a:r>
            <a:r>
              <a:rPr lang="fr-FR" sz="900" dirty="0" smtClean="0"/>
              <a:t> </a:t>
            </a:r>
          </a:p>
          <a:p>
            <a:pPr algn="ctr"/>
            <a:r>
              <a:rPr lang="fr-FR" sz="900" i="1" dirty="0" smtClean="0"/>
              <a:t>p=0.25</a:t>
            </a:r>
            <a:endParaRPr lang="fr-FR" sz="900" i="1" dirty="0"/>
          </a:p>
        </p:txBody>
      </p:sp>
      <p:sp>
        <p:nvSpPr>
          <p:cNvPr id="68" name="ZoneTexte 67"/>
          <p:cNvSpPr txBox="1"/>
          <p:nvPr/>
        </p:nvSpPr>
        <p:spPr>
          <a:xfrm rot="16200000">
            <a:off x="3599544" y="2711897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 smtClean="0"/>
              <a:t>Internal</a:t>
            </a:r>
            <a:r>
              <a:rPr lang="fr-FR" sz="1000" dirty="0" smtClean="0"/>
              <a:t> state</a:t>
            </a:r>
            <a:endParaRPr lang="fr-FR" sz="1000" dirty="0"/>
          </a:p>
        </p:txBody>
      </p:sp>
      <p:sp>
        <p:nvSpPr>
          <p:cNvPr id="69" name="ZoneTexte 68"/>
          <p:cNvSpPr txBox="1"/>
          <p:nvPr/>
        </p:nvSpPr>
        <p:spPr>
          <a:xfrm rot="16200000">
            <a:off x="3510947" y="1439170"/>
            <a:ext cx="1061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Place </a:t>
            </a:r>
            <a:r>
              <a:rPr lang="fr-FR" sz="1000" dirty="0" err="1" smtClean="0"/>
              <a:t>preference</a:t>
            </a:r>
            <a:endParaRPr lang="fr-FR" sz="1000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4001383" y="3885915"/>
            <a:ext cx="2311082" cy="2187673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= </a:t>
            </a:r>
            <a:r>
              <a:rPr lang="fr-FR" sz="1000" dirty="0" smtClean="0">
                <a:latin typeface="Times New Roman"/>
                <a:cs typeface="Times New Roman"/>
              </a:rPr>
              <a:t>10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gamma = 0.8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0	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</a:t>
            </a:r>
            <a:r>
              <a:rPr lang="fr-FR" sz="1000" dirty="0" smtClean="0">
                <a:latin typeface="Times New Roman"/>
                <a:cs typeface="Times New Roman"/>
              </a:rPr>
              <a:t>= 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big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small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energy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expenditure</a:t>
            </a:r>
            <a:r>
              <a:rPr lang="fr-FR" sz="1000" dirty="0" smtClean="0">
                <a:latin typeface="Times New Roman"/>
                <a:cs typeface="Times New Roman"/>
              </a:rPr>
              <a:t> per </a:t>
            </a:r>
            <a:r>
              <a:rPr lang="fr-FR" sz="1000" dirty="0" err="1" smtClean="0">
                <a:latin typeface="Times New Roman"/>
                <a:cs typeface="Times New Roman"/>
              </a:rPr>
              <a:t>step</a:t>
            </a:r>
            <a:r>
              <a:rPr lang="fr-FR" sz="1000" dirty="0" smtClean="0">
                <a:latin typeface="Times New Roman"/>
                <a:cs typeface="Times New Roman"/>
              </a:rPr>
              <a:t> = 2</a:t>
            </a:r>
          </a:p>
        </p:txBody>
      </p:sp>
      <p:cxnSp>
        <p:nvCxnSpPr>
          <p:cNvPr id="75" name="Connecteur droit 74"/>
          <p:cNvCxnSpPr/>
          <p:nvPr/>
        </p:nvCxnSpPr>
        <p:spPr>
          <a:xfrm>
            <a:off x="5672179" y="890243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672179" y="738915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CPP_placePreferenc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57" y="920772"/>
            <a:ext cx="1828800" cy="1371600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454077" y="589331"/>
            <a:ext cx="126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/>
              <a:t>Small-</a:t>
            </a:r>
            <a:r>
              <a:rPr lang="fr-FR" sz="1000" dirty="0" err="1" smtClean="0"/>
              <a:t>outcome</a:t>
            </a:r>
            <a:r>
              <a:rPr lang="fr-FR" sz="1000" dirty="0" smtClean="0"/>
              <a:t> state</a:t>
            </a:r>
            <a:endParaRPr lang="fr-FR" sz="1000" dirty="0"/>
          </a:p>
          <a:p>
            <a:pPr algn="r"/>
            <a:r>
              <a:rPr lang="fr-FR" sz="1000" dirty="0" err="1" smtClean="0"/>
              <a:t>Big-outcome</a:t>
            </a:r>
            <a:r>
              <a:rPr lang="fr-FR" sz="1000" dirty="0" smtClean="0"/>
              <a:t> state</a:t>
            </a:r>
          </a:p>
        </p:txBody>
      </p:sp>
      <p:pic>
        <p:nvPicPr>
          <p:cNvPr id="41" name="Image 40" descr="CPP_interalSta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0" y="2204544"/>
            <a:ext cx="1828800" cy="1371600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03460" y="3410351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Trial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36</Words>
  <Application>Microsoft Macintosh PowerPoint</Application>
  <PresentationFormat>Format A4 (210 x 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94</cp:revision>
  <cp:lastPrinted>2012-03-15T18:57:32Z</cp:lastPrinted>
  <dcterms:created xsi:type="dcterms:W3CDTF">2012-01-20T14:28:41Z</dcterms:created>
  <dcterms:modified xsi:type="dcterms:W3CDTF">2012-03-30T16:16:54Z</dcterms:modified>
</cp:coreProperties>
</file>