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0"/>
    <a:srgbClr val="00B0F0"/>
    <a:srgbClr val="00B050"/>
    <a:srgbClr val="FFC000"/>
    <a:srgbClr val="FF0000"/>
    <a:srgbClr val="FAD135"/>
    <a:srgbClr val="F4D125"/>
    <a:srgbClr val="F6D124"/>
    <a:srgbClr val="F6BE1E"/>
    <a:srgbClr val="E2A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9640" autoAdjust="0"/>
  </p:normalViewPr>
  <p:slideViewPr>
    <p:cSldViewPr snapToGrid="0" snapToObjects="1">
      <p:cViewPr>
        <p:scale>
          <a:sx n="139" d="100"/>
          <a:sy n="139" d="100"/>
        </p:scale>
        <p:origin x="-1712" y="352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90AD-C0BF-4C43-A36F-F7AF6D5BBDCC}" type="datetimeFigureOut">
              <a:rPr lang="fr-FR" smtClean="0"/>
              <a:t>5/7/12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3BB8-5475-E040-9196-3DA0202DFA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2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9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68FA-A66F-6848-9744-FCB19BECB969}" type="datetimeFigureOut">
              <a:rPr lang="fr-FR" smtClean="0"/>
              <a:t>5/7/12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DC9A1-4B8F-A043-A39C-4BC766AD0E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oleObject" Target="../embeddings/oleObject11.bin"/><Relationship Id="rId21" Type="http://schemas.openxmlformats.org/officeDocument/2006/relationships/oleObject" Target="../embeddings/oleObject12.bin"/><Relationship Id="rId10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5.png"/><Relationship Id="rId14" Type="http://schemas.openxmlformats.org/officeDocument/2006/relationships/image" Target="../media/image6.emf"/><Relationship Id="rId15" Type="http://schemas.openxmlformats.org/officeDocument/2006/relationships/image" Target="../media/image7.emf"/><Relationship Id="rId16" Type="http://schemas.openxmlformats.org/officeDocument/2006/relationships/oleObject" Target="../embeddings/oleObject7.bin"/><Relationship Id="rId17" Type="http://schemas.openxmlformats.org/officeDocument/2006/relationships/oleObject" Target="../embeddings/oleObject8.bin"/><Relationship Id="rId18" Type="http://schemas.openxmlformats.org/officeDocument/2006/relationships/oleObject" Target="../embeddings/oleObject9.bin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603047" y="4952299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3" name="Obje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928305"/>
              </p:ext>
            </p:extLst>
          </p:nvPr>
        </p:nvGraphicFramePr>
        <p:xfrm>
          <a:off x="1652009" y="4972702"/>
          <a:ext cx="168867" cy="2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7" name="Équation" r:id="rId3" imgW="114300" imgH="139700" progId="Equation.3">
                  <p:embed/>
                </p:oleObj>
              </mc:Choice>
              <mc:Fallback>
                <p:oleObj name="Équation" r:id="rId3" imgW="1143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2009" y="4972702"/>
                        <a:ext cx="168867" cy="2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Ellipse 53"/>
          <p:cNvSpPr/>
          <p:nvPr/>
        </p:nvSpPr>
        <p:spPr>
          <a:xfrm>
            <a:off x="1619888" y="6021238"/>
            <a:ext cx="251999" cy="251999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5" name="Obje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84431"/>
              </p:ext>
            </p:extLst>
          </p:nvPr>
        </p:nvGraphicFramePr>
        <p:xfrm>
          <a:off x="1652131" y="6014951"/>
          <a:ext cx="2047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8" name="Équation" r:id="rId5" imgW="139700" imgH="177800" progId="Equation.3">
                  <p:embed/>
                </p:oleObj>
              </mc:Choice>
              <mc:Fallback>
                <p:oleObj name="Équation" r:id="rId5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2131" y="6014951"/>
                        <a:ext cx="204787" cy="25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c 3"/>
          <p:cNvSpPr/>
          <p:nvPr/>
        </p:nvSpPr>
        <p:spPr>
          <a:xfrm rot="5400000">
            <a:off x="1458535" y="6218209"/>
            <a:ext cx="533520" cy="476970"/>
          </a:xfrm>
          <a:prstGeom prst="arc">
            <a:avLst>
              <a:gd name="adj1" fmla="val 12530870"/>
              <a:gd name="adj2" fmla="val 9555019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/>
          <p:cNvSpPr/>
          <p:nvPr/>
        </p:nvSpPr>
        <p:spPr>
          <a:xfrm rot="5400000" flipH="1" flipV="1">
            <a:off x="1245904" y="5275977"/>
            <a:ext cx="960678" cy="654942"/>
          </a:xfrm>
          <a:prstGeom prst="arc">
            <a:avLst>
              <a:gd name="adj1" fmla="val 11487222"/>
              <a:gd name="adj2" fmla="val 20868470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Arc 57"/>
          <p:cNvSpPr/>
          <p:nvPr/>
        </p:nvSpPr>
        <p:spPr>
          <a:xfrm rot="5400000">
            <a:off x="1271432" y="5285661"/>
            <a:ext cx="960678" cy="654942"/>
          </a:xfrm>
          <a:prstGeom prst="arc">
            <a:avLst>
              <a:gd name="adj1" fmla="val 11487222"/>
              <a:gd name="adj2" fmla="val 20868470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 rot="5400000" flipH="1" flipV="1">
            <a:off x="1485867" y="4531286"/>
            <a:ext cx="533520" cy="476970"/>
          </a:xfrm>
          <a:prstGeom prst="arc">
            <a:avLst>
              <a:gd name="adj1" fmla="val 12530870"/>
              <a:gd name="adj2" fmla="val 9555019"/>
            </a:avLst>
          </a:prstGeom>
          <a:ln w="19050">
            <a:solidFill>
              <a:srgbClr val="0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0" name="Obje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68099"/>
              </p:ext>
            </p:extLst>
          </p:nvPr>
        </p:nvGraphicFramePr>
        <p:xfrm>
          <a:off x="1323649" y="4657739"/>
          <a:ext cx="185738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9" name="Équation" r:id="rId7" imgW="127000" imgH="139700" progId="Equation.3">
                  <p:embed/>
                </p:oleObj>
              </mc:Choice>
              <mc:Fallback>
                <p:oleObj name="Équation" r:id="rId7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3649" y="4657739"/>
                        <a:ext cx="185738" cy="20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43597"/>
              </p:ext>
            </p:extLst>
          </p:nvPr>
        </p:nvGraphicFramePr>
        <p:xfrm>
          <a:off x="1153361" y="5476727"/>
          <a:ext cx="2222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0" name="Équation" r:id="rId9" imgW="152400" imgH="177800" progId="Equation.3">
                  <p:embed/>
                </p:oleObj>
              </mc:Choice>
              <mc:Fallback>
                <p:oleObj name="Équation" r:id="rId9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3361" y="5476727"/>
                        <a:ext cx="22225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795945"/>
              </p:ext>
            </p:extLst>
          </p:nvPr>
        </p:nvGraphicFramePr>
        <p:xfrm>
          <a:off x="2102496" y="5476727"/>
          <a:ext cx="2222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" name="Équation" r:id="rId11" imgW="152400" imgH="177800" progId="Equation.3">
                  <p:embed/>
                </p:oleObj>
              </mc:Choice>
              <mc:Fallback>
                <p:oleObj name="Équation" r:id="rId11" imgW="152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2496" y="5476727"/>
                        <a:ext cx="22225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46633"/>
              </p:ext>
            </p:extLst>
          </p:nvPr>
        </p:nvGraphicFramePr>
        <p:xfrm>
          <a:off x="1968101" y="6361292"/>
          <a:ext cx="185738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2" name="Équation" r:id="rId12" imgW="127000" imgH="139700" progId="Equation.3">
                  <p:embed/>
                </p:oleObj>
              </mc:Choice>
              <mc:Fallback>
                <p:oleObj name="Équation" r:id="rId12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8101" y="6361292"/>
                        <a:ext cx="185738" cy="20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arallélogramme 1"/>
          <p:cNvSpPr/>
          <p:nvPr/>
        </p:nvSpPr>
        <p:spPr>
          <a:xfrm>
            <a:off x="1134150" y="1386869"/>
            <a:ext cx="1185076" cy="654943"/>
          </a:xfrm>
          <a:prstGeom prst="parallelogram">
            <a:avLst>
              <a:gd name="adj" fmla="val 60650"/>
            </a:avLst>
          </a:prstGeom>
          <a:pattFill prst="lgConfetti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Parallélogramme 14"/>
          <p:cNvSpPr/>
          <p:nvPr/>
        </p:nvSpPr>
        <p:spPr>
          <a:xfrm>
            <a:off x="1895355" y="1383341"/>
            <a:ext cx="1213551" cy="654943"/>
          </a:xfrm>
          <a:prstGeom prst="parallelogram">
            <a:avLst>
              <a:gd name="adj" fmla="val 60650"/>
            </a:avLst>
          </a:prstGeom>
          <a:pattFill prst="lgConfetti">
            <a:fgClr>
              <a:srgbClr val="0070C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>
            <a:off x="1524144" y="1200969"/>
            <a:ext cx="1577706" cy="180000"/>
          </a:xfrm>
          <a:prstGeom prst="parallelogram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5400000" flipV="1">
            <a:off x="901690" y="1429941"/>
            <a:ext cx="851427" cy="393483"/>
          </a:xfrm>
          <a:prstGeom prst="parallelogram">
            <a:avLst>
              <a:gd name="adj" fmla="val 169339"/>
            </a:avLst>
          </a:prstGeom>
          <a:solidFill>
            <a:schemeClr val="bg1">
              <a:lumMod val="6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Parallélogramme 18"/>
          <p:cNvSpPr/>
          <p:nvPr/>
        </p:nvSpPr>
        <p:spPr>
          <a:xfrm rot="5400000" flipV="1">
            <a:off x="2486451" y="1429941"/>
            <a:ext cx="851427" cy="393483"/>
          </a:xfrm>
          <a:prstGeom prst="parallelogram">
            <a:avLst>
              <a:gd name="adj" fmla="val 169339"/>
            </a:avLst>
          </a:prstGeom>
          <a:solidFill>
            <a:schemeClr val="tx1">
              <a:lumMod val="50000"/>
              <a:lumOff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Parallélogramme 23"/>
          <p:cNvSpPr/>
          <p:nvPr/>
        </p:nvSpPr>
        <p:spPr>
          <a:xfrm rot="5400000" flipV="1">
            <a:off x="1772670" y="1528183"/>
            <a:ext cx="654943" cy="393483"/>
          </a:xfrm>
          <a:prstGeom prst="parallelogram">
            <a:avLst>
              <a:gd name="adj" fmla="val 169339"/>
            </a:avLst>
          </a:prstGeom>
          <a:solidFill>
            <a:schemeClr val="tx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Parallélogramme 24"/>
          <p:cNvSpPr/>
          <p:nvPr/>
        </p:nvSpPr>
        <p:spPr>
          <a:xfrm>
            <a:off x="1134228" y="1873552"/>
            <a:ext cx="1577706" cy="180000"/>
          </a:xfrm>
          <a:prstGeom prst="parallelogram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9567" y="1209581"/>
            <a:ext cx="759234" cy="759234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>
            <a:off x="1775442" y="930054"/>
            <a:ext cx="237577" cy="236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17750" y="5495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b="1" dirty="0" smtClean="0"/>
              <a:t>1 unit of </a:t>
            </a:r>
          </a:p>
          <a:p>
            <a:pPr algn="ctr"/>
            <a:r>
              <a:rPr lang="fr-FR" sz="900" b="1" dirty="0" err="1" smtClean="0"/>
              <a:t>energy</a:t>
            </a:r>
            <a:endParaRPr lang="fr-FR" sz="900" b="1" dirty="0"/>
          </a:p>
        </p:txBody>
      </p:sp>
      <p:sp>
        <p:nvSpPr>
          <p:cNvPr id="33" name="Flèche vers le bas 32"/>
          <p:cNvSpPr/>
          <p:nvPr/>
        </p:nvSpPr>
        <p:spPr>
          <a:xfrm>
            <a:off x="2582009" y="930054"/>
            <a:ext cx="237577" cy="236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2398670" y="5495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b="1" dirty="0"/>
              <a:t>4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units</a:t>
            </a:r>
            <a:r>
              <a:rPr lang="fr-FR" sz="900" b="1" dirty="0" smtClean="0"/>
              <a:t> of </a:t>
            </a:r>
          </a:p>
          <a:p>
            <a:pPr algn="ctr"/>
            <a:r>
              <a:rPr lang="fr-FR" sz="900" b="1" dirty="0" err="1" smtClean="0"/>
              <a:t>energy</a:t>
            </a:r>
            <a:endParaRPr lang="fr-FR" sz="900" b="1" dirty="0"/>
          </a:p>
        </p:txBody>
      </p:sp>
      <p:sp>
        <p:nvSpPr>
          <p:cNvPr id="35" name="Flèche vers le bas 34"/>
          <p:cNvSpPr/>
          <p:nvPr/>
        </p:nvSpPr>
        <p:spPr>
          <a:xfrm>
            <a:off x="1876690" y="2113374"/>
            <a:ext cx="237577" cy="236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1671754" y="23075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00" b="1" dirty="0"/>
              <a:t>2</a:t>
            </a:r>
            <a:r>
              <a:rPr lang="fr-FR" sz="900" b="1" dirty="0" smtClean="0"/>
              <a:t> </a:t>
            </a:r>
            <a:r>
              <a:rPr lang="fr-FR" sz="900" b="1" dirty="0" err="1" smtClean="0"/>
              <a:t>units</a:t>
            </a:r>
            <a:r>
              <a:rPr lang="fr-FR" sz="900" b="1" dirty="0" smtClean="0"/>
              <a:t> of </a:t>
            </a:r>
          </a:p>
          <a:p>
            <a:pPr algn="ctr"/>
            <a:r>
              <a:rPr lang="fr-FR" sz="900" b="1" dirty="0" err="1" smtClean="0"/>
              <a:t>energy</a:t>
            </a:r>
            <a:endParaRPr lang="fr-FR" sz="900" b="1" dirty="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3125481" y="2658582"/>
            <a:ext cx="88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err="1" smtClean="0"/>
              <a:t>Internal</a:t>
            </a:r>
            <a:r>
              <a:rPr lang="fr-FR" sz="1000" dirty="0" smtClean="0"/>
              <a:t> state</a:t>
            </a:r>
            <a:endParaRPr lang="fr-FR" sz="1000" dirty="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3036884" y="1319427"/>
            <a:ext cx="1061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Place </a:t>
            </a:r>
            <a:r>
              <a:rPr lang="fr-FR" sz="1000" dirty="0" err="1" smtClean="0"/>
              <a:t>preference</a:t>
            </a:r>
            <a:endParaRPr lang="fr-FR" sz="10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3984120" y="5193012"/>
            <a:ext cx="2311082" cy="2187673"/>
          </a:xfrm>
          <a:prstGeom prst="roundRect">
            <a:avLst>
              <a:gd name="adj" fmla="val 52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fr-FR" sz="1000" b="1" dirty="0">
                <a:latin typeface="Times New Roman"/>
                <a:cs typeface="Times New Roman"/>
              </a:rPr>
              <a:t>Simulation </a:t>
            </a:r>
            <a:r>
              <a:rPr lang="fr-FR" sz="1000" b="1" dirty="0" err="1">
                <a:latin typeface="Times New Roman"/>
                <a:cs typeface="Times New Roman"/>
              </a:rPr>
              <a:t>specifications</a:t>
            </a:r>
            <a:r>
              <a:rPr lang="fr-FR" sz="1000" b="1" dirty="0">
                <a:latin typeface="Times New Roman"/>
                <a:cs typeface="Times New Roman"/>
              </a:rPr>
              <a:t>: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average</a:t>
            </a:r>
            <a:r>
              <a:rPr lang="fr-FR" sz="1000" dirty="0">
                <a:latin typeface="Times New Roman"/>
                <a:cs typeface="Times New Roman"/>
              </a:rPr>
              <a:t> over 2000 </a:t>
            </a:r>
            <a:r>
              <a:rPr lang="fr-FR" sz="1000" dirty="0" err="1">
                <a:latin typeface="Times New Roman"/>
                <a:cs typeface="Times New Roman"/>
              </a:rPr>
              <a:t>runs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>
                <a:latin typeface="Times New Roman"/>
                <a:cs typeface="Times New Roman"/>
              </a:rPr>
              <a:t>algorithm</a:t>
            </a:r>
            <a:r>
              <a:rPr lang="fr-FR" sz="1000" dirty="0">
                <a:latin typeface="Times New Roman"/>
                <a:cs typeface="Times New Roman"/>
              </a:rPr>
              <a:t>: </a:t>
            </a:r>
            <a:r>
              <a:rPr lang="fr-FR" sz="1000" dirty="0" err="1">
                <a:latin typeface="Times New Roman"/>
                <a:cs typeface="Times New Roman"/>
              </a:rPr>
              <a:t>Q-learning</a:t>
            </a:r>
            <a:r>
              <a:rPr lang="fr-FR" sz="1000" dirty="0">
                <a:latin typeface="Times New Roman"/>
                <a:cs typeface="Times New Roman"/>
              </a:rPr>
              <a:t> + </a:t>
            </a:r>
            <a:r>
              <a:rPr lang="fr-FR" sz="1000" dirty="0" err="1">
                <a:latin typeface="Times New Roman"/>
                <a:cs typeface="Times New Roman"/>
              </a:rPr>
              <a:t>softmax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alpha = 0.25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beta = </a:t>
            </a:r>
            <a:r>
              <a:rPr lang="fr-FR" sz="1000" dirty="0" smtClean="0">
                <a:latin typeface="Times New Roman"/>
                <a:cs typeface="Times New Roman"/>
              </a:rPr>
              <a:t>10</a:t>
            </a:r>
          </a:p>
          <a:p>
            <a:r>
              <a:rPr lang="fr-FR" sz="1000" dirty="0" smtClean="0">
                <a:latin typeface="Times New Roman"/>
                <a:cs typeface="Times New Roman"/>
              </a:rPr>
              <a:t>	gamma = 0.8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m = 2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smtClean="0">
                <a:latin typeface="Times New Roman"/>
                <a:cs typeface="Times New Roman"/>
              </a:rPr>
              <a:t>n = 4</a:t>
            </a:r>
            <a:endParaRPr lang="fr-FR" sz="1000" dirty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initial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-50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optimal </a:t>
            </a:r>
            <a:r>
              <a:rPr lang="fr-FR" sz="1000" dirty="0" err="1">
                <a:latin typeface="Times New Roman"/>
                <a:cs typeface="Times New Roman"/>
              </a:rPr>
              <a:t>internal</a:t>
            </a:r>
            <a:r>
              <a:rPr lang="fr-FR" sz="1000" dirty="0">
                <a:latin typeface="Times New Roman"/>
                <a:cs typeface="Times New Roman"/>
              </a:rPr>
              <a:t> state = </a:t>
            </a:r>
            <a:r>
              <a:rPr lang="fr-FR" sz="1000" dirty="0" smtClean="0">
                <a:latin typeface="Times New Roman"/>
                <a:cs typeface="Times New Roman"/>
              </a:rPr>
              <a:t>-</a:t>
            </a:r>
            <a:r>
              <a:rPr lang="fr-FR" sz="1000" dirty="0">
                <a:latin typeface="Times New Roman"/>
                <a:cs typeface="Times New Roman"/>
              </a:rPr>
              <a:t>3</a:t>
            </a:r>
            <a:endParaRPr lang="fr-FR" sz="1000" dirty="0" smtClean="0">
              <a:latin typeface="Times New Roman"/>
              <a:cs typeface="Times New Roman"/>
            </a:endParaRP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big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4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small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outcome</a:t>
            </a:r>
            <a:r>
              <a:rPr lang="fr-FR" sz="1000" dirty="0" smtClean="0">
                <a:latin typeface="Times New Roman"/>
                <a:cs typeface="Times New Roman"/>
              </a:rPr>
              <a:t> = 1</a:t>
            </a:r>
          </a:p>
          <a:p>
            <a:r>
              <a:rPr lang="fr-FR" sz="1000" dirty="0">
                <a:latin typeface="Times New Roman"/>
                <a:cs typeface="Times New Roman"/>
              </a:rPr>
              <a:t>	</a:t>
            </a:r>
            <a:r>
              <a:rPr lang="fr-FR" sz="1000" dirty="0" err="1" smtClean="0">
                <a:latin typeface="Times New Roman"/>
                <a:cs typeface="Times New Roman"/>
              </a:rPr>
              <a:t>energy</a:t>
            </a:r>
            <a:r>
              <a:rPr lang="fr-FR" sz="1000" dirty="0" smtClean="0">
                <a:latin typeface="Times New Roman"/>
                <a:cs typeface="Times New Roman"/>
              </a:rPr>
              <a:t> </a:t>
            </a:r>
            <a:r>
              <a:rPr lang="fr-FR" sz="1000" dirty="0" err="1" smtClean="0">
                <a:latin typeface="Times New Roman"/>
                <a:cs typeface="Times New Roman"/>
              </a:rPr>
              <a:t>expenditure</a:t>
            </a:r>
            <a:r>
              <a:rPr lang="fr-FR" sz="1000" dirty="0" smtClean="0">
                <a:latin typeface="Times New Roman"/>
                <a:cs typeface="Times New Roman"/>
              </a:rPr>
              <a:t> per </a:t>
            </a:r>
            <a:r>
              <a:rPr lang="fr-FR" sz="1000" dirty="0" err="1" smtClean="0">
                <a:latin typeface="Times New Roman"/>
                <a:cs typeface="Times New Roman"/>
              </a:rPr>
              <a:t>step</a:t>
            </a:r>
            <a:r>
              <a:rPr lang="fr-FR" sz="1000" dirty="0" smtClean="0">
                <a:latin typeface="Times New Roman"/>
                <a:cs typeface="Times New Roman"/>
              </a:rPr>
              <a:t> = 2</a:t>
            </a:r>
          </a:p>
        </p:txBody>
      </p:sp>
      <p:cxnSp>
        <p:nvCxnSpPr>
          <p:cNvPr id="64" name="Connecteur droit 63"/>
          <p:cNvCxnSpPr/>
          <p:nvPr/>
        </p:nvCxnSpPr>
        <p:spPr>
          <a:xfrm>
            <a:off x="5198116" y="822797"/>
            <a:ext cx="146030" cy="4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198116" y="671469"/>
            <a:ext cx="146030" cy="43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Image 65" descr="CPP_placePreference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31" y="844563"/>
            <a:ext cx="1828800" cy="1371600"/>
          </a:xfrm>
          <a:prstGeom prst="rect">
            <a:avLst/>
          </a:prstGeom>
        </p:spPr>
      </p:pic>
      <p:pic>
        <p:nvPicPr>
          <p:cNvPr id="67" name="Image 66" descr="CPP_interalSta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31" y="2129681"/>
            <a:ext cx="1828800" cy="1371600"/>
          </a:xfrm>
          <a:prstGeom prst="rect">
            <a:avLst/>
          </a:prstGeom>
        </p:spPr>
      </p:pic>
      <p:sp>
        <p:nvSpPr>
          <p:cNvPr id="68" name="ZoneTexte 67"/>
          <p:cNvSpPr txBox="1"/>
          <p:nvPr/>
        </p:nvSpPr>
        <p:spPr>
          <a:xfrm>
            <a:off x="3980014" y="521885"/>
            <a:ext cx="126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000" dirty="0" smtClean="0"/>
              <a:t>Small-</a:t>
            </a:r>
            <a:r>
              <a:rPr lang="fr-FR" sz="1000" dirty="0" err="1" smtClean="0"/>
              <a:t>outcome</a:t>
            </a:r>
            <a:r>
              <a:rPr lang="fr-FR" sz="1000" dirty="0" smtClean="0"/>
              <a:t> state</a:t>
            </a:r>
            <a:endParaRPr lang="fr-FR" sz="1000" dirty="0"/>
          </a:p>
          <a:p>
            <a:pPr algn="r"/>
            <a:r>
              <a:rPr lang="fr-FR" sz="1000" dirty="0" err="1" smtClean="0"/>
              <a:t>Big-outcome</a:t>
            </a:r>
            <a:r>
              <a:rPr lang="fr-FR" sz="1000" dirty="0" smtClean="0"/>
              <a:t> state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4429397" y="3334580"/>
            <a:ext cx="412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Trial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129466" y="510950"/>
            <a:ext cx="277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A</a:t>
            </a:r>
            <a:endParaRPr lang="fr-FR" sz="1200" b="1" dirty="0" smtClean="0"/>
          </a:p>
        </p:txBody>
      </p:sp>
      <p:sp>
        <p:nvSpPr>
          <p:cNvPr id="38" name="ZoneTexte 37"/>
          <p:cNvSpPr txBox="1"/>
          <p:nvPr/>
        </p:nvSpPr>
        <p:spPr>
          <a:xfrm>
            <a:off x="3338895" y="510950"/>
            <a:ext cx="26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C</a:t>
            </a:r>
            <a:endParaRPr lang="fr-FR" sz="1200" b="1" dirty="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3331118" y="1986984"/>
            <a:ext cx="28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smtClean="0"/>
              <a:t>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140730" y="25450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B</a:t>
            </a:r>
            <a:endParaRPr lang="fr-FR" sz="1200" b="1" dirty="0" smtClean="0"/>
          </a:p>
        </p:txBody>
      </p:sp>
      <p:grpSp>
        <p:nvGrpSpPr>
          <p:cNvPr id="5" name="Grouper 4"/>
          <p:cNvGrpSpPr/>
          <p:nvPr/>
        </p:nvGrpSpPr>
        <p:grpSpPr>
          <a:xfrm>
            <a:off x="1246032" y="2633987"/>
            <a:ext cx="1975538" cy="961852"/>
            <a:chOff x="844048" y="2880659"/>
            <a:chExt cx="2554385" cy="1201942"/>
          </a:xfrm>
        </p:grpSpPr>
        <p:sp>
          <p:nvSpPr>
            <p:cNvPr id="42" name="Ellipse 41"/>
            <p:cNvSpPr/>
            <p:nvPr/>
          </p:nvSpPr>
          <p:spPr>
            <a:xfrm>
              <a:off x="1473049" y="3374086"/>
              <a:ext cx="251999" cy="25199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43" name="Obje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547395"/>
                </p:ext>
              </p:extLst>
            </p:nvPr>
          </p:nvGraphicFramePr>
          <p:xfrm>
            <a:off x="1522011" y="3394489"/>
            <a:ext cx="168867" cy="202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3" name="Équation" r:id="rId16" imgW="114300" imgH="139700" progId="Equation.3">
                    <p:embed/>
                  </p:oleObj>
                </mc:Choice>
                <mc:Fallback>
                  <p:oleObj name="Équation" r:id="rId16" imgW="1143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22011" y="3394489"/>
                          <a:ext cx="168867" cy="2020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Ellipse 43"/>
            <p:cNvSpPr/>
            <p:nvPr/>
          </p:nvSpPr>
          <p:spPr>
            <a:xfrm>
              <a:off x="2505413" y="3374086"/>
              <a:ext cx="251999" cy="251999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45" name="Obje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7610617"/>
                </p:ext>
              </p:extLst>
            </p:nvPr>
          </p:nvGraphicFramePr>
          <p:xfrm>
            <a:off x="2537656" y="3367799"/>
            <a:ext cx="204787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4" name="Équation" r:id="rId17" imgW="139700" imgH="177800" progId="Equation.3">
                    <p:embed/>
                  </p:oleObj>
                </mc:Choice>
                <mc:Fallback>
                  <p:oleObj name="Équation" r:id="rId17" imgW="1397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37656" y="3367799"/>
                          <a:ext cx="204787" cy="255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Arc 45"/>
            <p:cNvSpPr/>
            <p:nvPr/>
          </p:nvSpPr>
          <p:spPr>
            <a:xfrm>
              <a:off x="2679175" y="3278691"/>
              <a:ext cx="533520" cy="476970"/>
            </a:xfrm>
            <a:prstGeom prst="arc">
              <a:avLst>
                <a:gd name="adj1" fmla="val 12530870"/>
                <a:gd name="adj2" fmla="val 9555019"/>
              </a:avLst>
            </a:prstGeom>
            <a:ln w="19050">
              <a:solidFill>
                <a:srgbClr val="00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Arc 46"/>
            <p:cNvSpPr/>
            <p:nvPr/>
          </p:nvSpPr>
          <p:spPr>
            <a:xfrm flipH="1" flipV="1">
              <a:off x="1633928" y="3187569"/>
              <a:ext cx="960678" cy="654942"/>
            </a:xfrm>
            <a:prstGeom prst="arc">
              <a:avLst>
                <a:gd name="adj1" fmla="val 11487222"/>
                <a:gd name="adj2" fmla="val 20868470"/>
              </a:avLst>
            </a:prstGeom>
            <a:ln w="19050">
              <a:solidFill>
                <a:srgbClr val="00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Arc 47"/>
            <p:cNvSpPr/>
            <p:nvPr/>
          </p:nvSpPr>
          <p:spPr>
            <a:xfrm>
              <a:off x="1633928" y="3150543"/>
              <a:ext cx="960678" cy="654942"/>
            </a:xfrm>
            <a:prstGeom prst="arc">
              <a:avLst>
                <a:gd name="adj1" fmla="val 11487222"/>
                <a:gd name="adj2" fmla="val 20868470"/>
              </a:avLst>
            </a:prstGeom>
            <a:ln w="19050">
              <a:solidFill>
                <a:srgbClr val="00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Arc 48"/>
            <p:cNvSpPr/>
            <p:nvPr/>
          </p:nvSpPr>
          <p:spPr>
            <a:xfrm flipH="1" flipV="1">
              <a:off x="1025875" y="3240247"/>
              <a:ext cx="533520" cy="476970"/>
            </a:xfrm>
            <a:prstGeom prst="arc">
              <a:avLst>
                <a:gd name="adj1" fmla="val 12530870"/>
                <a:gd name="adj2" fmla="val 9555019"/>
              </a:avLst>
            </a:prstGeom>
            <a:ln w="19050">
              <a:solidFill>
                <a:srgbClr val="00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aphicFrame>
          <p:nvGraphicFramePr>
            <p:cNvPr id="50" name="Obje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868988"/>
                </p:ext>
              </p:extLst>
            </p:nvPr>
          </p:nvGraphicFramePr>
          <p:xfrm>
            <a:off x="844048" y="3362104"/>
            <a:ext cx="1857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5" name="Équation" r:id="rId18" imgW="127000" imgH="139700" progId="Equation.3">
                    <p:embed/>
                  </p:oleObj>
                </mc:Choice>
                <mc:Fallback>
                  <p:oleObj name="Équation" r:id="rId18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4048" y="3362104"/>
                          <a:ext cx="1857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813883"/>
                </p:ext>
              </p:extLst>
            </p:nvPr>
          </p:nvGraphicFramePr>
          <p:xfrm>
            <a:off x="2027314" y="2880659"/>
            <a:ext cx="2222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6" name="Équation" r:id="rId19" imgW="152400" imgH="177800" progId="Equation.3">
                    <p:embed/>
                  </p:oleObj>
                </mc:Choice>
                <mc:Fallback>
                  <p:oleObj name="Équation" r:id="rId19" imgW="1524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27314" y="2880659"/>
                          <a:ext cx="222250" cy="257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448559"/>
                </p:ext>
              </p:extLst>
            </p:nvPr>
          </p:nvGraphicFramePr>
          <p:xfrm>
            <a:off x="2045586" y="3825426"/>
            <a:ext cx="2222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7" name="Équation" r:id="rId20" imgW="152400" imgH="177800" progId="Equation.3">
                    <p:embed/>
                  </p:oleObj>
                </mc:Choice>
                <mc:Fallback>
                  <p:oleObj name="Équation" r:id="rId20" imgW="1524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45586" y="3825426"/>
                          <a:ext cx="222250" cy="257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404491"/>
                </p:ext>
              </p:extLst>
            </p:nvPr>
          </p:nvGraphicFramePr>
          <p:xfrm>
            <a:off x="3212695" y="3421774"/>
            <a:ext cx="1857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88" name="Équation" r:id="rId21" imgW="127000" imgH="139700" progId="Equation.3">
                    <p:embed/>
                  </p:oleObj>
                </mc:Choice>
                <mc:Fallback>
                  <p:oleObj name="Équation" r:id="rId21" imgW="127000" imgH="139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12695" y="3421774"/>
                          <a:ext cx="1857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ZoneTexte 72"/>
          <p:cNvSpPr txBox="1"/>
          <p:nvPr/>
        </p:nvSpPr>
        <p:spPr>
          <a:xfrm>
            <a:off x="2492500" y="3550113"/>
            <a:ext cx="1792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Figure 2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5348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34</Words>
  <Application>Microsoft Macintosh PowerPoint</Application>
  <PresentationFormat>Format A4 (210 x 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Équation</vt:lpstr>
      <vt:lpstr>Présentation PowerPoint</vt:lpstr>
    </vt:vector>
  </TitlesOfParts>
  <Company>Group for Neural Theory, ENS, Paris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Keramati</dc:creator>
  <cp:lastModifiedBy>Mehdi Keramati</cp:lastModifiedBy>
  <cp:revision>109</cp:revision>
  <cp:lastPrinted>2012-05-07T21:18:30Z</cp:lastPrinted>
  <dcterms:created xsi:type="dcterms:W3CDTF">2012-01-20T14:28:41Z</dcterms:created>
  <dcterms:modified xsi:type="dcterms:W3CDTF">2012-05-07T21:18:55Z</dcterms:modified>
</cp:coreProperties>
</file>