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00B0F0"/>
    <a:srgbClr val="00B050"/>
    <a:srgbClr val="FFC000"/>
    <a:srgbClr val="FF0000"/>
    <a:srgbClr val="FAD135"/>
    <a:srgbClr val="F4D125"/>
    <a:srgbClr val="F6D124"/>
    <a:srgbClr val="F6BE1E"/>
    <a:srgbClr val="E2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201" d="100"/>
          <a:sy n="201" d="100"/>
        </p:scale>
        <p:origin x="-824" y="265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3/29/12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3/29/12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image" Target="../media/image6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938039" y="2827978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513795"/>
              </p:ext>
            </p:extLst>
          </p:nvPr>
        </p:nvGraphicFramePr>
        <p:xfrm>
          <a:off x="1987001" y="2848381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" name="Équation" r:id="rId3" imgW="114300" imgH="139700" progId="Equation.3">
                  <p:embed/>
                </p:oleObj>
              </mc:Choice>
              <mc:Fallback>
                <p:oleObj name="Équation" r:id="rId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7001" y="2848381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35288"/>
              </p:ext>
            </p:extLst>
          </p:nvPr>
        </p:nvGraphicFramePr>
        <p:xfrm>
          <a:off x="1363537" y="3473245"/>
          <a:ext cx="2047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9" name="Équation" r:id="rId5" imgW="139700" imgH="177800" progId="Equation.3">
                  <p:embed/>
                </p:oleObj>
              </mc:Choice>
              <mc:Fallback>
                <p:oleObj name="Équation" r:id="rId5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3537" y="3473245"/>
                        <a:ext cx="204788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83269"/>
              </p:ext>
            </p:extLst>
          </p:nvPr>
        </p:nvGraphicFramePr>
        <p:xfrm>
          <a:off x="1563531" y="3052558"/>
          <a:ext cx="2206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" name="Équation" r:id="rId7" imgW="152400" imgH="177800" progId="Equation.3">
                  <p:embed/>
                </p:oleObj>
              </mc:Choice>
              <mc:Fallback>
                <p:oleObj name="Équation" r:id="rId7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3531" y="3052558"/>
                        <a:ext cx="220663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Connecteur droit avec flèche 28"/>
          <p:cNvCxnSpPr>
            <a:cxnSpLocks/>
          </p:cNvCxnSpPr>
          <p:nvPr/>
        </p:nvCxnSpPr>
        <p:spPr>
          <a:xfrm flipH="1">
            <a:off x="718665" y="1652360"/>
            <a:ext cx="1151993" cy="0"/>
          </a:xfrm>
          <a:prstGeom prst="straightConnector1">
            <a:avLst/>
          </a:prstGeom>
          <a:ln w="25400" cmpd="thickThin">
            <a:solidFill>
              <a:srgbClr val="000000"/>
            </a:solidFill>
            <a:headEnd type="non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 rot="18450006">
            <a:off x="1418663" y="1207704"/>
            <a:ext cx="381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cs typeface="Times New Roman"/>
              </a:rPr>
              <a:t>L</a:t>
            </a:r>
            <a:r>
              <a:rPr lang="fr-FR" sz="1000" dirty="0" smtClean="0">
                <a:cs typeface="Times New Roman"/>
              </a:rPr>
              <a:t>eft</a:t>
            </a:r>
            <a:endParaRPr lang="fr-FR" sz="1000" dirty="0">
              <a:cs typeface="Times New Roman"/>
            </a:endParaRPr>
          </a:p>
        </p:txBody>
      </p:sp>
      <p:sp>
        <p:nvSpPr>
          <p:cNvPr id="32" name="ZoneTexte 31"/>
          <p:cNvSpPr txBox="1"/>
          <p:nvPr/>
        </p:nvSpPr>
        <p:spPr>
          <a:xfrm rot="3189610">
            <a:off x="2264677" y="1220656"/>
            <a:ext cx="45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cs typeface="Times New Roman"/>
              </a:rPr>
              <a:t>R</a:t>
            </a:r>
            <a:r>
              <a:rPr lang="fr-FR" sz="1000" dirty="0" smtClean="0">
                <a:cs typeface="Times New Roman"/>
              </a:rPr>
              <a:t>ight</a:t>
            </a:r>
            <a:endParaRPr lang="fr-FR" sz="1000" dirty="0">
              <a:cs typeface="Times New Roman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33146" y="1646051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8</a:t>
            </a:r>
            <a:r>
              <a:rPr lang="fr-FR" sz="1000" dirty="0" smtClean="0"/>
              <a:t>0%  :  Small </a:t>
            </a:r>
            <a:r>
              <a:rPr lang="fr-FR" sz="1000" dirty="0" err="1" smtClean="0"/>
              <a:t>outcome</a:t>
            </a:r>
            <a:endParaRPr lang="fr-FR" sz="1000" dirty="0" smtClean="0"/>
          </a:p>
          <a:p>
            <a:r>
              <a:rPr lang="fr-FR" sz="1000" dirty="0"/>
              <a:t>2</a:t>
            </a:r>
            <a:r>
              <a:rPr lang="fr-FR" sz="1000" dirty="0" smtClean="0"/>
              <a:t>0%  :  </a:t>
            </a:r>
            <a:r>
              <a:rPr lang="fr-FR" sz="1000" dirty="0" err="1" smtClean="0"/>
              <a:t>Big</a:t>
            </a:r>
            <a:r>
              <a:rPr lang="fr-FR" sz="1000" dirty="0" smtClean="0"/>
              <a:t> </a:t>
            </a:r>
            <a:r>
              <a:rPr lang="fr-FR" sz="1000" dirty="0" err="1" smtClean="0"/>
              <a:t>outcome</a:t>
            </a:r>
            <a:endParaRPr lang="fr-FR" sz="1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128172" y="1652360"/>
            <a:ext cx="133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8</a:t>
            </a:r>
            <a:r>
              <a:rPr lang="fr-FR" sz="1000" dirty="0" smtClean="0"/>
              <a:t>0%  :  </a:t>
            </a:r>
            <a:r>
              <a:rPr lang="fr-FR" sz="1000" dirty="0" err="1" smtClean="0"/>
              <a:t>Big</a:t>
            </a:r>
            <a:r>
              <a:rPr lang="fr-FR" sz="1000" dirty="0" smtClean="0"/>
              <a:t> </a:t>
            </a:r>
            <a:r>
              <a:rPr lang="fr-FR" sz="1000" dirty="0" err="1" smtClean="0"/>
              <a:t>outcome</a:t>
            </a:r>
            <a:endParaRPr lang="fr-FR" sz="1000" dirty="0" smtClean="0"/>
          </a:p>
          <a:p>
            <a:r>
              <a:rPr lang="fr-FR" sz="1000" dirty="0"/>
              <a:t>2</a:t>
            </a:r>
            <a:r>
              <a:rPr lang="fr-FR" sz="1000" dirty="0" smtClean="0"/>
              <a:t>0%  :  Small </a:t>
            </a:r>
            <a:r>
              <a:rPr lang="fr-FR" sz="1000" dirty="0" err="1" smtClean="0"/>
              <a:t>outcome</a:t>
            </a:r>
            <a:endParaRPr lang="fr-FR" sz="1000" dirty="0"/>
          </a:p>
        </p:txBody>
      </p:sp>
      <p:cxnSp>
        <p:nvCxnSpPr>
          <p:cNvPr id="39" name="Connecteur droit avec flèche 38"/>
          <p:cNvCxnSpPr>
            <a:stCxn id="3" idx="5"/>
          </p:cNvCxnSpPr>
          <p:nvPr/>
        </p:nvCxnSpPr>
        <p:spPr>
          <a:xfrm>
            <a:off x="2153134" y="3043073"/>
            <a:ext cx="432113" cy="46998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</p:cNvCxnSpPr>
          <p:nvPr/>
        </p:nvCxnSpPr>
        <p:spPr>
          <a:xfrm flipH="1">
            <a:off x="1497218" y="1121604"/>
            <a:ext cx="378194" cy="504000"/>
          </a:xfrm>
          <a:prstGeom prst="straightConnector1">
            <a:avLst/>
          </a:prstGeom>
          <a:ln w="22225" cmpd="sng">
            <a:solidFill>
              <a:srgbClr val="FF0000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cxnSpLocks/>
          </p:cNvCxnSpPr>
          <p:nvPr/>
        </p:nvCxnSpPr>
        <p:spPr>
          <a:xfrm>
            <a:off x="2210319" y="1121047"/>
            <a:ext cx="378194" cy="504000"/>
          </a:xfrm>
          <a:prstGeom prst="straightConnector1">
            <a:avLst/>
          </a:prstGeom>
          <a:ln w="22225" cmpd="sng">
            <a:solidFill>
              <a:srgbClr val="0000FF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1725956" y="919282"/>
            <a:ext cx="612008" cy="215224"/>
          </a:xfrm>
          <a:prstGeom prst="roundRect">
            <a:avLst/>
          </a:prstGeom>
          <a:solidFill>
            <a:schemeClr val="bg1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cs typeface="Times New Roman"/>
              </a:rPr>
              <a:t>Choice</a:t>
            </a:r>
            <a:endParaRPr lang="fr-FR" sz="1000" dirty="0">
              <a:cs typeface="Times New Roman"/>
            </a:endParaRPr>
          </a:p>
        </p:txBody>
      </p:sp>
      <p:cxnSp>
        <p:nvCxnSpPr>
          <p:cNvPr id="50" name="Connecteur droit avec flèche 49"/>
          <p:cNvCxnSpPr>
            <a:cxnSpLocks/>
          </p:cNvCxnSpPr>
          <p:nvPr/>
        </p:nvCxnSpPr>
        <p:spPr>
          <a:xfrm flipH="1">
            <a:off x="2216638" y="1652360"/>
            <a:ext cx="1151993" cy="0"/>
          </a:xfrm>
          <a:prstGeom prst="straightConnector1">
            <a:avLst/>
          </a:prstGeom>
          <a:ln w="25400" cmpd="thickThin">
            <a:solidFill>
              <a:srgbClr val="000000"/>
            </a:solidFill>
            <a:headEnd type="non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2552720" y="3469879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6" name="Obje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6155"/>
              </p:ext>
            </p:extLst>
          </p:nvPr>
        </p:nvGraphicFramePr>
        <p:xfrm>
          <a:off x="2574562" y="3473219"/>
          <a:ext cx="22383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" name="Équation" r:id="rId9" imgW="152400" imgH="177800" progId="Equation.3">
                  <p:embed/>
                </p:oleObj>
              </mc:Choice>
              <mc:Fallback>
                <p:oleObj name="Équation" r:id="rId9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4562" y="3473219"/>
                        <a:ext cx="223838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Connecteur droit avec flèche 26"/>
          <p:cNvCxnSpPr/>
          <p:nvPr/>
        </p:nvCxnSpPr>
        <p:spPr>
          <a:xfrm flipH="1">
            <a:off x="1542522" y="3048382"/>
            <a:ext cx="432113" cy="46998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1329181" y="3469879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52069"/>
              </p:ext>
            </p:extLst>
          </p:nvPr>
        </p:nvGraphicFramePr>
        <p:xfrm>
          <a:off x="2389062" y="3052558"/>
          <a:ext cx="257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2" name="Équation" r:id="rId11" imgW="177800" imgH="177800" progId="Equation.3">
                  <p:embed/>
                </p:oleObj>
              </mc:Choice>
              <mc:Fallback>
                <p:oleObj name="Équation" r:id="rId11" imgW="1778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9062" y="3052558"/>
                        <a:ext cx="25717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oneTexte 24"/>
          <p:cNvSpPr txBox="1"/>
          <p:nvPr/>
        </p:nvSpPr>
        <p:spPr>
          <a:xfrm rot="16200000">
            <a:off x="3726551" y="2689484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 smtClean="0"/>
              <a:t>Internal</a:t>
            </a:r>
            <a:r>
              <a:rPr lang="fr-FR" sz="1000" dirty="0" smtClean="0"/>
              <a:t> state</a:t>
            </a:r>
            <a:endParaRPr lang="fr-FR" sz="1000" dirty="0"/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3608321" y="1386873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Action </a:t>
            </a:r>
            <a:r>
              <a:rPr lang="fr-FR" sz="1000" dirty="0" err="1" smtClean="0"/>
              <a:t>probability</a:t>
            </a:r>
            <a:endParaRPr lang="fr-FR" sz="10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001383" y="3885915"/>
            <a:ext cx="2311082" cy="2110445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= </a:t>
            </a:r>
            <a:r>
              <a:rPr lang="fr-FR" sz="1000" dirty="0" smtClean="0">
                <a:latin typeface="Times New Roman"/>
                <a:cs typeface="Times New Roman"/>
              </a:rPr>
              <a:t>10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-50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</a:t>
            </a:r>
            <a:r>
              <a:rPr lang="fr-FR" sz="1000">
                <a:latin typeface="Times New Roman"/>
                <a:cs typeface="Times New Roman"/>
              </a:rPr>
              <a:t>= </a:t>
            </a:r>
            <a:r>
              <a:rPr lang="fr-FR" sz="1000" smtClean="0">
                <a:latin typeface="Times New Roman"/>
                <a:cs typeface="Times New Roman"/>
              </a:rPr>
              <a:t>-</a:t>
            </a:r>
            <a:r>
              <a:rPr lang="fr-FR" sz="1000">
                <a:latin typeface="Times New Roman"/>
                <a:cs typeface="Times New Roman"/>
              </a:rPr>
              <a:t>3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big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4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small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1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energy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expenditure</a:t>
            </a:r>
            <a:r>
              <a:rPr lang="fr-FR" sz="1000" dirty="0" smtClean="0">
                <a:latin typeface="Times New Roman"/>
                <a:cs typeface="Times New Roman"/>
              </a:rPr>
              <a:t> per </a:t>
            </a:r>
            <a:r>
              <a:rPr lang="fr-FR" sz="1000" dirty="0" err="1" smtClean="0">
                <a:latin typeface="Times New Roman"/>
                <a:cs typeface="Times New Roman"/>
              </a:rPr>
              <a:t>step</a:t>
            </a:r>
            <a:r>
              <a:rPr lang="fr-FR" sz="1000" dirty="0" smtClean="0">
                <a:latin typeface="Times New Roman"/>
                <a:cs typeface="Times New Roman"/>
              </a:rPr>
              <a:t> = 2</a:t>
            </a:r>
          </a:p>
        </p:txBody>
      </p:sp>
      <p:pic>
        <p:nvPicPr>
          <p:cNvPr id="41" name="Image 40" descr="fMRI_actions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01" y="912009"/>
            <a:ext cx="1828800" cy="1371600"/>
          </a:xfrm>
          <a:prstGeom prst="rect">
            <a:avLst/>
          </a:prstGeom>
        </p:spPr>
      </p:pic>
      <p:pic>
        <p:nvPicPr>
          <p:cNvPr id="42" name="Image 41" descr="fMRI_interalStat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01" y="2197127"/>
            <a:ext cx="1828800" cy="1371600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5015125" y="3447706"/>
            <a:ext cx="442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T</a:t>
            </a:r>
            <a:r>
              <a:rPr lang="fr-FR" sz="1000" dirty="0" smtClean="0"/>
              <a:t>ime</a:t>
            </a:r>
            <a:endParaRPr lang="fr-FR" sz="1000" dirty="0"/>
          </a:p>
        </p:txBody>
      </p:sp>
      <p:sp>
        <p:nvSpPr>
          <p:cNvPr id="45" name="ZoneTexte 44"/>
          <p:cNvSpPr txBox="1"/>
          <p:nvPr/>
        </p:nvSpPr>
        <p:spPr>
          <a:xfrm>
            <a:off x="5388998" y="589331"/>
            <a:ext cx="45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err="1" smtClean="0"/>
              <a:t>Left</a:t>
            </a:r>
            <a:endParaRPr lang="fr-FR" sz="1000" dirty="0"/>
          </a:p>
          <a:p>
            <a:pPr algn="r"/>
            <a:r>
              <a:rPr lang="fr-FR" sz="1000" dirty="0" smtClean="0"/>
              <a:t>Right</a:t>
            </a:r>
          </a:p>
        </p:txBody>
      </p:sp>
      <p:cxnSp>
        <p:nvCxnSpPr>
          <p:cNvPr id="46" name="Connecteur droit 45"/>
          <p:cNvCxnSpPr/>
          <p:nvPr/>
        </p:nvCxnSpPr>
        <p:spPr>
          <a:xfrm>
            <a:off x="5799186" y="890243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799186" y="738915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33</Words>
  <Application>Microsoft Macintosh PowerPoint</Application>
  <PresentationFormat>Format A4 (210 x 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111</cp:revision>
  <cp:lastPrinted>2012-03-15T18:57:32Z</cp:lastPrinted>
  <dcterms:created xsi:type="dcterms:W3CDTF">2012-01-20T14:28:41Z</dcterms:created>
  <dcterms:modified xsi:type="dcterms:W3CDTF">2012-03-29T13:29:59Z</dcterms:modified>
</cp:coreProperties>
</file>