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0"/>
    <a:srgbClr val="00B0F0"/>
    <a:srgbClr val="00B050"/>
    <a:srgbClr val="FFC000"/>
    <a:srgbClr val="FF0000"/>
    <a:srgbClr val="FAD135"/>
    <a:srgbClr val="F4D125"/>
    <a:srgbClr val="F6D124"/>
    <a:srgbClr val="F6BE1E"/>
    <a:srgbClr val="E2A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9640" autoAdjust="0"/>
  </p:normalViewPr>
  <p:slideViewPr>
    <p:cSldViewPr snapToGrid="0" snapToObjects="1">
      <p:cViewPr>
        <p:scale>
          <a:sx n="170" d="100"/>
          <a:sy n="170" d="100"/>
        </p:scale>
        <p:origin x="-1640" y="492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90AD-C0BF-4C43-A36F-F7AF6D5BBDCC}" type="datetimeFigureOut">
              <a:rPr lang="fr-FR" smtClean="0"/>
              <a:t>5/22/12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3BB8-5475-E040-9196-3DA0202DFA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2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7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521464" y="2729477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Obje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531"/>
              </p:ext>
            </p:extLst>
          </p:nvPr>
        </p:nvGraphicFramePr>
        <p:xfrm>
          <a:off x="1570426" y="2749880"/>
          <a:ext cx="168867" cy="2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" name="Équation" r:id="rId3" imgW="114300" imgH="139700" progId="Equation.3">
                  <p:embed/>
                </p:oleObj>
              </mc:Choice>
              <mc:Fallback>
                <p:oleObj name="Équation" r:id="rId3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0426" y="2749880"/>
                        <a:ext cx="168867" cy="2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c 58"/>
          <p:cNvSpPr>
            <a:spLocks noChangeAspect="1"/>
          </p:cNvSpPr>
          <p:nvPr/>
        </p:nvSpPr>
        <p:spPr>
          <a:xfrm flipH="1" flipV="1">
            <a:off x="1151139" y="2403571"/>
            <a:ext cx="505950" cy="490468"/>
          </a:xfrm>
          <a:prstGeom prst="arc">
            <a:avLst>
              <a:gd name="adj1" fmla="val 14505220"/>
              <a:gd name="adj2" fmla="val 11865329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0" name="Obje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69822"/>
              </p:ext>
            </p:extLst>
          </p:nvPr>
        </p:nvGraphicFramePr>
        <p:xfrm>
          <a:off x="863988" y="2538156"/>
          <a:ext cx="287151" cy="19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8" name="Équation" r:id="rId5" imgW="254000" imgH="177800" progId="Equation.3">
                  <p:embed/>
                </p:oleObj>
              </mc:Choice>
              <mc:Fallback>
                <p:oleObj name="Équation" r:id="rId5" imgW="254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988" y="2538156"/>
                        <a:ext cx="287151" cy="198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rc 29"/>
          <p:cNvSpPr>
            <a:spLocks noChangeAspect="1"/>
          </p:cNvSpPr>
          <p:nvPr/>
        </p:nvSpPr>
        <p:spPr>
          <a:xfrm flipH="1" flipV="1">
            <a:off x="1657089" y="2803385"/>
            <a:ext cx="505950" cy="490468"/>
          </a:xfrm>
          <a:prstGeom prst="arc">
            <a:avLst>
              <a:gd name="adj1" fmla="val 3486400"/>
              <a:gd name="adj2" fmla="val 872493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186601"/>
              </p:ext>
            </p:extLst>
          </p:nvPr>
        </p:nvGraphicFramePr>
        <p:xfrm>
          <a:off x="2181156" y="2981476"/>
          <a:ext cx="273050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9" name="Équation" r:id="rId7" imgW="241300" imgH="152400" progId="Equation.3">
                  <p:embed/>
                </p:oleObj>
              </mc:Choice>
              <mc:Fallback>
                <p:oleObj name="Équation" r:id="rId7" imgW="2413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1156" y="2981476"/>
                        <a:ext cx="273050" cy="16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8748" y="703771"/>
            <a:ext cx="759234" cy="75923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0681" y="1298643"/>
            <a:ext cx="1008091" cy="8400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743" y="673490"/>
            <a:ext cx="1038267" cy="69354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6219" y="1365882"/>
            <a:ext cx="759234" cy="75923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 rot="16200000">
            <a:off x="4025366" y="1280265"/>
            <a:ext cx="88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Internal state</a:t>
            </a:r>
            <a:endParaRPr lang="fr-FR" sz="10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00848" y="3888416"/>
            <a:ext cx="2705739" cy="2394349"/>
          </a:xfrm>
          <a:prstGeom prst="roundRect">
            <a:avLst>
              <a:gd name="adj" fmla="val 5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000" b="1" dirty="0">
                <a:latin typeface="Times New Roman"/>
                <a:cs typeface="Times New Roman"/>
              </a:rPr>
              <a:t>Simulation </a:t>
            </a:r>
            <a:r>
              <a:rPr lang="fr-FR" sz="1000" b="1" dirty="0" err="1">
                <a:latin typeface="Times New Roman"/>
                <a:cs typeface="Times New Roman"/>
              </a:rPr>
              <a:t>specifications</a:t>
            </a:r>
            <a:r>
              <a:rPr lang="fr-FR" sz="1000" b="1" dirty="0">
                <a:latin typeface="Times New Roman"/>
                <a:cs typeface="Times New Roman"/>
              </a:rPr>
              <a:t>: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average</a:t>
            </a:r>
            <a:r>
              <a:rPr lang="fr-FR" sz="1000" dirty="0">
                <a:latin typeface="Times New Roman"/>
                <a:cs typeface="Times New Roman"/>
              </a:rPr>
              <a:t> over 2000 </a:t>
            </a:r>
            <a:r>
              <a:rPr lang="fr-FR" sz="1000" dirty="0" err="1">
                <a:latin typeface="Times New Roman"/>
                <a:cs typeface="Times New Roman"/>
              </a:rPr>
              <a:t>runs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algorithm</a:t>
            </a:r>
            <a:r>
              <a:rPr lang="fr-FR" sz="1000" dirty="0">
                <a:latin typeface="Times New Roman"/>
                <a:cs typeface="Times New Roman"/>
              </a:rPr>
              <a:t>: </a:t>
            </a:r>
            <a:r>
              <a:rPr lang="fr-FR" sz="1000" dirty="0" err="1">
                <a:latin typeface="Times New Roman"/>
                <a:cs typeface="Times New Roman"/>
              </a:rPr>
              <a:t>Q-learning</a:t>
            </a:r>
            <a:r>
              <a:rPr lang="fr-FR" sz="1000" dirty="0">
                <a:latin typeface="Times New Roman"/>
                <a:cs typeface="Times New Roman"/>
              </a:rPr>
              <a:t> + </a:t>
            </a:r>
            <a:r>
              <a:rPr lang="fr-FR" sz="1000" dirty="0" err="1">
                <a:latin typeface="Times New Roman"/>
                <a:cs typeface="Times New Roman"/>
              </a:rPr>
              <a:t>softmax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alpha = 0.25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beta = 5</a:t>
            </a:r>
            <a:r>
              <a:rPr lang="fr-FR" sz="1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fr-FR" sz="1000" dirty="0" smtClean="0">
                <a:latin typeface="Times New Roman"/>
                <a:cs typeface="Times New Roman"/>
              </a:rPr>
              <a:t>	gamma = 0.8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m = 2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n = 4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initial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-50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optimal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</a:t>
            </a:r>
            <a:r>
              <a:rPr lang="fr-FR" sz="1000" dirty="0" smtClean="0">
                <a:latin typeface="Times New Roman"/>
                <a:cs typeface="Times New Roman"/>
              </a:rPr>
              <a:t>-5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food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outcome</a:t>
            </a:r>
            <a:r>
              <a:rPr lang="fr-FR" sz="1000" dirty="0" smtClean="0">
                <a:latin typeface="Times New Roman"/>
                <a:cs typeface="Times New Roman"/>
              </a:rPr>
              <a:t> = 4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energy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expenditure</a:t>
            </a:r>
            <a:r>
              <a:rPr lang="fr-FR" sz="1000" dirty="0" smtClean="0">
                <a:latin typeface="Times New Roman"/>
                <a:cs typeface="Times New Roman"/>
              </a:rPr>
              <a:t> per </a:t>
            </a:r>
            <a:r>
              <a:rPr lang="fr-FR" sz="1000" dirty="0" err="1" smtClean="0">
                <a:latin typeface="Times New Roman"/>
                <a:cs typeface="Times New Roman"/>
              </a:rPr>
              <a:t>step</a:t>
            </a:r>
            <a:r>
              <a:rPr lang="fr-FR" sz="1000" dirty="0" smtClean="0">
                <a:latin typeface="Times New Roman"/>
                <a:cs typeface="Times New Roman"/>
              </a:rPr>
              <a:t> = 1</a:t>
            </a:r>
          </a:p>
          <a:p>
            <a:r>
              <a:rPr lang="fr-FR" sz="1000" dirty="0" smtClean="0">
                <a:latin typeface="Times New Roman"/>
                <a:cs typeface="Times New Roman"/>
              </a:rPr>
              <a:t>	Taste-</a:t>
            </a:r>
            <a:r>
              <a:rPr lang="fr-FR" sz="1000" dirty="0" err="1" smtClean="0">
                <a:latin typeface="Times New Roman"/>
                <a:cs typeface="Times New Roman"/>
              </a:rPr>
              <a:t>Induced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Reward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>
                <a:latin typeface="Times New Roman"/>
                <a:cs typeface="Times New Roman"/>
              </a:rPr>
              <a:t>= </a:t>
            </a:r>
            <a:r>
              <a:rPr lang="fr-FR" sz="1000" dirty="0" smtClean="0">
                <a:latin typeface="Times New Roman"/>
                <a:cs typeface="Times New Roman"/>
              </a:rPr>
              <a:t>0 or 100</a:t>
            </a:r>
          </a:p>
        </p:txBody>
      </p:sp>
      <p:pic>
        <p:nvPicPr>
          <p:cNvPr id="20" name="Image 19" descr="interalStates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95" y="788159"/>
            <a:ext cx="1828800" cy="137160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5359152" y="2007977"/>
            <a:ext cx="412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T</a:t>
            </a:r>
            <a:r>
              <a:rPr lang="fr-FR" sz="1000" dirty="0" smtClean="0"/>
              <a:t>rial</a:t>
            </a:r>
            <a:endParaRPr lang="fr-FR" sz="10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6098000" y="771142"/>
            <a:ext cx="146030" cy="437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098000" y="619814"/>
            <a:ext cx="146030" cy="4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296316" y="470230"/>
            <a:ext cx="845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dirty="0" err="1" smtClean="0"/>
              <a:t>Tasty</a:t>
            </a:r>
            <a:r>
              <a:rPr lang="fr-FR" sz="1000" dirty="0" smtClean="0"/>
              <a:t> </a:t>
            </a:r>
            <a:r>
              <a:rPr lang="fr-FR" sz="1000" dirty="0" err="1" smtClean="0"/>
              <a:t>food</a:t>
            </a:r>
            <a:endParaRPr lang="fr-FR" sz="1000" dirty="0"/>
          </a:p>
          <a:p>
            <a:pPr algn="r"/>
            <a:r>
              <a:rPr lang="fr-FR" sz="1000" dirty="0" smtClean="0"/>
              <a:t>Normal </a:t>
            </a:r>
            <a:r>
              <a:rPr lang="fr-FR" sz="1000" dirty="0" err="1" smtClean="0"/>
              <a:t>food</a:t>
            </a:r>
            <a:endParaRPr lang="fr-FR" sz="1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109264" y="210746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Figure 2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5348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12</Words>
  <Application>Microsoft Macintosh PowerPoint</Application>
  <PresentationFormat>Format A4 (210 x 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Équation</vt:lpstr>
      <vt:lpstr>Présentation PowerPoint</vt:lpstr>
    </vt:vector>
  </TitlesOfParts>
  <Company>Group for Neural Theory, ENS,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Keramati</dc:creator>
  <cp:lastModifiedBy>Mehdi Keramati</cp:lastModifiedBy>
  <cp:revision>105</cp:revision>
  <cp:lastPrinted>2012-05-22T11:00:11Z</cp:lastPrinted>
  <dcterms:created xsi:type="dcterms:W3CDTF">2012-01-20T14:28:41Z</dcterms:created>
  <dcterms:modified xsi:type="dcterms:W3CDTF">2012-05-22T11:00:47Z</dcterms:modified>
</cp:coreProperties>
</file>