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00B0F0"/>
    <a:srgbClr val="00B050"/>
    <a:srgbClr val="FFC000"/>
    <a:srgbClr val="FF0000"/>
    <a:srgbClr val="FAD135"/>
    <a:srgbClr val="F4D125"/>
    <a:srgbClr val="F6D124"/>
    <a:srgbClr val="F6BE1E"/>
    <a:srgbClr val="E2A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9640" autoAdjust="0"/>
  </p:normalViewPr>
  <p:slideViewPr>
    <p:cSldViewPr snapToGrid="0" snapToObjects="1">
      <p:cViewPr>
        <p:scale>
          <a:sx n="183" d="100"/>
          <a:sy n="183" d="100"/>
        </p:scale>
        <p:origin x="-1360" y="573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90AD-C0BF-4C43-A36F-F7AF6D5BBDCC}" type="datetimeFigureOut">
              <a:rPr lang="fr-FR" smtClean="0"/>
              <a:t>5/22/12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BB8-5475-E040-9196-3DA0202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8FA-A66F-6848-9744-FCB19BECB969}" type="datetimeFigureOut">
              <a:rPr lang="fr-FR" smtClean="0"/>
              <a:t>5/22/12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813753" y="2132751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265637"/>
              </p:ext>
            </p:extLst>
          </p:nvPr>
        </p:nvGraphicFramePr>
        <p:xfrm>
          <a:off x="1862715" y="2153154"/>
          <a:ext cx="168867" cy="2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6" name="Équation" r:id="rId3" imgW="114300" imgH="139700" progId="Equation.3">
                  <p:embed/>
                </p:oleObj>
              </mc:Choice>
              <mc:Fallback>
                <p:oleObj name="Équation" r:id="rId3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2715" y="2153154"/>
                        <a:ext cx="168867" cy="2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rc 29"/>
          <p:cNvSpPr>
            <a:spLocks noChangeAspect="1"/>
          </p:cNvSpPr>
          <p:nvPr/>
        </p:nvSpPr>
        <p:spPr>
          <a:xfrm flipH="1" flipV="1">
            <a:off x="2011698" y="2196147"/>
            <a:ext cx="576377" cy="201141"/>
          </a:xfrm>
          <a:prstGeom prst="arc">
            <a:avLst>
              <a:gd name="adj1" fmla="val 858748"/>
              <a:gd name="adj2" fmla="val 20977767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4518" y="880181"/>
            <a:ext cx="759234" cy="75923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216" y="799339"/>
            <a:ext cx="1008091" cy="8400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752" y="849900"/>
            <a:ext cx="1038267" cy="69354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16200000">
            <a:off x="3825801" y="1419065"/>
            <a:ext cx="121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Choice </a:t>
            </a:r>
            <a:r>
              <a:rPr lang="fr-FR" sz="1000" dirty="0" err="1" smtClean="0"/>
              <a:t>probabilities</a:t>
            </a:r>
            <a:endParaRPr lang="fr-FR" sz="10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019318" y="3104195"/>
            <a:ext cx="2705739" cy="2394349"/>
          </a:xfrm>
          <a:prstGeom prst="roundRect">
            <a:avLst>
              <a:gd name="adj" fmla="val 5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000" b="1" dirty="0">
                <a:latin typeface="Times New Roman"/>
                <a:cs typeface="Times New Roman"/>
              </a:rPr>
              <a:t>Simulation </a:t>
            </a:r>
            <a:r>
              <a:rPr lang="fr-FR" sz="1000" b="1" dirty="0" err="1">
                <a:latin typeface="Times New Roman"/>
                <a:cs typeface="Times New Roman"/>
              </a:rPr>
              <a:t>specifications</a:t>
            </a:r>
            <a:r>
              <a:rPr lang="fr-FR" sz="1000" b="1" dirty="0">
                <a:latin typeface="Times New Roman"/>
                <a:cs typeface="Times New Roman"/>
              </a:rPr>
              <a:t>: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average</a:t>
            </a:r>
            <a:r>
              <a:rPr lang="fr-FR" sz="1000" dirty="0">
                <a:latin typeface="Times New Roman"/>
                <a:cs typeface="Times New Roman"/>
              </a:rPr>
              <a:t> over 2000 </a:t>
            </a:r>
            <a:r>
              <a:rPr lang="fr-FR" sz="1000" dirty="0" err="1">
                <a:latin typeface="Times New Roman"/>
                <a:cs typeface="Times New Roman"/>
              </a:rPr>
              <a:t>runs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algorithm</a:t>
            </a:r>
            <a:r>
              <a:rPr lang="fr-FR" sz="1000" dirty="0">
                <a:latin typeface="Times New Roman"/>
                <a:cs typeface="Times New Roman"/>
              </a:rPr>
              <a:t>: </a:t>
            </a:r>
            <a:r>
              <a:rPr lang="fr-FR" sz="1000" dirty="0" err="1">
                <a:latin typeface="Times New Roman"/>
                <a:cs typeface="Times New Roman"/>
              </a:rPr>
              <a:t>Q-learning</a:t>
            </a:r>
            <a:r>
              <a:rPr lang="fr-FR" sz="1000" dirty="0">
                <a:latin typeface="Times New Roman"/>
                <a:cs typeface="Times New Roman"/>
              </a:rPr>
              <a:t> + </a:t>
            </a:r>
            <a:r>
              <a:rPr lang="fr-FR" sz="1000" dirty="0" err="1">
                <a:latin typeface="Times New Roman"/>
                <a:cs typeface="Times New Roman"/>
              </a:rPr>
              <a:t>softmax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alpha = 0.25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beta </a:t>
            </a:r>
            <a:r>
              <a:rPr lang="fr-FR" sz="1000">
                <a:latin typeface="Times New Roman"/>
                <a:cs typeface="Times New Roman"/>
              </a:rPr>
              <a:t>= </a:t>
            </a:r>
            <a:r>
              <a:rPr lang="fr-FR" sz="1000" dirty="0">
                <a:latin typeface="Times New Roman"/>
                <a:cs typeface="Times New Roman"/>
              </a:rPr>
              <a:t>5</a:t>
            </a:r>
            <a:r>
              <a:rPr lang="fr-FR" sz="1000" smtClean="0">
                <a:latin typeface="Times New Roman"/>
                <a:cs typeface="Times New Roman"/>
              </a:rPr>
              <a:t>0</a:t>
            </a:r>
            <a:endParaRPr lang="fr-FR" sz="1000" dirty="0" smtClean="0">
              <a:latin typeface="Times New Roman"/>
              <a:cs typeface="Times New Roman"/>
            </a:endParaRPr>
          </a:p>
          <a:p>
            <a:r>
              <a:rPr lang="fr-FR" sz="1000" dirty="0" smtClean="0">
                <a:latin typeface="Times New Roman"/>
                <a:cs typeface="Times New Roman"/>
              </a:rPr>
              <a:t>	gamma = 0.8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m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n = 4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initial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-50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optimal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</a:t>
            </a:r>
            <a:r>
              <a:rPr lang="fr-FR" sz="1000" dirty="0" smtClean="0">
                <a:latin typeface="Times New Roman"/>
                <a:cs typeface="Times New Roman"/>
              </a:rPr>
              <a:t>-5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food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4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energy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expenditure</a:t>
            </a:r>
            <a:r>
              <a:rPr lang="fr-FR" sz="1000" dirty="0" smtClean="0">
                <a:latin typeface="Times New Roman"/>
                <a:cs typeface="Times New Roman"/>
              </a:rPr>
              <a:t> per </a:t>
            </a:r>
            <a:r>
              <a:rPr lang="fr-FR" sz="1000" dirty="0" err="1" smtClean="0">
                <a:latin typeface="Times New Roman"/>
                <a:cs typeface="Times New Roman"/>
              </a:rPr>
              <a:t>step</a:t>
            </a:r>
            <a:r>
              <a:rPr lang="fr-FR" sz="1000" dirty="0" smtClean="0">
                <a:latin typeface="Times New Roman"/>
                <a:cs typeface="Times New Roman"/>
              </a:rPr>
              <a:t> = 1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Taste-</a:t>
            </a:r>
            <a:r>
              <a:rPr lang="fr-FR" sz="1000" dirty="0" err="1" smtClean="0">
                <a:latin typeface="Times New Roman"/>
                <a:cs typeface="Times New Roman"/>
              </a:rPr>
              <a:t>Induced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Reward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>
                <a:latin typeface="Times New Roman"/>
                <a:cs typeface="Times New Roman"/>
              </a:rPr>
              <a:t>= </a:t>
            </a:r>
            <a:r>
              <a:rPr lang="fr-FR" sz="1000" dirty="0" smtClean="0">
                <a:latin typeface="Times New Roman"/>
                <a:cs typeface="Times New Roman"/>
              </a:rPr>
              <a:t>0 or 100</a:t>
            </a: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 rot="16200000" flipH="1" flipV="1">
            <a:off x="1801509" y="1911393"/>
            <a:ext cx="291981" cy="293654"/>
          </a:xfrm>
          <a:prstGeom prst="arc">
            <a:avLst>
              <a:gd name="adj1" fmla="val 2666489"/>
              <a:gd name="adj2" fmla="val 19416982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>
            <a:spLocks noChangeAspect="1"/>
          </p:cNvSpPr>
          <p:nvPr/>
        </p:nvSpPr>
        <p:spPr>
          <a:xfrm flipV="1">
            <a:off x="1294145" y="2196147"/>
            <a:ext cx="576377" cy="201141"/>
          </a:xfrm>
          <a:prstGeom prst="arc">
            <a:avLst>
              <a:gd name="adj1" fmla="val 858748"/>
              <a:gd name="adj2" fmla="val 20977767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885193" y="2355648"/>
            <a:ext cx="7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eat normal </a:t>
            </a:r>
          </a:p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food</a:t>
            </a:r>
            <a:endParaRPr lang="fr-FR" sz="1000" i="1" dirty="0">
              <a:latin typeface="Times New Roman"/>
              <a:cs typeface="Times New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87228" y="1679888"/>
            <a:ext cx="393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nul</a:t>
            </a:r>
            <a:endParaRPr lang="fr-FR" sz="1000" i="1" dirty="0">
              <a:latin typeface="Times New Roman"/>
              <a:cs typeface="Times New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222216" y="2355648"/>
            <a:ext cx="66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eat tasty</a:t>
            </a:r>
          </a:p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food</a:t>
            </a:r>
            <a:endParaRPr lang="fr-FR" sz="1000" i="1" dirty="0">
              <a:latin typeface="Times New Roman"/>
              <a:cs typeface="Times New Roman"/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3990671" y="2667774"/>
            <a:ext cx="88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Internal state</a:t>
            </a:r>
            <a:endParaRPr lang="fr-FR" sz="1000" dirty="0"/>
          </a:p>
        </p:txBody>
      </p:sp>
      <p:pic>
        <p:nvPicPr>
          <p:cNvPr id="24" name="Image 23" descr="interalStat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52" y="2188681"/>
            <a:ext cx="1828800" cy="13716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310572" y="3409410"/>
            <a:ext cx="412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T</a:t>
            </a:r>
            <a:r>
              <a:rPr lang="fr-FR" sz="1000" dirty="0" smtClean="0"/>
              <a:t>rial</a:t>
            </a:r>
            <a:endParaRPr lang="fr-FR" sz="1000" dirty="0"/>
          </a:p>
        </p:txBody>
      </p:sp>
      <p:pic>
        <p:nvPicPr>
          <p:cNvPr id="27" name="Image 26" descr="Preference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52" y="931576"/>
            <a:ext cx="1828800" cy="1371600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6098000" y="798902"/>
            <a:ext cx="146030" cy="437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098000" y="647574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197730" y="497990"/>
            <a:ext cx="94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 smtClean="0"/>
              <a:t>Tasty</a:t>
            </a:r>
            <a:r>
              <a:rPr lang="fr-FR" sz="1000" dirty="0" smtClean="0"/>
              <a:t> </a:t>
            </a:r>
            <a:r>
              <a:rPr lang="fr-FR" sz="1000" dirty="0" err="1" smtClean="0"/>
              <a:t>food</a:t>
            </a:r>
            <a:endParaRPr lang="fr-FR" sz="1000" dirty="0"/>
          </a:p>
          <a:p>
            <a:pPr algn="r"/>
            <a:r>
              <a:rPr lang="fr-FR" sz="1000" dirty="0" smtClean="0"/>
              <a:t>Normal </a:t>
            </a:r>
            <a:r>
              <a:rPr lang="fr-FR" sz="1000" dirty="0" err="1" smtClean="0"/>
              <a:t>food</a:t>
            </a:r>
            <a:endParaRPr lang="fr-FR" sz="1000" dirty="0" smtClean="0"/>
          </a:p>
          <a:p>
            <a:pPr algn="r"/>
            <a:r>
              <a:rPr lang="fr-FR" sz="1000" dirty="0" smtClean="0"/>
              <a:t>nul</a:t>
            </a:r>
          </a:p>
        </p:txBody>
      </p:sp>
      <p:cxnSp>
        <p:nvCxnSpPr>
          <p:cNvPr id="34" name="Connecteur droit 33"/>
          <p:cNvCxnSpPr/>
          <p:nvPr/>
        </p:nvCxnSpPr>
        <p:spPr>
          <a:xfrm>
            <a:off x="6098000" y="951583"/>
            <a:ext cx="146030" cy="4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4607472" y="6981902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94772"/>
              </p:ext>
            </p:extLst>
          </p:nvPr>
        </p:nvGraphicFramePr>
        <p:xfrm>
          <a:off x="4656434" y="7002305"/>
          <a:ext cx="168867" cy="2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" name="Équation" r:id="rId10" imgW="114300" imgH="139700" progId="Equation.3">
                  <p:embed/>
                </p:oleObj>
              </mc:Choice>
              <mc:Fallback>
                <p:oleObj name="Équation" r:id="rId10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434" y="7002305"/>
                        <a:ext cx="168867" cy="2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rc 36"/>
          <p:cNvSpPr>
            <a:spLocks noChangeAspect="1"/>
          </p:cNvSpPr>
          <p:nvPr/>
        </p:nvSpPr>
        <p:spPr>
          <a:xfrm flipH="1" flipV="1">
            <a:off x="4805417" y="7045298"/>
            <a:ext cx="576377" cy="201141"/>
          </a:xfrm>
          <a:prstGeom prst="arc">
            <a:avLst>
              <a:gd name="adj1" fmla="val 858748"/>
              <a:gd name="adj2" fmla="val 20977767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586" y="6531640"/>
            <a:ext cx="842445" cy="70203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542" y="6558123"/>
            <a:ext cx="867663" cy="57958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 rot="16200000">
            <a:off x="1012952" y="8122170"/>
            <a:ext cx="121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Choice </a:t>
            </a:r>
            <a:r>
              <a:rPr lang="fr-FR" sz="1000" dirty="0" err="1" smtClean="0"/>
              <a:t>probabilities</a:t>
            </a:r>
            <a:endParaRPr lang="fr-FR" sz="1000" dirty="0"/>
          </a:p>
        </p:txBody>
      </p:sp>
      <p:sp>
        <p:nvSpPr>
          <p:cNvPr id="41" name="Arc 40"/>
          <p:cNvSpPr>
            <a:spLocks noChangeAspect="1"/>
          </p:cNvSpPr>
          <p:nvPr/>
        </p:nvSpPr>
        <p:spPr>
          <a:xfrm rot="16200000" flipH="1" flipV="1">
            <a:off x="4595228" y="6760544"/>
            <a:ext cx="291981" cy="293654"/>
          </a:xfrm>
          <a:prstGeom prst="arc">
            <a:avLst>
              <a:gd name="adj1" fmla="val 2666489"/>
              <a:gd name="adj2" fmla="val 19416982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 flipV="1">
            <a:off x="4087864" y="7045298"/>
            <a:ext cx="576377" cy="201141"/>
          </a:xfrm>
          <a:prstGeom prst="arc">
            <a:avLst>
              <a:gd name="adj1" fmla="val 858748"/>
              <a:gd name="adj2" fmla="val 20977767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4678912" y="7204799"/>
            <a:ext cx="78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eat normal </a:t>
            </a:r>
          </a:p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food</a:t>
            </a:r>
            <a:endParaRPr lang="fr-FR" sz="1000" i="1" dirty="0">
              <a:latin typeface="Times New Roman"/>
              <a:cs typeface="Times New Roman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580947" y="6529039"/>
            <a:ext cx="393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nul</a:t>
            </a:r>
            <a:endParaRPr lang="fr-FR" sz="1000" i="1" dirty="0">
              <a:latin typeface="Times New Roman"/>
              <a:cs typeface="Times New Roman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015935" y="7204799"/>
            <a:ext cx="66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eat tasty</a:t>
            </a:r>
          </a:p>
          <a:p>
            <a:pPr algn="ctr"/>
            <a:r>
              <a:rPr lang="en-US" sz="1000" i="1" dirty="0" smtClean="0">
                <a:latin typeface="Times New Roman"/>
                <a:cs typeface="Times New Roman"/>
              </a:rPr>
              <a:t>food</a:t>
            </a:r>
            <a:endParaRPr lang="fr-FR" sz="1000" i="1" dirty="0">
              <a:latin typeface="Times New Roman"/>
              <a:cs typeface="Times New Roman"/>
            </a:endParaRPr>
          </a:p>
        </p:txBody>
      </p:sp>
      <p:sp>
        <p:nvSpPr>
          <p:cNvPr id="46" name="ZoneTexte 45"/>
          <p:cNvSpPr txBox="1"/>
          <p:nvPr/>
        </p:nvSpPr>
        <p:spPr>
          <a:xfrm rot="16200000">
            <a:off x="3357184" y="8117326"/>
            <a:ext cx="88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Internal state</a:t>
            </a:r>
            <a:endParaRPr lang="fr-FR" sz="1000" dirty="0"/>
          </a:p>
        </p:txBody>
      </p:sp>
      <p:pic>
        <p:nvPicPr>
          <p:cNvPr id="47" name="Image 46" descr="interalStat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65" y="7638233"/>
            <a:ext cx="1828800" cy="137160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4642385" y="8858962"/>
            <a:ext cx="412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T</a:t>
            </a:r>
            <a:r>
              <a:rPr lang="fr-FR" sz="1000" dirty="0" smtClean="0"/>
              <a:t>rial</a:t>
            </a:r>
            <a:endParaRPr lang="fr-FR" sz="1000" dirty="0"/>
          </a:p>
        </p:txBody>
      </p:sp>
      <p:pic>
        <p:nvPicPr>
          <p:cNvPr id="49" name="Image 48" descr="Preference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03" y="7634681"/>
            <a:ext cx="1828800" cy="1371600"/>
          </a:xfrm>
          <a:prstGeom prst="rect">
            <a:avLst/>
          </a:prstGeom>
        </p:spPr>
      </p:pic>
      <p:cxnSp>
        <p:nvCxnSpPr>
          <p:cNvPr id="50" name="Connecteur droit 49"/>
          <p:cNvCxnSpPr/>
          <p:nvPr/>
        </p:nvCxnSpPr>
        <p:spPr>
          <a:xfrm>
            <a:off x="3285151" y="7502007"/>
            <a:ext cx="146030" cy="437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285151" y="7350679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384881" y="7201095"/>
            <a:ext cx="94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 smtClean="0"/>
              <a:t>Tasty</a:t>
            </a:r>
            <a:r>
              <a:rPr lang="fr-FR" sz="1000" dirty="0" smtClean="0"/>
              <a:t> </a:t>
            </a:r>
            <a:r>
              <a:rPr lang="fr-FR" sz="1000" dirty="0" err="1" smtClean="0"/>
              <a:t>food</a:t>
            </a:r>
            <a:endParaRPr lang="fr-FR" sz="1000" dirty="0"/>
          </a:p>
          <a:p>
            <a:pPr algn="r"/>
            <a:r>
              <a:rPr lang="fr-FR" sz="1000" dirty="0" smtClean="0"/>
              <a:t>Normal </a:t>
            </a:r>
            <a:r>
              <a:rPr lang="fr-FR" sz="1000" dirty="0" err="1" smtClean="0"/>
              <a:t>food</a:t>
            </a:r>
            <a:endParaRPr lang="fr-FR" sz="1000" dirty="0" smtClean="0"/>
          </a:p>
          <a:p>
            <a:pPr algn="r"/>
            <a:r>
              <a:rPr lang="fr-FR" sz="1000" dirty="0" smtClean="0"/>
              <a:t>nul</a:t>
            </a:r>
          </a:p>
        </p:txBody>
      </p:sp>
      <p:cxnSp>
        <p:nvCxnSpPr>
          <p:cNvPr id="54" name="Connecteur droit 53"/>
          <p:cNvCxnSpPr/>
          <p:nvPr/>
        </p:nvCxnSpPr>
        <p:spPr>
          <a:xfrm>
            <a:off x="3285151" y="7654688"/>
            <a:ext cx="146030" cy="4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502861" y="8858962"/>
            <a:ext cx="412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T</a:t>
            </a:r>
            <a:r>
              <a:rPr lang="fr-FR" sz="1000" dirty="0" smtClean="0"/>
              <a:t>rial</a:t>
            </a:r>
            <a:endParaRPr lang="fr-FR" sz="10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2188" y="6606138"/>
            <a:ext cx="634480" cy="63448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443166" y="635705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A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773035" y="7388393"/>
            <a:ext cx="297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D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443166" y="739081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3773551" y="635705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383827" y="9051473"/>
            <a:ext cx="7360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b="1" dirty="0" smtClean="0"/>
              <a:t>Figure 2</a:t>
            </a:r>
            <a:endParaRPr lang="fr-FR" sz="1300" b="1" dirty="0"/>
          </a:p>
        </p:txBody>
      </p:sp>
    </p:spTree>
    <p:extLst>
      <p:ext uri="{BB962C8B-B14F-4D97-AF65-F5344CB8AC3E}">
        <p14:creationId xmlns:p14="http://schemas.microsoft.com/office/powerpoint/2010/main" val="15348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44</Words>
  <Application>Microsoft Macintosh PowerPoint</Application>
  <PresentationFormat>Format A4 (210 x 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Équation</vt:lpstr>
      <vt:lpstr>Présentation PowerPoint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Keramati</dc:creator>
  <cp:lastModifiedBy>Mehdi Keramati</cp:lastModifiedBy>
  <cp:revision>110</cp:revision>
  <cp:lastPrinted>2012-05-22T10:56:21Z</cp:lastPrinted>
  <dcterms:created xsi:type="dcterms:W3CDTF">2012-01-20T14:28:41Z</dcterms:created>
  <dcterms:modified xsi:type="dcterms:W3CDTF">2012-05-22T10:57:21Z</dcterms:modified>
</cp:coreProperties>
</file>