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24"/>
  </p:notesMasterIdLst>
  <p:handoutMasterIdLst>
    <p:handoutMasterId r:id="rId25"/>
  </p:handoutMasterIdLst>
  <p:sldIdLst>
    <p:sldId id="256" r:id="rId2"/>
    <p:sldId id="257" r:id="rId3"/>
    <p:sldId id="274" r:id="rId4"/>
    <p:sldId id="276" r:id="rId5"/>
    <p:sldId id="277" r:id="rId6"/>
    <p:sldId id="278" r:id="rId7"/>
    <p:sldId id="279" r:id="rId8"/>
    <p:sldId id="280" r:id="rId9"/>
    <p:sldId id="281" r:id="rId10"/>
    <p:sldId id="283" r:id="rId11"/>
    <p:sldId id="282" r:id="rId12"/>
    <p:sldId id="284" r:id="rId13"/>
    <p:sldId id="285" r:id="rId14"/>
    <p:sldId id="286" r:id="rId15"/>
    <p:sldId id="287" r:id="rId16"/>
    <p:sldId id="288" r:id="rId17"/>
    <p:sldId id="289" r:id="rId18"/>
    <p:sldId id="263" r:id="rId19"/>
    <p:sldId id="290" r:id="rId20"/>
    <p:sldId id="291" r:id="rId21"/>
    <p:sldId id="292" r:id="rId22"/>
    <p:sldId id="293" r:id="rId2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E1467-7813-4F86-92B1-693FBBE43919}" v="1530" dt="2023-02-12T13:47:02.666"/>
    <p1510:client id="{0C5D3A1A-4841-4A26-9F22-2D324633E54B}" v="1783" dt="2023-02-04T13:47:57.816"/>
    <p1510:client id="{2A48FBB8-9587-4C6B-AFDD-732CAF8618DD}" v="552" dt="2023-02-02T15:37:10.616"/>
    <p1510:client id="{4F9B3BB9-CBEE-41B4-BE7A-014F96288223}" v="606" dt="2023-01-30T13:10:00.205"/>
    <p1510:client id="{5C60DC66-31D0-49FD-8845-A1A3987F6C69}" v="89" dt="2023-01-24T10:14:19.059"/>
    <p1510:client id="{7D405E06-65E5-41FF-AFA5-5BF653D13BAD}" v="1098" dt="2023-02-19T14:04:54.759"/>
    <p1510:client id="{7F6375B4-ADFA-4211-A0DF-B5B80BBD5AED}" v="187" dt="2023-02-18T13:34:52.460"/>
    <p1510:client id="{8BC05130-F835-4C5D-9014-1571DFB7086F}" v="3" dt="2023-02-18T13:23:55.401"/>
    <p1510:client id="{A935C57E-480B-4EFE-B237-BC5851477C86}" v="568" dt="2023-02-19T10:37:06.362"/>
    <p1510:client id="{BBBCA9D5-9FFC-4AC9-8883-3D25E7E45E73}" v="1139" dt="2023-02-10T14:35:59.808"/>
    <p1510:client id="{BD9935A9-2F54-437E-B5C4-9D2601B1CB94}" v="4189" dt="2023-01-29T15:25:05.822"/>
    <p1510:client id="{C11ACBFF-E928-4D49-AEF6-13E47F2FD1C9}" v="51" dt="2023-01-30T17:08:54.529"/>
    <p1510:client id="{C15AF969-67C3-4F72-BB10-9995927C941D}" v="176" dt="2023-02-10T14:53:06.689"/>
    <p1510:client id="{DCED152F-1FCB-4E18-A2C9-A08F0D967FB2}" v="1259" dt="2023-02-18T20:57:54.475"/>
    <p1510:client id="{EA8FCB29-145A-49C4-9033-E50C81D7F001}" v="2" dt="2023-02-01T15:48:21.952"/>
    <p1510:client id="{F411F0D3-8ED7-4A07-BFDD-132C1162EF1D}" v="2017" dt="2023-02-01T15:47:25.764"/>
    <p1510:client id="{F75BDE84-DC14-4FF3-9094-AD23B5044BA8}" v="907" dt="2023-01-30T18:38:31.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04F42-EB3F-49FB-9B7B-D0D3DF3474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3F01DA2-3209-4686-BBEC-BCB0952AC713}">
      <dgm:prSet/>
      <dgm:spPr/>
      <dgm:t>
        <a:bodyPr/>
        <a:lstStyle/>
        <a:p>
          <a:r>
            <a:rPr lang="en-US"/>
            <a:t>Only I can make a signature, but anyone can verify its validity.</a:t>
          </a:r>
        </a:p>
      </dgm:t>
    </dgm:pt>
    <dgm:pt modelId="{95725387-5FC6-468B-A54C-AC2D83A712F3}" type="parTrans" cxnId="{8281AD83-3114-48F7-B834-BA19EB36D545}">
      <dgm:prSet/>
      <dgm:spPr/>
      <dgm:t>
        <a:bodyPr/>
        <a:lstStyle/>
        <a:p>
          <a:endParaRPr lang="en-US"/>
        </a:p>
      </dgm:t>
    </dgm:pt>
    <dgm:pt modelId="{8936DC50-32FF-45C4-AF45-893D8EB0B54C}" type="sibTrans" cxnId="{8281AD83-3114-48F7-B834-BA19EB36D545}">
      <dgm:prSet/>
      <dgm:spPr/>
      <dgm:t>
        <a:bodyPr/>
        <a:lstStyle/>
        <a:p>
          <a:endParaRPr lang="en-US"/>
        </a:p>
      </dgm:t>
    </dgm:pt>
    <dgm:pt modelId="{C31BD16C-8ABE-4AEC-9FD4-B6659A53987B}">
      <dgm:prSet/>
      <dgm:spPr/>
      <dgm:t>
        <a:bodyPr/>
        <a:lstStyle/>
        <a:p>
          <a:r>
            <a:rPr lang="en-US"/>
            <a:t>The signature cannot be re-used - it is tied to a specific document (= set of bits)</a:t>
          </a:r>
        </a:p>
      </dgm:t>
    </dgm:pt>
    <dgm:pt modelId="{BE46E283-56A5-4566-B7AA-D53F0F5ED82F}" type="parTrans" cxnId="{FE78AA8A-9B7F-4C22-AFEF-93EA31F4F0BA}">
      <dgm:prSet/>
      <dgm:spPr/>
      <dgm:t>
        <a:bodyPr/>
        <a:lstStyle/>
        <a:p>
          <a:endParaRPr lang="en-US"/>
        </a:p>
      </dgm:t>
    </dgm:pt>
    <dgm:pt modelId="{A5D5414C-F5E6-441E-930B-765CA1DCAF00}" type="sibTrans" cxnId="{FE78AA8A-9B7F-4C22-AFEF-93EA31F4F0BA}">
      <dgm:prSet/>
      <dgm:spPr/>
      <dgm:t>
        <a:bodyPr/>
        <a:lstStyle/>
        <a:p>
          <a:endParaRPr lang="en-US"/>
        </a:p>
      </dgm:t>
    </dgm:pt>
    <dgm:pt modelId="{70ABF249-3BC3-450F-9216-8307AC9C5FE3}">
      <dgm:prSet/>
      <dgm:spPr/>
      <dgm:t>
        <a:bodyPr/>
        <a:lstStyle/>
        <a:p>
          <a:r>
            <a:rPr lang="en-US"/>
            <a:t>Signature creation does NOT have to be deterministic!</a:t>
          </a:r>
        </a:p>
      </dgm:t>
    </dgm:pt>
    <dgm:pt modelId="{6B1A0AAC-7DA6-4F6B-B61F-4AB2DF5E309A}" type="parTrans" cxnId="{49E158D1-BDD5-45E0-9CD8-A5F4995E8E68}">
      <dgm:prSet/>
      <dgm:spPr/>
      <dgm:t>
        <a:bodyPr/>
        <a:lstStyle/>
        <a:p>
          <a:endParaRPr lang="en-US"/>
        </a:p>
      </dgm:t>
    </dgm:pt>
    <dgm:pt modelId="{8D73257B-A53A-41A8-BBB0-A15391BAC141}" type="sibTrans" cxnId="{49E158D1-BDD5-45E0-9CD8-A5F4995E8E68}">
      <dgm:prSet/>
      <dgm:spPr/>
      <dgm:t>
        <a:bodyPr/>
        <a:lstStyle/>
        <a:p>
          <a:endParaRPr lang="en-US"/>
        </a:p>
      </dgm:t>
    </dgm:pt>
    <dgm:pt modelId="{5C55535F-D1E8-43F1-B473-19D7DE606B7D}">
      <dgm:prSet/>
      <dgm:spPr/>
      <dgm:t>
        <a:bodyPr/>
        <a:lstStyle/>
        <a:p>
          <a:r>
            <a:rPr lang="en-US"/>
            <a:t>Note this is more powerful than a hand-written signature which can be easily forged, cannot be easily validated, and can be re-used! </a:t>
          </a:r>
        </a:p>
      </dgm:t>
    </dgm:pt>
    <dgm:pt modelId="{41F8D27D-D42B-49D0-8D9F-83E0784A26DA}" type="parTrans" cxnId="{EFFDB6DF-F124-4948-B3E9-D130D61ADAD4}">
      <dgm:prSet/>
      <dgm:spPr/>
      <dgm:t>
        <a:bodyPr/>
        <a:lstStyle/>
        <a:p>
          <a:endParaRPr lang="en-US"/>
        </a:p>
      </dgm:t>
    </dgm:pt>
    <dgm:pt modelId="{C13AFBC0-7F58-48BF-9279-D28B65ECF2AC}" type="sibTrans" cxnId="{EFFDB6DF-F124-4948-B3E9-D130D61ADAD4}">
      <dgm:prSet/>
      <dgm:spPr/>
      <dgm:t>
        <a:bodyPr/>
        <a:lstStyle/>
        <a:p>
          <a:endParaRPr lang="en-US"/>
        </a:p>
      </dgm:t>
    </dgm:pt>
    <dgm:pt modelId="{EF42D375-9F92-4B8B-A97B-18E0C4BED945}" type="pres">
      <dgm:prSet presAssocID="{C1004F42-EB3F-49FB-9B7B-D0D3DF3474D3}" presName="linear" presStyleCnt="0">
        <dgm:presLayoutVars>
          <dgm:animLvl val="lvl"/>
          <dgm:resizeHandles val="exact"/>
        </dgm:presLayoutVars>
      </dgm:prSet>
      <dgm:spPr/>
    </dgm:pt>
    <dgm:pt modelId="{1D062981-87AB-4A91-8FB1-1A8B50073091}" type="pres">
      <dgm:prSet presAssocID="{D3F01DA2-3209-4686-BBEC-BCB0952AC713}" presName="parentText" presStyleLbl="node1" presStyleIdx="0" presStyleCnt="4">
        <dgm:presLayoutVars>
          <dgm:chMax val="0"/>
          <dgm:bulletEnabled val="1"/>
        </dgm:presLayoutVars>
      </dgm:prSet>
      <dgm:spPr/>
    </dgm:pt>
    <dgm:pt modelId="{CD527AC8-BD02-41B0-A1FD-D98BC03937E0}" type="pres">
      <dgm:prSet presAssocID="{8936DC50-32FF-45C4-AF45-893D8EB0B54C}" presName="spacer" presStyleCnt="0"/>
      <dgm:spPr/>
    </dgm:pt>
    <dgm:pt modelId="{655ABF1D-F933-4668-8065-845C87E6DFCD}" type="pres">
      <dgm:prSet presAssocID="{C31BD16C-8ABE-4AEC-9FD4-B6659A53987B}" presName="parentText" presStyleLbl="node1" presStyleIdx="1" presStyleCnt="4">
        <dgm:presLayoutVars>
          <dgm:chMax val="0"/>
          <dgm:bulletEnabled val="1"/>
        </dgm:presLayoutVars>
      </dgm:prSet>
      <dgm:spPr/>
    </dgm:pt>
    <dgm:pt modelId="{DA06E503-B47B-47CB-8468-EB4E6CD821A2}" type="pres">
      <dgm:prSet presAssocID="{A5D5414C-F5E6-441E-930B-765CA1DCAF00}" presName="spacer" presStyleCnt="0"/>
      <dgm:spPr/>
    </dgm:pt>
    <dgm:pt modelId="{8E70227C-6CA8-404E-AD18-6C14A0CD7309}" type="pres">
      <dgm:prSet presAssocID="{70ABF249-3BC3-450F-9216-8307AC9C5FE3}" presName="parentText" presStyleLbl="node1" presStyleIdx="2" presStyleCnt="4">
        <dgm:presLayoutVars>
          <dgm:chMax val="0"/>
          <dgm:bulletEnabled val="1"/>
        </dgm:presLayoutVars>
      </dgm:prSet>
      <dgm:spPr/>
    </dgm:pt>
    <dgm:pt modelId="{9526F41F-9B92-48EF-9C5C-160A7FBADE90}" type="pres">
      <dgm:prSet presAssocID="{8D73257B-A53A-41A8-BBB0-A15391BAC141}" presName="spacer" presStyleCnt="0"/>
      <dgm:spPr/>
    </dgm:pt>
    <dgm:pt modelId="{4D5D2511-4F7C-4571-BA31-A9693DB17550}" type="pres">
      <dgm:prSet presAssocID="{5C55535F-D1E8-43F1-B473-19D7DE606B7D}" presName="parentText" presStyleLbl="node1" presStyleIdx="3" presStyleCnt="4">
        <dgm:presLayoutVars>
          <dgm:chMax val="0"/>
          <dgm:bulletEnabled val="1"/>
        </dgm:presLayoutVars>
      </dgm:prSet>
      <dgm:spPr/>
    </dgm:pt>
  </dgm:ptLst>
  <dgm:cxnLst>
    <dgm:cxn modelId="{34D74C1D-6E6C-4E8F-B4C0-9CC93AE4E3A1}" type="presOf" srcId="{C31BD16C-8ABE-4AEC-9FD4-B6659A53987B}" destId="{655ABF1D-F933-4668-8065-845C87E6DFCD}" srcOrd="0" destOrd="0" presId="urn:microsoft.com/office/officeart/2005/8/layout/vList2"/>
    <dgm:cxn modelId="{87A4DD2D-805F-4478-B536-4CBC5FB12401}" type="presOf" srcId="{C1004F42-EB3F-49FB-9B7B-D0D3DF3474D3}" destId="{EF42D375-9F92-4B8B-A97B-18E0C4BED945}" srcOrd="0" destOrd="0" presId="urn:microsoft.com/office/officeart/2005/8/layout/vList2"/>
    <dgm:cxn modelId="{7809BB32-83A3-40AF-B9FC-0A8575A0CCD1}" type="presOf" srcId="{5C55535F-D1E8-43F1-B473-19D7DE606B7D}" destId="{4D5D2511-4F7C-4571-BA31-A9693DB17550}" srcOrd="0" destOrd="0" presId="urn:microsoft.com/office/officeart/2005/8/layout/vList2"/>
    <dgm:cxn modelId="{9F3FEB73-FB61-47F2-96B2-D2EF267B337D}" type="presOf" srcId="{70ABF249-3BC3-450F-9216-8307AC9C5FE3}" destId="{8E70227C-6CA8-404E-AD18-6C14A0CD7309}" srcOrd="0" destOrd="0" presId="urn:microsoft.com/office/officeart/2005/8/layout/vList2"/>
    <dgm:cxn modelId="{8281AD83-3114-48F7-B834-BA19EB36D545}" srcId="{C1004F42-EB3F-49FB-9B7B-D0D3DF3474D3}" destId="{D3F01DA2-3209-4686-BBEC-BCB0952AC713}" srcOrd="0" destOrd="0" parTransId="{95725387-5FC6-468B-A54C-AC2D83A712F3}" sibTransId="{8936DC50-32FF-45C4-AF45-893D8EB0B54C}"/>
    <dgm:cxn modelId="{E97A2C85-A591-4FF5-B744-6835AB624F6A}" type="presOf" srcId="{D3F01DA2-3209-4686-BBEC-BCB0952AC713}" destId="{1D062981-87AB-4A91-8FB1-1A8B50073091}" srcOrd="0" destOrd="0" presId="urn:microsoft.com/office/officeart/2005/8/layout/vList2"/>
    <dgm:cxn modelId="{FE78AA8A-9B7F-4C22-AFEF-93EA31F4F0BA}" srcId="{C1004F42-EB3F-49FB-9B7B-D0D3DF3474D3}" destId="{C31BD16C-8ABE-4AEC-9FD4-B6659A53987B}" srcOrd="1" destOrd="0" parTransId="{BE46E283-56A5-4566-B7AA-D53F0F5ED82F}" sibTransId="{A5D5414C-F5E6-441E-930B-765CA1DCAF00}"/>
    <dgm:cxn modelId="{49E158D1-BDD5-45E0-9CD8-A5F4995E8E68}" srcId="{C1004F42-EB3F-49FB-9B7B-D0D3DF3474D3}" destId="{70ABF249-3BC3-450F-9216-8307AC9C5FE3}" srcOrd="2" destOrd="0" parTransId="{6B1A0AAC-7DA6-4F6B-B61F-4AB2DF5E309A}" sibTransId="{8D73257B-A53A-41A8-BBB0-A15391BAC141}"/>
    <dgm:cxn modelId="{EFFDB6DF-F124-4948-B3E9-D130D61ADAD4}" srcId="{C1004F42-EB3F-49FB-9B7B-D0D3DF3474D3}" destId="{5C55535F-D1E8-43F1-B473-19D7DE606B7D}" srcOrd="3" destOrd="0" parTransId="{41F8D27D-D42B-49D0-8D9F-83E0784A26DA}" sibTransId="{C13AFBC0-7F58-48BF-9279-D28B65ECF2AC}"/>
    <dgm:cxn modelId="{D1ECFD32-C833-4A3E-93DF-19E97B22B30E}" type="presParOf" srcId="{EF42D375-9F92-4B8B-A97B-18E0C4BED945}" destId="{1D062981-87AB-4A91-8FB1-1A8B50073091}" srcOrd="0" destOrd="0" presId="urn:microsoft.com/office/officeart/2005/8/layout/vList2"/>
    <dgm:cxn modelId="{57FDA7A4-5096-4BA1-B3EE-3CFE024E95FA}" type="presParOf" srcId="{EF42D375-9F92-4B8B-A97B-18E0C4BED945}" destId="{CD527AC8-BD02-41B0-A1FD-D98BC03937E0}" srcOrd="1" destOrd="0" presId="urn:microsoft.com/office/officeart/2005/8/layout/vList2"/>
    <dgm:cxn modelId="{C148E2D2-28AC-4C6E-BF26-2D142D4D459C}" type="presParOf" srcId="{EF42D375-9F92-4B8B-A97B-18E0C4BED945}" destId="{655ABF1D-F933-4668-8065-845C87E6DFCD}" srcOrd="2" destOrd="0" presId="urn:microsoft.com/office/officeart/2005/8/layout/vList2"/>
    <dgm:cxn modelId="{5BD2623C-9DB3-491A-BC19-C34D289C70EA}" type="presParOf" srcId="{EF42D375-9F92-4B8B-A97B-18E0C4BED945}" destId="{DA06E503-B47B-47CB-8468-EB4E6CD821A2}" srcOrd="3" destOrd="0" presId="urn:microsoft.com/office/officeart/2005/8/layout/vList2"/>
    <dgm:cxn modelId="{AB18A05D-89E1-48C9-896C-927910F56251}" type="presParOf" srcId="{EF42D375-9F92-4B8B-A97B-18E0C4BED945}" destId="{8E70227C-6CA8-404E-AD18-6C14A0CD7309}" srcOrd="4" destOrd="0" presId="urn:microsoft.com/office/officeart/2005/8/layout/vList2"/>
    <dgm:cxn modelId="{7F91471D-B0DA-4ED0-A7E0-B77C6D4CD24C}" type="presParOf" srcId="{EF42D375-9F92-4B8B-A97B-18E0C4BED945}" destId="{9526F41F-9B92-48EF-9C5C-160A7FBADE90}" srcOrd="5" destOrd="0" presId="urn:microsoft.com/office/officeart/2005/8/layout/vList2"/>
    <dgm:cxn modelId="{5BEA620D-F7A4-4E7C-B269-8B274C4DCB1E}" type="presParOf" srcId="{EF42D375-9F92-4B8B-A97B-18E0C4BED945}" destId="{4D5D2511-4F7C-4571-BA31-A9693DB1755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5608B-3D66-4406-8512-80B4CBA8F6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2CB70C5-6E1B-409D-B11E-6C76AC506EC7}">
      <dgm:prSet/>
      <dgm:spPr/>
      <dgm:t>
        <a:bodyPr/>
        <a:lstStyle/>
        <a:p>
          <a:r>
            <a:rPr lang="en-US"/>
            <a:t>Transactions occurs just as in GoofyCoin</a:t>
          </a:r>
        </a:p>
      </dgm:t>
    </dgm:pt>
    <dgm:pt modelId="{F65EE8F3-893C-4334-84B5-82A25374FE3B}" type="parTrans" cxnId="{B5B82499-5631-45DD-B121-C4BFF9DA1213}">
      <dgm:prSet/>
      <dgm:spPr/>
      <dgm:t>
        <a:bodyPr/>
        <a:lstStyle/>
        <a:p>
          <a:endParaRPr lang="en-US"/>
        </a:p>
      </dgm:t>
    </dgm:pt>
    <dgm:pt modelId="{FF7486F9-FF63-4414-A09B-BF2A3C707E86}" type="sibTrans" cxnId="{B5B82499-5631-45DD-B121-C4BFF9DA1213}">
      <dgm:prSet/>
      <dgm:spPr/>
      <dgm:t>
        <a:bodyPr/>
        <a:lstStyle/>
        <a:p>
          <a:endParaRPr lang="en-US"/>
        </a:p>
      </dgm:t>
    </dgm:pt>
    <dgm:pt modelId="{1CCCD61E-1AE5-448E-9E22-85738565ACED}">
      <dgm:prSet/>
      <dgm:spPr/>
      <dgm:t>
        <a:bodyPr/>
        <a:lstStyle/>
        <a:p>
          <a:r>
            <a:rPr lang="en-US"/>
            <a:t>ScroogeCoin also creates an append-only ledger (blockchain) where people can verify that a coin transfer is "official".</a:t>
          </a:r>
        </a:p>
      </dgm:t>
    </dgm:pt>
    <dgm:pt modelId="{A6F15425-2DBD-4B7C-A783-ABCF246D00B2}" type="parTrans" cxnId="{58B6FB34-AEBC-4F67-869C-84C19BCA120F}">
      <dgm:prSet/>
      <dgm:spPr/>
      <dgm:t>
        <a:bodyPr/>
        <a:lstStyle/>
        <a:p>
          <a:endParaRPr lang="en-US"/>
        </a:p>
      </dgm:t>
    </dgm:pt>
    <dgm:pt modelId="{C93750D2-DC08-46AC-A884-4EE73F4245CB}" type="sibTrans" cxnId="{58B6FB34-AEBC-4F67-869C-84C19BCA120F}">
      <dgm:prSet/>
      <dgm:spPr/>
      <dgm:t>
        <a:bodyPr/>
        <a:lstStyle/>
        <a:p>
          <a:endParaRPr lang="en-US"/>
        </a:p>
      </dgm:t>
    </dgm:pt>
    <dgm:pt modelId="{54004687-5203-41AC-AC77-666A9414950A}">
      <dgm:prSet/>
      <dgm:spPr/>
      <dgm:t>
        <a:bodyPr/>
        <a:lstStyle/>
        <a:p>
          <a:r>
            <a:rPr lang="en-US"/>
            <a:t>ScroogeCoin determines first that a transaction is valid (signed and there is no double-spend) and then signs the block.</a:t>
          </a:r>
        </a:p>
      </dgm:t>
    </dgm:pt>
    <dgm:pt modelId="{E23E9496-F1EB-49E6-B014-BA089CECD3CF}" type="parTrans" cxnId="{101FFBFE-C602-49DB-9A91-3E16989D7911}">
      <dgm:prSet/>
      <dgm:spPr/>
      <dgm:t>
        <a:bodyPr/>
        <a:lstStyle/>
        <a:p>
          <a:endParaRPr lang="en-US"/>
        </a:p>
      </dgm:t>
    </dgm:pt>
    <dgm:pt modelId="{B69668A3-7F12-47A3-93F0-E8925C80C73F}" type="sibTrans" cxnId="{101FFBFE-C602-49DB-9A91-3E16989D7911}">
      <dgm:prSet/>
      <dgm:spPr/>
      <dgm:t>
        <a:bodyPr/>
        <a:lstStyle/>
        <a:p>
          <a:endParaRPr lang="en-US"/>
        </a:p>
      </dgm:t>
    </dgm:pt>
    <dgm:pt modelId="{CF73F91D-61F7-42A3-B6E2-0DD0C042A081}">
      <dgm:prSet/>
      <dgm:spPr/>
      <dgm:t>
        <a:bodyPr/>
        <a:lstStyle/>
        <a:p>
          <a:r>
            <a:rPr lang="en-US"/>
            <a:t>=&gt; Transactions that are not recorded on Scrooge's blockchain are not official</a:t>
          </a:r>
        </a:p>
      </dgm:t>
    </dgm:pt>
    <dgm:pt modelId="{A3BEB5FE-DF03-415D-89C4-23C2C5288230}" type="parTrans" cxnId="{A9396926-C0D6-471A-BE45-DE957E4C6B01}">
      <dgm:prSet/>
      <dgm:spPr/>
      <dgm:t>
        <a:bodyPr/>
        <a:lstStyle/>
        <a:p>
          <a:endParaRPr lang="en-US"/>
        </a:p>
      </dgm:t>
    </dgm:pt>
    <dgm:pt modelId="{8684492D-F471-49D6-8286-B936555BE16F}" type="sibTrans" cxnId="{A9396926-C0D6-471A-BE45-DE957E4C6B01}">
      <dgm:prSet/>
      <dgm:spPr/>
      <dgm:t>
        <a:bodyPr/>
        <a:lstStyle/>
        <a:p>
          <a:endParaRPr lang="en-US"/>
        </a:p>
      </dgm:t>
    </dgm:pt>
    <dgm:pt modelId="{C180FA8B-14F2-4216-9035-EB6EBECB50B9}" type="pres">
      <dgm:prSet presAssocID="{EB65608B-3D66-4406-8512-80B4CBA8F627}" presName="vert0" presStyleCnt="0">
        <dgm:presLayoutVars>
          <dgm:dir/>
          <dgm:animOne val="branch"/>
          <dgm:animLvl val="lvl"/>
        </dgm:presLayoutVars>
      </dgm:prSet>
      <dgm:spPr/>
    </dgm:pt>
    <dgm:pt modelId="{6BE72E23-3D6D-41E6-9985-D6156FEE2B22}" type="pres">
      <dgm:prSet presAssocID="{72CB70C5-6E1B-409D-B11E-6C76AC506EC7}" presName="thickLine" presStyleLbl="alignNode1" presStyleIdx="0" presStyleCnt="4"/>
      <dgm:spPr/>
    </dgm:pt>
    <dgm:pt modelId="{4A3BE293-E04C-4F3A-A985-0E50043556F5}" type="pres">
      <dgm:prSet presAssocID="{72CB70C5-6E1B-409D-B11E-6C76AC506EC7}" presName="horz1" presStyleCnt="0"/>
      <dgm:spPr/>
    </dgm:pt>
    <dgm:pt modelId="{D5F2288B-F129-4CCD-A183-BEAC4966B622}" type="pres">
      <dgm:prSet presAssocID="{72CB70C5-6E1B-409D-B11E-6C76AC506EC7}" presName="tx1" presStyleLbl="revTx" presStyleIdx="0" presStyleCnt="4"/>
      <dgm:spPr/>
    </dgm:pt>
    <dgm:pt modelId="{512DE637-9280-463C-AC50-86BD3ADA1FBD}" type="pres">
      <dgm:prSet presAssocID="{72CB70C5-6E1B-409D-B11E-6C76AC506EC7}" presName="vert1" presStyleCnt="0"/>
      <dgm:spPr/>
    </dgm:pt>
    <dgm:pt modelId="{3D717434-8A3A-43E8-A279-991A8A4E1A6A}" type="pres">
      <dgm:prSet presAssocID="{1CCCD61E-1AE5-448E-9E22-85738565ACED}" presName="thickLine" presStyleLbl="alignNode1" presStyleIdx="1" presStyleCnt="4"/>
      <dgm:spPr/>
    </dgm:pt>
    <dgm:pt modelId="{67D589B3-44A9-4AE4-AC69-E411BA4040E9}" type="pres">
      <dgm:prSet presAssocID="{1CCCD61E-1AE5-448E-9E22-85738565ACED}" presName="horz1" presStyleCnt="0"/>
      <dgm:spPr/>
    </dgm:pt>
    <dgm:pt modelId="{341E3E0A-E4BA-4140-8818-097C9D380D0C}" type="pres">
      <dgm:prSet presAssocID="{1CCCD61E-1AE5-448E-9E22-85738565ACED}" presName="tx1" presStyleLbl="revTx" presStyleIdx="1" presStyleCnt="4"/>
      <dgm:spPr/>
    </dgm:pt>
    <dgm:pt modelId="{467B9D22-AFA1-42A3-BD67-BCC2DDE3E651}" type="pres">
      <dgm:prSet presAssocID="{1CCCD61E-1AE5-448E-9E22-85738565ACED}" presName="vert1" presStyleCnt="0"/>
      <dgm:spPr/>
    </dgm:pt>
    <dgm:pt modelId="{B82AD22F-AEBE-4546-82F0-8A44D54E0684}" type="pres">
      <dgm:prSet presAssocID="{54004687-5203-41AC-AC77-666A9414950A}" presName="thickLine" presStyleLbl="alignNode1" presStyleIdx="2" presStyleCnt="4"/>
      <dgm:spPr/>
    </dgm:pt>
    <dgm:pt modelId="{FE2CDFBE-1B4A-4F27-8269-168A9F4736DB}" type="pres">
      <dgm:prSet presAssocID="{54004687-5203-41AC-AC77-666A9414950A}" presName="horz1" presStyleCnt="0"/>
      <dgm:spPr/>
    </dgm:pt>
    <dgm:pt modelId="{0B6256CD-D3B7-4C60-8BD1-B16DF82F51A3}" type="pres">
      <dgm:prSet presAssocID="{54004687-5203-41AC-AC77-666A9414950A}" presName="tx1" presStyleLbl="revTx" presStyleIdx="2" presStyleCnt="4"/>
      <dgm:spPr/>
    </dgm:pt>
    <dgm:pt modelId="{C648EDBC-F72F-406A-9B14-F44B2C4DFD6F}" type="pres">
      <dgm:prSet presAssocID="{54004687-5203-41AC-AC77-666A9414950A}" presName="vert1" presStyleCnt="0"/>
      <dgm:spPr/>
    </dgm:pt>
    <dgm:pt modelId="{89DCFC33-2992-4EA5-A398-2164F878794E}" type="pres">
      <dgm:prSet presAssocID="{CF73F91D-61F7-42A3-B6E2-0DD0C042A081}" presName="thickLine" presStyleLbl="alignNode1" presStyleIdx="3" presStyleCnt="4"/>
      <dgm:spPr/>
    </dgm:pt>
    <dgm:pt modelId="{A225E40F-0DE1-41D3-8688-334637BE01A0}" type="pres">
      <dgm:prSet presAssocID="{CF73F91D-61F7-42A3-B6E2-0DD0C042A081}" presName="horz1" presStyleCnt="0"/>
      <dgm:spPr/>
    </dgm:pt>
    <dgm:pt modelId="{736AA8A8-611C-41A6-9269-B890F3F3454B}" type="pres">
      <dgm:prSet presAssocID="{CF73F91D-61F7-42A3-B6E2-0DD0C042A081}" presName="tx1" presStyleLbl="revTx" presStyleIdx="3" presStyleCnt="4"/>
      <dgm:spPr/>
    </dgm:pt>
    <dgm:pt modelId="{0FC1EB90-C00F-41A9-B0E4-A2336B5AEFD2}" type="pres">
      <dgm:prSet presAssocID="{CF73F91D-61F7-42A3-B6E2-0DD0C042A081}" presName="vert1" presStyleCnt="0"/>
      <dgm:spPr/>
    </dgm:pt>
  </dgm:ptLst>
  <dgm:cxnLst>
    <dgm:cxn modelId="{A9396926-C0D6-471A-BE45-DE957E4C6B01}" srcId="{EB65608B-3D66-4406-8512-80B4CBA8F627}" destId="{CF73F91D-61F7-42A3-B6E2-0DD0C042A081}" srcOrd="3" destOrd="0" parTransId="{A3BEB5FE-DF03-415D-89C4-23C2C5288230}" sibTransId="{8684492D-F471-49D6-8286-B936555BE16F}"/>
    <dgm:cxn modelId="{9A7F7F26-EBB3-4DF8-8992-CCFB778644AC}" type="presOf" srcId="{72CB70C5-6E1B-409D-B11E-6C76AC506EC7}" destId="{D5F2288B-F129-4CCD-A183-BEAC4966B622}" srcOrd="0" destOrd="0" presId="urn:microsoft.com/office/officeart/2008/layout/LinedList"/>
    <dgm:cxn modelId="{58B6FB34-AEBC-4F67-869C-84C19BCA120F}" srcId="{EB65608B-3D66-4406-8512-80B4CBA8F627}" destId="{1CCCD61E-1AE5-448E-9E22-85738565ACED}" srcOrd="1" destOrd="0" parTransId="{A6F15425-2DBD-4B7C-A783-ABCF246D00B2}" sibTransId="{C93750D2-DC08-46AC-A884-4EE73F4245CB}"/>
    <dgm:cxn modelId="{FDB48C45-ADDA-4C40-BFF1-3219554B8D2A}" type="presOf" srcId="{54004687-5203-41AC-AC77-666A9414950A}" destId="{0B6256CD-D3B7-4C60-8BD1-B16DF82F51A3}" srcOrd="0" destOrd="0" presId="urn:microsoft.com/office/officeart/2008/layout/LinedList"/>
    <dgm:cxn modelId="{B5B82499-5631-45DD-B121-C4BFF9DA1213}" srcId="{EB65608B-3D66-4406-8512-80B4CBA8F627}" destId="{72CB70C5-6E1B-409D-B11E-6C76AC506EC7}" srcOrd="0" destOrd="0" parTransId="{F65EE8F3-893C-4334-84B5-82A25374FE3B}" sibTransId="{FF7486F9-FF63-4414-A09B-BF2A3C707E86}"/>
    <dgm:cxn modelId="{96817BAF-7E67-4320-8E2B-E68CB96CF0AF}" type="presOf" srcId="{EB65608B-3D66-4406-8512-80B4CBA8F627}" destId="{C180FA8B-14F2-4216-9035-EB6EBECB50B9}" srcOrd="0" destOrd="0" presId="urn:microsoft.com/office/officeart/2008/layout/LinedList"/>
    <dgm:cxn modelId="{F65B45DB-1084-42D0-9221-23D7BCACACEB}" type="presOf" srcId="{1CCCD61E-1AE5-448E-9E22-85738565ACED}" destId="{341E3E0A-E4BA-4140-8818-097C9D380D0C}" srcOrd="0" destOrd="0" presId="urn:microsoft.com/office/officeart/2008/layout/LinedList"/>
    <dgm:cxn modelId="{3B78D9FB-A718-44F3-B1A1-A32EE16C46DE}" type="presOf" srcId="{CF73F91D-61F7-42A3-B6E2-0DD0C042A081}" destId="{736AA8A8-611C-41A6-9269-B890F3F3454B}" srcOrd="0" destOrd="0" presId="urn:microsoft.com/office/officeart/2008/layout/LinedList"/>
    <dgm:cxn modelId="{101FFBFE-C602-49DB-9A91-3E16989D7911}" srcId="{EB65608B-3D66-4406-8512-80B4CBA8F627}" destId="{54004687-5203-41AC-AC77-666A9414950A}" srcOrd="2" destOrd="0" parTransId="{E23E9496-F1EB-49E6-B014-BA089CECD3CF}" sibTransId="{B69668A3-7F12-47A3-93F0-E8925C80C73F}"/>
    <dgm:cxn modelId="{41662EC9-1F5F-4366-9E8C-7E1629D7EDE4}" type="presParOf" srcId="{C180FA8B-14F2-4216-9035-EB6EBECB50B9}" destId="{6BE72E23-3D6D-41E6-9985-D6156FEE2B22}" srcOrd="0" destOrd="0" presId="urn:microsoft.com/office/officeart/2008/layout/LinedList"/>
    <dgm:cxn modelId="{D1615F13-FF92-423E-8497-FABE0E0FE13E}" type="presParOf" srcId="{C180FA8B-14F2-4216-9035-EB6EBECB50B9}" destId="{4A3BE293-E04C-4F3A-A985-0E50043556F5}" srcOrd="1" destOrd="0" presId="urn:microsoft.com/office/officeart/2008/layout/LinedList"/>
    <dgm:cxn modelId="{CC9F0FA5-FC73-48B1-9894-B590A48E2FD1}" type="presParOf" srcId="{4A3BE293-E04C-4F3A-A985-0E50043556F5}" destId="{D5F2288B-F129-4CCD-A183-BEAC4966B622}" srcOrd="0" destOrd="0" presId="urn:microsoft.com/office/officeart/2008/layout/LinedList"/>
    <dgm:cxn modelId="{B1B05CBB-AE6E-4A4D-A796-78223A0D4B1F}" type="presParOf" srcId="{4A3BE293-E04C-4F3A-A985-0E50043556F5}" destId="{512DE637-9280-463C-AC50-86BD3ADA1FBD}" srcOrd="1" destOrd="0" presId="urn:microsoft.com/office/officeart/2008/layout/LinedList"/>
    <dgm:cxn modelId="{1010DAB8-5478-408C-9CA1-776F5D034CE4}" type="presParOf" srcId="{C180FA8B-14F2-4216-9035-EB6EBECB50B9}" destId="{3D717434-8A3A-43E8-A279-991A8A4E1A6A}" srcOrd="2" destOrd="0" presId="urn:microsoft.com/office/officeart/2008/layout/LinedList"/>
    <dgm:cxn modelId="{FC3C9703-285C-4AD0-BF26-455C087FC613}" type="presParOf" srcId="{C180FA8B-14F2-4216-9035-EB6EBECB50B9}" destId="{67D589B3-44A9-4AE4-AC69-E411BA4040E9}" srcOrd="3" destOrd="0" presId="urn:microsoft.com/office/officeart/2008/layout/LinedList"/>
    <dgm:cxn modelId="{F556A198-AECD-4731-9402-ECA1754411B1}" type="presParOf" srcId="{67D589B3-44A9-4AE4-AC69-E411BA4040E9}" destId="{341E3E0A-E4BA-4140-8818-097C9D380D0C}" srcOrd="0" destOrd="0" presId="urn:microsoft.com/office/officeart/2008/layout/LinedList"/>
    <dgm:cxn modelId="{3FEE8096-898E-4A11-9DB7-941A332EF16A}" type="presParOf" srcId="{67D589B3-44A9-4AE4-AC69-E411BA4040E9}" destId="{467B9D22-AFA1-42A3-BD67-BCC2DDE3E651}" srcOrd="1" destOrd="0" presId="urn:microsoft.com/office/officeart/2008/layout/LinedList"/>
    <dgm:cxn modelId="{A91B224A-A2E2-446F-9837-5BEBEFAE22D7}" type="presParOf" srcId="{C180FA8B-14F2-4216-9035-EB6EBECB50B9}" destId="{B82AD22F-AEBE-4546-82F0-8A44D54E0684}" srcOrd="4" destOrd="0" presId="urn:microsoft.com/office/officeart/2008/layout/LinedList"/>
    <dgm:cxn modelId="{09D76B97-3B17-4C61-8F65-7710203078C5}" type="presParOf" srcId="{C180FA8B-14F2-4216-9035-EB6EBECB50B9}" destId="{FE2CDFBE-1B4A-4F27-8269-168A9F4736DB}" srcOrd="5" destOrd="0" presId="urn:microsoft.com/office/officeart/2008/layout/LinedList"/>
    <dgm:cxn modelId="{1B2DA45D-1784-45E9-9C7E-B06BD7637592}" type="presParOf" srcId="{FE2CDFBE-1B4A-4F27-8269-168A9F4736DB}" destId="{0B6256CD-D3B7-4C60-8BD1-B16DF82F51A3}" srcOrd="0" destOrd="0" presId="urn:microsoft.com/office/officeart/2008/layout/LinedList"/>
    <dgm:cxn modelId="{3AC0653A-6AE8-481D-B518-C77E03ECE252}" type="presParOf" srcId="{FE2CDFBE-1B4A-4F27-8269-168A9F4736DB}" destId="{C648EDBC-F72F-406A-9B14-F44B2C4DFD6F}" srcOrd="1" destOrd="0" presId="urn:microsoft.com/office/officeart/2008/layout/LinedList"/>
    <dgm:cxn modelId="{67DFEF60-FED8-4CE7-B9E6-DB2869B8D594}" type="presParOf" srcId="{C180FA8B-14F2-4216-9035-EB6EBECB50B9}" destId="{89DCFC33-2992-4EA5-A398-2164F878794E}" srcOrd="6" destOrd="0" presId="urn:microsoft.com/office/officeart/2008/layout/LinedList"/>
    <dgm:cxn modelId="{103FEAA2-4E90-45F9-A476-A1E400C334B8}" type="presParOf" srcId="{C180FA8B-14F2-4216-9035-EB6EBECB50B9}" destId="{A225E40F-0DE1-41D3-8688-334637BE01A0}" srcOrd="7" destOrd="0" presId="urn:microsoft.com/office/officeart/2008/layout/LinedList"/>
    <dgm:cxn modelId="{C573E818-0DEB-4D43-9720-B4AEAEAA0E35}" type="presParOf" srcId="{A225E40F-0DE1-41D3-8688-334637BE01A0}" destId="{736AA8A8-611C-41A6-9269-B890F3F3454B}" srcOrd="0" destOrd="0" presId="urn:microsoft.com/office/officeart/2008/layout/LinedList"/>
    <dgm:cxn modelId="{96837FB3-45C9-4DEE-B94E-C26816E70245}" type="presParOf" srcId="{A225E40F-0DE1-41D3-8688-334637BE01A0}" destId="{0FC1EB90-C00F-41A9-B0E4-A2336B5AEF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62981-87AB-4A91-8FB1-1A8B50073091}">
      <dsp:nvSpPr>
        <dsp:cNvPr id="0" name=""/>
        <dsp:cNvSpPr/>
      </dsp:nvSpPr>
      <dsp:spPr>
        <a:xfrm>
          <a:off x="0" y="112473"/>
          <a:ext cx="6492875" cy="117475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Only I can make a signature, but anyone can verify its validity.</a:t>
          </a:r>
        </a:p>
      </dsp:txBody>
      <dsp:txXfrm>
        <a:off x="57347" y="169820"/>
        <a:ext cx="6378181" cy="1060059"/>
      </dsp:txXfrm>
    </dsp:sp>
    <dsp:sp modelId="{655ABF1D-F933-4668-8065-845C87E6DFCD}">
      <dsp:nvSpPr>
        <dsp:cNvPr id="0" name=""/>
        <dsp:cNvSpPr/>
      </dsp:nvSpPr>
      <dsp:spPr>
        <a:xfrm>
          <a:off x="0" y="1347706"/>
          <a:ext cx="6492875" cy="1174753"/>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signature cannot be re-used - it is tied to a specific document (= set of bits)</a:t>
          </a:r>
        </a:p>
      </dsp:txBody>
      <dsp:txXfrm>
        <a:off x="57347" y="1405053"/>
        <a:ext cx="6378181" cy="1060059"/>
      </dsp:txXfrm>
    </dsp:sp>
    <dsp:sp modelId="{8E70227C-6CA8-404E-AD18-6C14A0CD7309}">
      <dsp:nvSpPr>
        <dsp:cNvPr id="0" name=""/>
        <dsp:cNvSpPr/>
      </dsp:nvSpPr>
      <dsp:spPr>
        <a:xfrm>
          <a:off x="0" y="2582939"/>
          <a:ext cx="6492875" cy="1174753"/>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Signature creation does NOT have to be deterministic!</a:t>
          </a:r>
        </a:p>
      </dsp:txBody>
      <dsp:txXfrm>
        <a:off x="57347" y="2640286"/>
        <a:ext cx="6378181" cy="1060059"/>
      </dsp:txXfrm>
    </dsp:sp>
    <dsp:sp modelId="{4D5D2511-4F7C-4571-BA31-A9693DB17550}">
      <dsp:nvSpPr>
        <dsp:cNvPr id="0" name=""/>
        <dsp:cNvSpPr/>
      </dsp:nvSpPr>
      <dsp:spPr>
        <a:xfrm>
          <a:off x="0" y="3818173"/>
          <a:ext cx="6492875" cy="1174753"/>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Note this is more powerful than a hand-written signature which can be easily forged, cannot be easily validated, and can be re-used! </a:t>
          </a:r>
        </a:p>
      </dsp:txBody>
      <dsp:txXfrm>
        <a:off x="57347" y="3875520"/>
        <a:ext cx="6378181" cy="1060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72E23-3D6D-41E6-9985-D6156FEE2B22}">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2288B-F129-4CCD-A183-BEAC4966B622}">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Transactions occurs just as in GoofyCoin</a:t>
          </a:r>
        </a:p>
      </dsp:txBody>
      <dsp:txXfrm>
        <a:off x="0" y="0"/>
        <a:ext cx="6492875" cy="1276350"/>
      </dsp:txXfrm>
    </dsp:sp>
    <dsp:sp modelId="{3D717434-8A3A-43E8-A279-991A8A4E1A6A}">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E3E0A-E4BA-4140-8818-097C9D380D0C}">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ScroogeCoin also creates an append-only ledger (blockchain) where people can verify that a coin transfer is "official".</a:t>
          </a:r>
        </a:p>
      </dsp:txBody>
      <dsp:txXfrm>
        <a:off x="0" y="1276350"/>
        <a:ext cx="6492875" cy="1276350"/>
      </dsp:txXfrm>
    </dsp:sp>
    <dsp:sp modelId="{B82AD22F-AEBE-4546-82F0-8A44D54E0684}">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256CD-D3B7-4C60-8BD1-B16DF82F51A3}">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ScroogeCoin determines first that a transaction is valid (signed and there is no double-spend) and then signs the block.</a:t>
          </a:r>
        </a:p>
      </dsp:txBody>
      <dsp:txXfrm>
        <a:off x="0" y="2552700"/>
        <a:ext cx="6492875" cy="1276350"/>
      </dsp:txXfrm>
    </dsp:sp>
    <dsp:sp modelId="{89DCFC33-2992-4EA5-A398-2164F878794E}">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AA8A8-611C-41A6-9269-B890F3F3454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=&gt; Transactions that are not recorded on Scrooge's blockchain are not official</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9F53EA-F482-478C-A149-AC1FFE07C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2DD54A1-E3D8-4068-A21E-CA4F310DB0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7FF3D-C5F5-4AC3-8F18-E8B53B43BF30}" type="datetime1">
              <a:rPr lang="fr-FR" smtClean="0"/>
              <a:t>24/02/2023</a:t>
            </a:fld>
            <a:endParaRPr lang="fr-FR"/>
          </a:p>
        </p:txBody>
      </p:sp>
      <p:sp>
        <p:nvSpPr>
          <p:cNvPr id="4" name="Espace réservé du pied de page 3">
            <a:extLst>
              <a:ext uri="{FF2B5EF4-FFF2-40B4-BE49-F238E27FC236}">
                <a16:creationId xmlns:a16="http://schemas.microsoft.com/office/drawing/2014/main" id="{54AAA2CD-8B31-40E2-9C28-63CE51E7F9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6FABA94-0B94-490D-822B-7DC6B3A9E4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B8D298-A79E-416D-8301-EE0BFB96C443}" type="slidenum">
              <a:rPr lang="fr-FR" smtClean="0"/>
              <a:t>‹N°›</a:t>
            </a:fld>
            <a:endParaRPr lang="fr-FR"/>
          </a:p>
        </p:txBody>
      </p:sp>
    </p:spTree>
    <p:extLst>
      <p:ext uri="{BB962C8B-B14F-4D97-AF65-F5344CB8AC3E}">
        <p14:creationId xmlns:p14="http://schemas.microsoft.com/office/powerpoint/2010/main" val="42680814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DEC79-C634-472A-AE71-2FB2E246F3A4}" type="datetime1">
              <a:rPr lang="fr-FR" smtClean="0"/>
              <a:pPr/>
              <a:t>24/02/2023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61D08-A544-4DEF-9451-4774D4FA6D9C}" type="slidenum">
              <a:rPr lang="fr-FR" noProof="0" smtClean="0"/>
              <a:t>‹N°›</a:t>
            </a:fld>
            <a:endParaRPr lang="fr-FR" noProof="0"/>
          </a:p>
        </p:txBody>
      </p:sp>
    </p:spTree>
    <p:extLst>
      <p:ext uri="{BB962C8B-B14F-4D97-AF65-F5344CB8AC3E}">
        <p14:creationId xmlns:p14="http://schemas.microsoft.com/office/powerpoint/2010/main" val="3781884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smtClean="0"/>
              <a:t>1</a:t>
            </a:fld>
            <a:endParaRPr lang="fr-FR"/>
          </a:p>
        </p:txBody>
      </p:sp>
    </p:spTree>
    <p:extLst>
      <p:ext uri="{BB962C8B-B14F-4D97-AF65-F5344CB8AC3E}">
        <p14:creationId xmlns:p14="http://schemas.microsoft.com/office/powerpoint/2010/main" val="102327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10</a:t>
            </a:fld>
            <a:endParaRPr lang="fr-FR" noProof="0"/>
          </a:p>
        </p:txBody>
      </p:sp>
    </p:spTree>
    <p:extLst>
      <p:ext uri="{BB962C8B-B14F-4D97-AF65-F5344CB8AC3E}">
        <p14:creationId xmlns:p14="http://schemas.microsoft.com/office/powerpoint/2010/main" val="269910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11</a:t>
            </a:fld>
            <a:endParaRPr lang="fr-FR" noProof="0"/>
          </a:p>
        </p:txBody>
      </p:sp>
    </p:spTree>
    <p:extLst>
      <p:ext uri="{BB962C8B-B14F-4D97-AF65-F5344CB8AC3E}">
        <p14:creationId xmlns:p14="http://schemas.microsoft.com/office/powerpoint/2010/main" val="34606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12</a:t>
            </a:fld>
            <a:endParaRPr lang="fr-FR" noProof="0"/>
          </a:p>
        </p:txBody>
      </p:sp>
    </p:spTree>
    <p:extLst>
      <p:ext uri="{BB962C8B-B14F-4D97-AF65-F5344CB8AC3E}">
        <p14:creationId xmlns:p14="http://schemas.microsoft.com/office/powerpoint/2010/main" val="63164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13</a:t>
            </a:fld>
            <a:endParaRPr lang="fr-FR" noProof="0"/>
          </a:p>
        </p:txBody>
      </p:sp>
    </p:spTree>
    <p:extLst>
      <p:ext uri="{BB962C8B-B14F-4D97-AF65-F5344CB8AC3E}">
        <p14:creationId xmlns:p14="http://schemas.microsoft.com/office/powerpoint/2010/main" val="80039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14</a:t>
            </a:fld>
            <a:endParaRPr lang="fr-FR" noProof="0"/>
          </a:p>
        </p:txBody>
      </p:sp>
    </p:spTree>
    <p:extLst>
      <p:ext uri="{BB962C8B-B14F-4D97-AF65-F5344CB8AC3E}">
        <p14:creationId xmlns:p14="http://schemas.microsoft.com/office/powerpoint/2010/main" val="219119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15</a:t>
            </a:fld>
            <a:endParaRPr lang="fr-FR" noProof="0"/>
          </a:p>
        </p:txBody>
      </p:sp>
    </p:spTree>
    <p:extLst>
      <p:ext uri="{BB962C8B-B14F-4D97-AF65-F5344CB8AC3E}">
        <p14:creationId xmlns:p14="http://schemas.microsoft.com/office/powerpoint/2010/main" val="382474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16</a:t>
            </a:fld>
            <a:endParaRPr lang="fr-FR" noProof="0"/>
          </a:p>
        </p:txBody>
      </p:sp>
    </p:spTree>
    <p:extLst>
      <p:ext uri="{BB962C8B-B14F-4D97-AF65-F5344CB8AC3E}">
        <p14:creationId xmlns:p14="http://schemas.microsoft.com/office/powerpoint/2010/main" val="372935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17</a:t>
            </a:fld>
            <a:endParaRPr lang="fr-FR" noProof="0"/>
          </a:p>
        </p:txBody>
      </p:sp>
    </p:spTree>
    <p:extLst>
      <p:ext uri="{BB962C8B-B14F-4D97-AF65-F5344CB8AC3E}">
        <p14:creationId xmlns:p14="http://schemas.microsoft.com/office/powerpoint/2010/main" val="7966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18</a:t>
            </a:fld>
            <a:endParaRPr lang="fr-FR" noProof="0"/>
          </a:p>
        </p:txBody>
      </p:sp>
    </p:spTree>
    <p:extLst>
      <p:ext uri="{BB962C8B-B14F-4D97-AF65-F5344CB8AC3E}">
        <p14:creationId xmlns:p14="http://schemas.microsoft.com/office/powerpoint/2010/main" val="304179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19</a:t>
            </a:fld>
            <a:endParaRPr lang="fr-FR" noProof="0"/>
          </a:p>
        </p:txBody>
      </p:sp>
    </p:spTree>
    <p:extLst>
      <p:ext uri="{BB962C8B-B14F-4D97-AF65-F5344CB8AC3E}">
        <p14:creationId xmlns:p14="http://schemas.microsoft.com/office/powerpoint/2010/main" val="232367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a:t>
            </a:fld>
            <a:endParaRPr lang="fr-FR" noProof="0"/>
          </a:p>
        </p:txBody>
      </p:sp>
    </p:spTree>
    <p:extLst>
      <p:ext uri="{BB962C8B-B14F-4D97-AF65-F5344CB8AC3E}">
        <p14:creationId xmlns:p14="http://schemas.microsoft.com/office/powerpoint/2010/main" val="2624121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20</a:t>
            </a:fld>
            <a:endParaRPr lang="fr-FR" noProof="0"/>
          </a:p>
        </p:txBody>
      </p:sp>
    </p:spTree>
    <p:extLst>
      <p:ext uri="{BB962C8B-B14F-4D97-AF65-F5344CB8AC3E}">
        <p14:creationId xmlns:p14="http://schemas.microsoft.com/office/powerpoint/2010/main" val="2419756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21</a:t>
            </a:fld>
            <a:endParaRPr lang="fr-FR" noProof="0"/>
          </a:p>
        </p:txBody>
      </p:sp>
    </p:spTree>
    <p:extLst>
      <p:ext uri="{BB962C8B-B14F-4D97-AF65-F5344CB8AC3E}">
        <p14:creationId xmlns:p14="http://schemas.microsoft.com/office/powerpoint/2010/main" val="4206907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smtClean="0"/>
              <a:t>22</a:t>
            </a:fld>
            <a:endParaRPr lang="fr-FR"/>
          </a:p>
        </p:txBody>
      </p:sp>
    </p:spTree>
    <p:extLst>
      <p:ext uri="{BB962C8B-B14F-4D97-AF65-F5344CB8AC3E}">
        <p14:creationId xmlns:p14="http://schemas.microsoft.com/office/powerpoint/2010/main" val="102327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3</a:t>
            </a:fld>
            <a:endParaRPr lang="fr-FR" noProof="0"/>
          </a:p>
        </p:txBody>
      </p:sp>
    </p:spTree>
    <p:extLst>
      <p:ext uri="{BB962C8B-B14F-4D97-AF65-F5344CB8AC3E}">
        <p14:creationId xmlns:p14="http://schemas.microsoft.com/office/powerpoint/2010/main" val="6330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The Merkle-Damgård construction is a scheme to design collision-resistant cryptographic hash functions. The scheme uses one-way compression functions that are collision-resistant. The original message is extended so it has a size of a specific multiple (i.e. 512 or 1024). The message is then divided into blocks (512 bits or 1024 bits). Then, we apply the compression function to each block and an input vector iteratively. Lastly, we apply a finalization function to the modified input vector and the output is the hash value (also called a message digest).</a:t>
            </a:r>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4</a:t>
            </a:fld>
            <a:endParaRPr lang="fr-FR" noProof="0"/>
          </a:p>
        </p:txBody>
      </p:sp>
    </p:spTree>
    <p:extLst>
      <p:ext uri="{BB962C8B-B14F-4D97-AF65-F5344CB8AC3E}">
        <p14:creationId xmlns:p14="http://schemas.microsoft.com/office/powerpoint/2010/main" val="396542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Initialization vector: Constant defined for each hash algorithm as the initial input</a:t>
            </a:r>
          </a:p>
          <a:p>
            <a:r>
              <a:rPr lang="en-US">
                <a:cs typeface="Calibri"/>
              </a:rPr>
              <a:t>C: compression function</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5</a:t>
            </a:fld>
            <a:endParaRPr lang="fr-FR" noProof="0"/>
          </a:p>
        </p:txBody>
      </p:sp>
    </p:spTree>
    <p:extLst>
      <p:ext uri="{BB962C8B-B14F-4D97-AF65-F5344CB8AC3E}">
        <p14:creationId xmlns:p14="http://schemas.microsoft.com/office/powerpoint/2010/main" val="3839985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6</a:t>
            </a:fld>
            <a:endParaRPr lang="fr-FR" noProof="0"/>
          </a:p>
        </p:txBody>
      </p:sp>
    </p:spTree>
    <p:extLst>
      <p:ext uri="{BB962C8B-B14F-4D97-AF65-F5344CB8AC3E}">
        <p14:creationId xmlns:p14="http://schemas.microsoft.com/office/powerpoint/2010/main" val="153342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7</a:t>
            </a:fld>
            <a:endParaRPr lang="fr-FR" noProof="0"/>
          </a:p>
        </p:txBody>
      </p:sp>
    </p:spTree>
    <p:extLst>
      <p:ext uri="{BB962C8B-B14F-4D97-AF65-F5344CB8AC3E}">
        <p14:creationId xmlns:p14="http://schemas.microsoft.com/office/powerpoint/2010/main" val="405240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8</a:t>
            </a:fld>
            <a:endParaRPr lang="fr-FR" noProof="0"/>
          </a:p>
        </p:txBody>
      </p:sp>
    </p:spTree>
    <p:extLst>
      <p:ext uri="{BB962C8B-B14F-4D97-AF65-F5344CB8AC3E}">
        <p14:creationId xmlns:p14="http://schemas.microsoft.com/office/powerpoint/2010/main" val="931087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9</a:t>
            </a:fld>
            <a:endParaRPr lang="fr-FR" noProof="0"/>
          </a:p>
        </p:txBody>
      </p:sp>
    </p:spTree>
    <p:extLst>
      <p:ext uri="{BB962C8B-B14F-4D97-AF65-F5344CB8AC3E}">
        <p14:creationId xmlns:p14="http://schemas.microsoft.com/office/powerpoint/2010/main" val="24785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99572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357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078989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7506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7576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6745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95920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12787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44668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503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05520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992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2291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0917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3658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4366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6940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1924367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a:t>BLOCKCHAIN</a:t>
            </a:r>
          </a:p>
        </p:txBody>
      </p:sp>
      <p:sp>
        <p:nvSpPr>
          <p:cNvPr id="3" name="Sous-titre 2"/>
          <p:cNvSpPr>
            <a:spLocks noGrp="1"/>
          </p:cNvSpPr>
          <p:nvPr>
            <p:ph type="subTitle" idx="1"/>
          </p:nvPr>
        </p:nvSpPr>
        <p:spPr/>
        <p:txBody>
          <a:bodyPr vert="horz" lIns="91440" tIns="91440" rIns="91440" bIns="91440" rtlCol="0" anchor="t">
            <a:normAutofit/>
          </a:bodyPr>
          <a:lstStyle/>
          <a:p>
            <a:r>
              <a:rPr lang="fr-FR" err="1">
                <a:ea typeface="+mn-lt"/>
                <a:cs typeface="+mn-lt"/>
              </a:rPr>
              <a:t>Related</a:t>
            </a:r>
            <a:r>
              <a:rPr lang="fr-FR">
                <a:ea typeface="+mn-lt"/>
                <a:cs typeface="+mn-lt"/>
              </a:rPr>
              <a:t> Data Structures and Concepts</a:t>
            </a:r>
            <a:endParaRPr lang="fr-FR"/>
          </a:p>
        </p:txBody>
      </p:sp>
      <p:sp>
        <p:nvSpPr>
          <p:cNvPr id="5" name="Espace réservé du pied de page 4">
            <a:extLst>
              <a:ext uri="{FF2B5EF4-FFF2-40B4-BE49-F238E27FC236}">
                <a16:creationId xmlns:a16="http://schemas.microsoft.com/office/drawing/2014/main" id="{241F198A-C300-913E-127B-932A74713EE7}"/>
              </a:ext>
            </a:extLst>
          </p:cNvPr>
          <p:cNvSpPr>
            <a:spLocks noGrp="1"/>
          </p:cNvSpPr>
          <p:nvPr>
            <p:ph type="ftr" sz="quarter" idx="11"/>
          </p:nvPr>
        </p:nvSpPr>
        <p:spPr/>
        <p:txBody>
          <a:bodyPr/>
          <a:lstStyle/>
          <a:p>
            <a:r>
              <a:rPr lang="fr-FR" err="1"/>
              <a:t>Inspired from Web3 Foundation course</a:t>
            </a:r>
          </a:p>
        </p:txBody>
      </p:sp>
      <p:sp>
        <p:nvSpPr>
          <p:cNvPr id="4" name="ZoneTexte 3">
            <a:extLst>
              <a:ext uri="{FF2B5EF4-FFF2-40B4-BE49-F238E27FC236}">
                <a16:creationId xmlns:a16="http://schemas.microsoft.com/office/drawing/2014/main" id="{DA4DAFC0-C902-A9B9-89E4-98C687BC8053}"/>
              </a:ext>
            </a:extLst>
          </p:cNvPr>
          <p:cNvSpPr txBox="1"/>
          <p:nvPr/>
        </p:nvSpPr>
        <p:spPr>
          <a:xfrm>
            <a:off x="9188388" y="4986291"/>
            <a:ext cx="2470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Pr.  TMIMI Mehdi </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Picture 152">
            <a:extLst>
              <a:ext uri="{FF2B5EF4-FFF2-40B4-BE49-F238E27FC236}">
                <a16:creationId xmlns:a16="http://schemas.microsoft.com/office/drawing/2014/main" id="{2028E011-A8B9-2238-F898-F0C1E8DDA7FB}"/>
              </a:ext>
            </a:extLst>
          </p:cNvPr>
          <p:cNvPicPr>
            <a:picLocks noChangeAspect="1"/>
          </p:cNvPicPr>
          <p:nvPr/>
        </p:nvPicPr>
        <p:blipFill rotWithShape="1">
          <a:blip r:embed="rId4"/>
          <a:srcRect l="25143" r="3139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78" name="Group 17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7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err="1"/>
              <a:t>GoofyCoin</a:t>
            </a:r>
          </a:p>
        </p:txBody>
      </p:sp>
      <p:sp>
        <p:nvSpPr>
          <p:cNvPr id="6" name="ZoneTexte 5">
            <a:extLst>
              <a:ext uri="{FF2B5EF4-FFF2-40B4-BE49-F238E27FC236}">
                <a16:creationId xmlns:a16="http://schemas.microsoft.com/office/drawing/2014/main" id="{F48C012D-1242-2170-7B9C-86309FDB268C}"/>
              </a:ext>
            </a:extLst>
          </p:cNvPr>
          <p:cNvSpPr txBox="1"/>
          <p:nvPr/>
        </p:nvSpPr>
        <p:spPr>
          <a:xfrm>
            <a:off x="643468" y="2666999"/>
            <a:ext cx="5260680"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sz="2000"/>
              <a:t>One entity (Goofy) can create a new coin =&gt; all new coins belong to Goofy</a:t>
            </a:r>
          </a:p>
          <a:p>
            <a:pPr marL="285750" indent="-285750">
              <a:spcBef>
                <a:spcPct val="20000"/>
              </a:spcBef>
              <a:spcAft>
                <a:spcPts val="600"/>
              </a:spcAft>
              <a:buClr>
                <a:schemeClr val="accent1">
                  <a:lumMod val="75000"/>
                </a:schemeClr>
              </a:buClr>
              <a:buSzPct val="145000"/>
              <a:buFont typeface="Arial"/>
              <a:buChar char="•"/>
            </a:pPr>
            <a:r>
              <a:rPr lang="en-US" sz="2000"/>
              <a:t>Whoever owns a coin can transfer it to somebody else</a:t>
            </a:r>
          </a:p>
          <a:p>
            <a:pPr>
              <a:spcBef>
                <a:spcPct val="20000"/>
              </a:spcBef>
              <a:spcAft>
                <a:spcPts val="600"/>
              </a:spcAft>
              <a:buClr>
                <a:schemeClr val="accent1">
                  <a:lumMod val="75000"/>
                </a:schemeClr>
              </a:buClr>
              <a:buSzPct val="145000"/>
              <a:buFont typeface="Arial"/>
              <a:buChar char="•"/>
            </a:pPr>
            <a:endParaRPr lang="en-US" sz="2000"/>
          </a:p>
          <a:p>
            <a:pPr>
              <a:spcBef>
                <a:spcPct val="20000"/>
              </a:spcBef>
              <a:spcAft>
                <a:spcPts val="600"/>
              </a:spcAft>
              <a:buClr>
                <a:schemeClr val="accent1">
                  <a:lumMod val="75000"/>
                </a:schemeClr>
              </a:buClr>
              <a:buSzPct val="145000"/>
            </a:pPr>
            <a:r>
              <a:rPr lang="en-US" sz="2000"/>
              <a:t>=&gt; Both of these rules can be implemented using cryptographic operations</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endParaRPr lang="en-US"/>
          </a:p>
        </p:txBody>
      </p:sp>
    </p:spTree>
    <p:extLst>
      <p:ext uri="{BB962C8B-B14F-4D97-AF65-F5344CB8AC3E}">
        <p14:creationId xmlns:p14="http://schemas.microsoft.com/office/powerpoint/2010/main" val="36045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9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9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Generating coins</a:t>
            </a:r>
          </a:p>
        </p:txBody>
      </p:sp>
      <p:pic>
        <p:nvPicPr>
          <p:cNvPr id="153" name="Picture 152">
            <a:extLst>
              <a:ext uri="{FF2B5EF4-FFF2-40B4-BE49-F238E27FC236}">
                <a16:creationId xmlns:a16="http://schemas.microsoft.com/office/drawing/2014/main" id="{2028E011-A8B9-2238-F898-F0C1E8DDA7FB}"/>
              </a:ext>
            </a:extLst>
          </p:cNvPr>
          <p:cNvPicPr>
            <a:picLocks noChangeAspect="1"/>
          </p:cNvPicPr>
          <p:nvPr/>
        </p:nvPicPr>
        <p:blipFill rotWithShape="1">
          <a:blip r:embed="rId4"/>
          <a:srcRect l="48157" r="23470"/>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ZoneTexte 5">
            <a:extLst>
              <a:ext uri="{FF2B5EF4-FFF2-40B4-BE49-F238E27FC236}">
                <a16:creationId xmlns:a16="http://schemas.microsoft.com/office/drawing/2014/main" id="{F48C012D-1242-2170-7B9C-86309FDB268C}"/>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a:t>Goofy generate a unique coin ID '</a:t>
            </a:r>
            <a:r>
              <a:rPr lang="en-US" i="1"/>
              <a:t>u'</a:t>
            </a:r>
          </a:p>
          <a:p>
            <a:pPr marL="285750" indent="-285750">
              <a:spcBef>
                <a:spcPct val="20000"/>
              </a:spcBef>
              <a:spcAft>
                <a:spcPts val="600"/>
              </a:spcAft>
              <a:buClr>
                <a:schemeClr val="accent1">
                  <a:lumMod val="75000"/>
                </a:schemeClr>
              </a:buClr>
              <a:buSzPct val="145000"/>
              <a:buFont typeface="Arial"/>
              <a:buChar char="•"/>
            </a:pPr>
            <a:r>
              <a:rPr lang="en-US"/>
              <a:t>Goofy computes a digital signature </a:t>
            </a:r>
            <a:r>
              <a:rPr lang="en-US" i="1"/>
              <a:t>s</a:t>
            </a:r>
            <a:r>
              <a:rPr lang="en-US"/>
              <a:t> with his secret key</a:t>
            </a:r>
          </a:p>
          <a:p>
            <a:pPr marL="285750" indent="-285750">
              <a:spcBef>
                <a:spcPct val="20000"/>
              </a:spcBef>
              <a:spcAft>
                <a:spcPts val="600"/>
              </a:spcAft>
              <a:buClr>
                <a:schemeClr val="accent1">
                  <a:lumMod val="75000"/>
                </a:schemeClr>
              </a:buClr>
              <a:buSzPct val="145000"/>
              <a:buFont typeface="Arial"/>
              <a:buChar char="•"/>
            </a:pPr>
            <a:r>
              <a:rPr lang="en-US" i="1"/>
              <a:t>u||s</a:t>
            </a:r>
            <a:r>
              <a:rPr lang="en-US"/>
              <a:t> =&gt; is a coin</a:t>
            </a:r>
          </a:p>
          <a:p>
            <a:pPr marL="285750" indent="-285750">
              <a:spcBef>
                <a:spcPct val="20000"/>
              </a:spcBef>
              <a:spcAft>
                <a:spcPts val="600"/>
              </a:spcAft>
              <a:buClr>
                <a:schemeClr val="accent1">
                  <a:lumMod val="75000"/>
                </a:schemeClr>
              </a:buClr>
              <a:buSzPct val="145000"/>
              <a:buFont typeface="Arial"/>
              <a:buChar char="•"/>
            </a:pPr>
            <a:r>
              <a:rPr lang="en-US"/>
              <a:t>Anyone can </a:t>
            </a:r>
            <a:r>
              <a:rPr lang="en-US" i="1"/>
              <a:t>verify(pk, u ,s) </a:t>
            </a:r>
            <a:r>
              <a:rPr lang="en-US"/>
              <a:t>to determine if a coin is valid</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endParaRPr lang="en-US"/>
          </a:p>
        </p:txBody>
      </p:sp>
    </p:spTree>
    <p:extLst>
      <p:ext uri="{BB962C8B-B14F-4D97-AF65-F5344CB8AC3E}">
        <p14:creationId xmlns:p14="http://schemas.microsoft.com/office/powerpoint/2010/main" val="14355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9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0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Transactions (Transferring coins)</a:t>
            </a:r>
            <a:br>
              <a:rPr lang="en-US"/>
            </a:br>
            <a:r>
              <a:rPr lang="en-US"/>
              <a:t>1/2</a:t>
            </a:r>
          </a:p>
        </p:txBody>
      </p:sp>
      <p:pic>
        <p:nvPicPr>
          <p:cNvPr id="186" name="Picture 185" descr="World map made up of coins">
            <a:extLst>
              <a:ext uri="{FF2B5EF4-FFF2-40B4-BE49-F238E27FC236}">
                <a16:creationId xmlns:a16="http://schemas.microsoft.com/office/drawing/2014/main" id="{E6F1BF67-D0BA-CFC8-F8A9-83DCFFAA0237}"/>
              </a:ext>
            </a:extLst>
          </p:cNvPr>
          <p:cNvPicPr>
            <a:picLocks noChangeAspect="1"/>
          </p:cNvPicPr>
          <p:nvPr/>
        </p:nvPicPr>
        <p:blipFill rotWithShape="1">
          <a:blip r:embed="rId4"/>
          <a:srcRect l="31149" r="31147" b="-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ZoneTexte 5">
            <a:extLst>
              <a:ext uri="{FF2B5EF4-FFF2-40B4-BE49-F238E27FC236}">
                <a16:creationId xmlns:a16="http://schemas.microsoft.com/office/drawing/2014/main" id="{F48C012D-1242-2170-7B9C-86309FDB268C}"/>
              </a:ext>
            </a:extLst>
          </p:cNvPr>
          <p:cNvSpPr txBox="1"/>
          <p:nvPr/>
        </p:nvSpPr>
        <p:spPr>
          <a:xfrm>
            <a:off x="3806877" y="2182098"/>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a:t>Goofy creates a new transaction "Give </a:t>
            </a:r>
            <a:r>
              <a:rPr lang="en-US" i="1"/>
              <a:t>this </a:t>
            </a:r>
            <a:r>
              <a:rPr lang="en-US"/>
              <a:t>to Mehdi"</a:t>
            </a:r>
            <a:endParaRPr lang="fr-FR"/>
          </a:p>
          <a:p>
            <a:pPr marL="285750" indent="-285750">
              <a:spcBef>
                <a:spcPct val="20000"/>
              </a:spcBef>
              <a:spcAft>
                <a:spcPts val="600"/>
              </a:spcAft>
              <a:buClr>
                <a:srgbClr val="1287C3"/>
              </a:buClr>
              <a:buSzPct val="145000"/>
              <a:buFont typeface="Arial"/>
              <a:buChar char="•"/>
            </a:pPr>
            <a:r>
              <a:rPr lang="en-US">
                <a:ea typeface="+mn-lt"/>
                <a:cs typeface="+mn-lt"/>
              </a:rPr>
              <a:t>Then Goofy signs that transaction using his private key</a:t>
            </a:r>
          </a:p>
          <a:p>
            <a:pPr marL="285750" indent="-285750">
              <a:spcBef>
                <a:spcPct val="20000"/>
              </a:spcBef>
              <a:spcAft>
                <a:spcPts val="600"/>
              </a:spcAft>
              <a:buClr>
                <a:srgbClr val="1287C3"/>
              </a:buClr>
              <a:buSzPct val="145000"/>
              <a:buFont typeface="Arial"/>
              <a:buChar char="•"/>
            </a:pPr>
            <a:r>
              <a:rPr lang="en-US">
                <a:ea typeface="+mn-lt"/>
                <a:cs typeface="+mn-lt"/>
              </a:rPr>
              <a:t>Anyone can verify that Goofy generated the coin and it was transferred to Mehdi</a:t>
            </a:r>
          </a:p>
          <a:p>
            <a:pPr>
              <a:spcBef>
                <a:spcPct val="20000"/>
              </a:spcBef>
              <a:spcAft>
                <a:spcPts val="600"/>
              </a:spcAft>
              <a:buClr>
                <a:srgbClr val="1287C3"/>
              </a:buClr>
              <a:buSzPct val="145000"/>
            </a:pPr>
            <a:endParaRPr lang="en-US">
              <a:ea typeface="+mn-lt"/>
              <a:cs typeface="+mn-lt"/>
            </a:endParaRPr>
          </a:p>
          <a:p>
            <a:pPr>
              <a:spcBef>
                <a:spcPct val="20000"/>
              </a:spcBef>
              <a:spcAft>
                <a:spcPts val="600"/>
              </a:spcAft>
            </a:pPr>
            <a:r>
              <a:rPr lang="en-US">
                <a:ea typeface="+mn-lt"/>
                <a:cs typeface="+mn-lt"/>
              </a:rPr>
              <a:t>=&gt; this is a hash pointer to a coin</a:t>
            </a:r>
          </a:p>
          <a:p>
            <a:pPr>
              <a:spcBef>
                <a:spcPct val="20000"/>
              </a:spcBef>
              <a:spcAft>
                <a:spcPts val="600"/>
              </a:spcAft>
            </a:pPr>
            <a:r>
              <a:rPr lang="en-US">
                <a:ea typeface="+mn-lt"/>
                <a:cs typeface="+mn-lt"/>
              </a:rPr>
              <a:t>=&gt; Mehdi is Mehdi's public key</a:t>
            </a:r>
            <a:endParaRPr lang="en-US"/>
          </a:p>
          <a:p>
            <a:pPr marL="285750" indent="-285750">
              <a:spcBef>
                <a:spcPct val="20000"/>
              </a:spcBef>
              <a:spcAft>
                <a:spcPts val="600"/>
              </a:spcAft>
              <a:buFont typeface="Arial"/>
              <a:buChar char="•"/>
            </a:pPr>
            <a:endParaRPr lang="en-US"/>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endParaRPr lang="en-US"/>
          </a:p>
        </p:txBody>
      </p:sp>
    </p:spTree>
    <p:extLst>
      <p:ext uri="{BB962C8B-B14F-4D97-AF65-F5344CB8AC3E}">
        <p14:creationId xmlns:p14="http://schemas.microsoft.com/office/powerpoint/2010/main" val="19404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9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0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Transactions (Transferring coins)</a:t>
            </a:r>
            <a:br>
              <a:rPr lang="en-US"/>
            </a:br>
            <a:r>
              <a:rPr lang="en-US"/>
              <a:t>2/2</a:t>
            </a:r>
          </a:p>
        </p:txBody>
      </p:sp>
      <p:pic>
        <p:nvPicPr>
          <p:cNvPr id="186" name="Picture 185" descr="World map made up of coins">
            <a:extLst>
              <a:ext uri="{FF2B5EF4-FFF2-40B4-BE49-F238E27FC236}">
                <a16:creationId xmlns:a16="http://schemas.microsoft.com/office/drawing/2014/main" id="{E6F1BF67-D0BA-CFC8-F8A9-83DCFFAA0237}"/>
              </a:ext>
            </a:extLst>
          </p:cNvPr>
          <p:cNvPicPr>
            <a:picLocks noChangeAspect="1"/>
          </p:cNvPicPr>
          <p:nvPr/>
        </p:nvPicPr>
        <p:blipFill rotWithShape="1">
          <a:blip r:embed="rId4"/>
          <a:srcRect l="31149" r="31147" b="-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ZoneTexte 5">
            <a:extLst>
              <a:ext uri="{FF2B5EF4-FFF2-40B4-BE49-F238E27FC236}">
                <a16:creationId xmlns:a16="http://schemas.microsoft.com/office/drawing/2014/main" id="{F48C012D-1242-2170-7B9C-86309FDB268C}"/>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a:t>Since Mehdi's public key is specified in the transaction, if Mehdi tries to send the coin to someone else, he will need to sign this new transaction with his private key.</a:t>
            </a:r>
          </a:p>
          <a:p>
            <a:pPr marL="285750" indent="-285750">
              <a:spcBef>
                <a:spcPct val="20000"/>
              </a:spcBef>
              <a:spcAft>
                <a:spcPts val="600"/>
              </a:spcAft>
              <a:buClr>
                <a:srgbClr val="1287C3"/>
              </a:buClr>
              <a:buSzPct val="145000"/>
              <a:buFont typeface="Arial"/>
              <a:buChar char="•"/>
            </a:pPr>
            <a:r>
              <a:rPr lang="en-US"/>
              <a:t>Anyone can verify that the private key used to sign this new transaction someone matches the public key used to give the coin to her.</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endParaRPr lang="en-US"/>
          </a:p>
        </p:txBody>
      </p:sp>
    </p:spTree>
    <p:extLst>
      <p:ext uri="{BB962C8B-B14F-4D97-AF65-F5344CB8AC3E}">
        <p14:creationId xmlns:p14="http://schemas.microsoft.com/office/powerpoint/2010/main" val="221039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0" name="Rectangle 212">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214">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16"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7"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8">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20"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1"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2"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3"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4"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5"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The </a:t>
            </a:r>
            <a:r>
              <a:rPr lang="en-US" err="1"/>
              <a:t>GoofyCoin</a:t>
            </a:r>
            <a:r>
              <a:rPr lang="en-US"/>
              <a:t> Ecosystem</a:t>
            </a:r>
            <a:endParaRPr lang="fr-FR"/>
          </a:p>
        </p:txBody>
      </p:sp>
      <p:pic>
        <p:nvPicPr>
          <p:cNvPr id="214" name="Picture 208" descr="Stone pillars">
            <a:extLst>
              <a:ext uri="{FF2B5EF4-FFF2-40B4-BE49-F238E27FC236}">
                <a16:creationId xmlns:a16="http://schemas.microsoft.com/office/drawing/2014/main" id="{0EC0FFD4-13A4-2F45-63A4-FCD540C5F0F1}"/>
              </a:ext>
            </a:extLst>
          </p:cNvPr>
          <p:cNvPicPr>
            <a:picLocks noChangeAspect="1"/>
          </p:cNvPicPr>
          <p:nvPr/>
        </p:nvPicPr>
        <p:blipFill rotWithShape="1">
          <a:blip r:embed="rId4"/>
          <a:srcRect l="10481" r="56640"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ZoneTexte 5">
            <a:extLst>
              <a:ext uri="{FF2B5EF4-FFF2-40B4-BE49-F238E27FC236}">
                <a16:creationId xmlns:a16="http://schemas.microsoft.com/office/drawing/2014/main" id="{F48C012D-1242-2170-7B9C-86309FDB268C}"/>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a:t>Goofy can generate an infinite amount of new coins.</a:t>
            </a:r>
          </a:p>
          <a:p>
            <a:pPr marL="285750" indent="-285750">
              <a:spcBef>
                <a:spcPct val="20000"/>
              </a:spcBef>
              <a:spcAft>
                <a:spcPts val="600"/>
              </a:spcAft>
              <a:buClr>
                <a:srgbClr val="1287C3"/>
              </a:buClr>
              <a:buSzPct val="145000"/>
              <a:buFont typeface="Arial"/>
              <a:buChar char="•"/>
            </a:pPr>
            <a:r>
              <a:rPr lang="en-US"/>
              <a:t>Whoever owns a coin can transfer it by saying and signing "Give this to the person with public key X"</a:t>
            </a:r>
          </a:p>
          <a:p>
            <a:pPr marL="285750" indent="-285750">
              <a:spcBef>
                <a:spcPct val="20000"/>
              </a:spcBef>
              <a:spcAft>
                <a:spcPts val="600"/>
              </a:spcAft>
              <a:buClr>
                <a:srgbClr val="1287C3"/>
              </a:buClr>
              <a:buSzPct val="145000"/>
              <a:buFont typeface="Arial"/>
              <a:buChar char="•"/>
            </a:pPr>
            <a:r>
              <a:rPr lang="en-US"/>
              <a:t>Anybody can verify by following the "chain of ownership" back to </a:t>
            </a:r>
            <a:r>
              <a:rPr lang="en-US" err="1"/>
              <a:t>Groofy</a:t>
            </a:r>
            <a:r>
              <a:rPr lang="en-US"/>
              <a:t>.</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904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3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39" name="Rectangle 23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4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5440901" y="610669"/>
            <a:ext cx="6054723" cy="885054"/>
          </a:xfrm>
        </p:spPr>
        <p:txBody>
          <a:bodyPr vert="horz" lIns="91440" tIns="45720" rIns="91440" bIns="45720" rtlCol="0" anchor="b">
            <a:normAutofit fontScale="90000"/>
          </a:bodyPr>
          <a:lstStyle/>
          <a:p>
            <a:pPr algn="r"/>
            <a:r>
              <a:rPr lang="en-US" sz="6000"/>
              <a:t>Example</a:t>
            </a:r>
          </a:p>
        </p:txBody>
      </p:sp>
      <p:pic>
        <p:nvPicPr>
          <p:cNvPr id="227" name="Picture 226" descr="Magnifying glass on clear background">
            <a:extLst>
              <a:ext uri="{FF2B5EF4-FFF2-40B4-BE49-F238E27FC236}">
                <a16:creationId xmlns:a16="http://schemas.microsoft.com/office/drawing/2014/main" id="{3FF1761C-439D-88E2-1505-4578073D1818}"/>
              </a:ext>
            </a:extLst>
          </p:cNvPr>
          <p:cNvPicPr>
            <a:picLocks noChangeAspect="1"/>
          </p:cNvPicPr>
          <p:nvPr/>
        </p:nvPicPr>
        <p:blipFill rotWithShape="1">
          <a:blip r:embed="rId4"/>
          <a:srcRect l="46049" r="5740" b="9083"/>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7336714" y="5883275"/>
            <a:ext cx="3582297" cy="365125"/>
          </a:xfrm>
        </p:spPr>
        <p:txBody>
          <a:bodyPr vert="horz" lIns="91440" tIns="45720" rIns="91440" bIns="45720" rtlCol="0" anchor="ctr">
            <a:normAutofit/>
          </a:bodyPr>
          <a:lstStyle/>
          <a:p>
            <a:pPr algn="r" defTabSz="914400">
              <a:spcAft>
                <a:spcPts val="600"/>
              </a:spcAft>
            </a:pPr>
            <a:r>
              <a:rPr lang="en-US" b="0" i="0" kern="1200">
                <a:solidFill>
                  <a:schemeClr val="tx1"/>
                </a:solidFill>
                <a:effectLst/>
                <a:latin typeface="+mn-lt"/>
                <a:ea typeface="+mn-ea"/>
                <a:cs typeface="+mn-cs"/>
              </a:rPr>
              <a:t>inspired from Web3 Foundation course</a:t>
            </a:r>
          </a:p>
        </p:txBody>
      </p:sp>
      <p:sp>
        <p:nvSpPr>
          <p:cNvPr id="6" name="ZoneTexte 5">
            <a:extLst>
              <a:ext uri="{FF2B5EF4-FFF2-40B4-BE49-F238E27FC236}">
                <a16:creationId xmlns:a16="http://schemas.microsoft.com/office/drawing/2014/main" id="{F48C012D-1242-2170-7B9C-86309FDB268C}"/>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endParaRPr lang="en-US"/>
          </a:p>
        </p:txBody>
      </p:sp>
      <p:sp>
        <p:nvSpPr>
          <p:cNvPr id="3" name="ZoneTexte 2">
            <a:extLst>
              <a:ext uri="{FF2B5EF4-FFF2-40B4-BE49-F238E27FC236}">
                <a16:creationId xmlns:a16="http://schemas.microsoft.com/office/drawing/2014/main" id="{6B6C8E0C-0EC1-D97D-384E-97CC1047CEA7}"/>
              </a:ext>
            </a:extLst>
          </p:cNvPr>
          <p:cNvSpPr txBox="1"/>
          <p:nvPr/>
        </p:nvSpPr>
        <p:spPr>
          <a:xfrm>
            <a:off x="5007730" y="3180788"/>
            <a:ext cx="62291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=&gt; Generate a coin and then make further transactions</a:t>
            </a:r>
          </a:p>
        </p:txBody>
      </p:sp>
    </p:spTree>
    <p:extLst>
      <p:ext uri="{BB962C8B-B14F-4D97-AF65-F5344CB8AC3E}">
        <p14:creationId xmlns:p14="http://schemas.microsoft.com/office/powerpoint/2010/main" val="325766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0" name="Rectangle 229">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32" name="Group 231">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33"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34"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35"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6"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7"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8"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40" name="Rectangle 239">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189702" y="1261872"/>
            <a:ext cx="3145536" cy="4334256"/>
          </a:xfrm>
        </p:spPr>
        <p:txBody>
          <a:bodyPr vert="horz" lIns="91440" tIns="45720" rIns="91440" bIns="45720" rtlCol="0" anchor="ctr">
            <a:normAutofit/>
          </a:bodyPr>
          <a:lstStyle/>
          <a:p>
            <a:pPr algn="r"/>
            <a:r>
              <a:rPr lang="en-US" sz="3600" dirty="0"/>
              <a:t>Problem!</a:t>
            </a:r>
            <a:endParaRPr lang="fr-FR" dirty="0"/>
          </a:p>
        </p:txBody>
      </p:sp>
      <p:cxnSp>
        <p:nvCxnSpPr>
          <p:cNvPr id="242" name="Straight Connector 241">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1189703" y="5716058"/>
            <a:ext cx="3932475"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endParaRPr lang="en-US" b="0" i="0" kern="1200" dirty="0">
              <a:solidFill>
                <a:schemeClr val="tx1"/>
              </a:solidFill>
              <a:effectLst/>
              <a:latin typeface="+mn-lt"/>
              <a:ea typeface="+mn-ea"/>
              <a:cs typeface="+mn-cs"/>
            </a:endParaRPr>
          </a:p>
        </p:txBody>
      </p:sp>
      <p:sp>
        <p:nvSpPr>
          <p:cNvPr id="6" name="ZoneTexte 5">
            <a:extLst>
              <a:ext uri="{FF2B5EF4-FFF2-40B4-BE49-F238E27FC236}">
                <a16:creationId xmlns:a16="http://schemas.microsoft.com/office/drawing/2014/main" id="{F48C012D-1242-2170-7B9C-86309FDB268C}"/>
              </a:ext>
            </a:extLst>
          </p:cNvPr>
          <p:cNvSpPr txBox="1"/>
          <p:nvPr/>
        </p:nvSpPr>
        <p:spPr>
          <a:xfrm>
            <a:off x="5007932" y="1261873"/>
            <a:ext cx="5951013" cy="44494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sz="2000" dirty="0"/>
              <a:t>What If Mehdi gave a coin to Sarah but neither Mehdi or Sarah have told anyone?</a:t>
            </a:r>
          </a:p>
          <a:p>
            <a:pPr marL="285750" indent="-285750">
              <a:spcBef>
                <a:spcPct val="20000"/>
              </a:spcBef>
              <a:spcAft>
                <a:spcPts val="600"/>
              </a:spcAft>
              <a:buClr>
                <a:srgbClr val="1287C3"/>
              </a:buClr>
              <a:buSzPct val="145000"/>
              <a:buFont typeface="Arial"/>
              <a:buChar char="•"/>
            </a:pPr>
            <a:r>
              <a:rPr lang="en-US" sz="2000" dirty="0"/>
              <a:t>And Then Mehdi also give that coin to Ali.</a:t>
            </a:r>
          </a:p>
          <a:p>
            <a:pPr>
              <a:spcBef>
                <a:spcPct val="20000"/>
              </a:spcBef>
              <a:spcAft>
                <a:spcPts val="600"/>
              </a:spcAft>
              <a:buClr>
                <a:srgbClr val="1287C3"/>
              </a:buClr>
              <a:buSzPct val="145000"/>
            </a:pPr>
            <a:endParaRPr lang="en-US" sz="2000" dirty="0"/>
          </a:p>
          <a:p>
            <a:pPr>
              <a:spcBef>
                <a:spcPct val="20000"/>
              </a:spcBef>
              <a:spcAft>
                <a:spcPts val="600"/>
              </a:spcAft>
              <a:buFont typeface="Arial"/>
            </a:pPr>
            <a:r>
              <a:rPr lang="en-US" sz="2000" dirty="0"/>
              <a:t>=&gt;Double-spending attack</a:t>
            </a:r>
          </a:p>
        </p:txBody>
      </p:sp>
    </p:spTree>
    <p:extLst>
      <p:ext uri="{BB962C8B-B14F-4D97-AF65-F5344CB8AC3E}">
        <p14:creationId xmlns:p14="http://schemas.microsoft.com/office/powerpoint/2010/main" val="645210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Shape 24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sz="3400">
                <a:solidFill>
                  <a:srgbClr val="FFFFFF"/>
                </a:solidFill>
              </a:rPr>
              <a:t>ScroogeCoin!</a:t>
            </a:r>
          </a:p>
        </p:txBody>
      </p:sp>
      <p:grpSp>
        <p:nvGrpSpPr>
          <p:cNvPr id="252" name="Group 25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193305" y="5883275"/>
            <a:ext cx="4463151"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endParaRPr lang="en-US" b="0" i="0" kern="1200" dirty="0">
              <a:solidFill>
                <a:schemeClr val="tx1"/>
              </a:solidFill>
              <a:effectLst/>
              <a:latin typeface="+mn-lt"/>
              <a:ea typeface="+mn-ea"/>
              <a:cs typeface="+mn-cs"/>
            </a:endParaRPr>
          </a:p>
        </p:txBody>
      </p:sp>
      <p:graphicFrame>
        <p:nvGraphicFramePr>
          <p:cNvPr id="244" name="ZoneTexte 5">
            <a:extLst>
              <a:ext uri="{FF2B5EF4-FFF2-40B4-BE49-F238E27FC236}">
                <a16:creationId xmlns:a16="http://schemas.microsoft.com/office/drawing/2014/main" id="{2D08718F-FBC4-58E5-4684-3B42F6BEB11C}"/>
              </a:ext>
            </a:extLst>
          </p:cNvPr>
          <p:cNvGraphicFramePr/>
          <p:nvPr>
            <p:extLst>
              <p:ext uri="{D42A27DB-BD31-4B8C-83A1-F6EECF244321}">
                <p14:modId xmlns:p14="http://schemas.microsoft.com/office/powerpoint/2010/main" val="38339596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0814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4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a:t>ScroogeCoin BlockChain</a:t>
            </a:r>
          </a:p>
        </p:txBody>
      </p:sp>
      <p:sp>
        <p:nvSpPr>
          <p:cNvPr id="156"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a:extLst>
              <a:ext uri="{FF2B5EF4-FFF2-40B4-BE49-F238E27FC236}">
                <a16:creationId xmlns:a16="http://schemas.microsoft.com/office/drawing/2014/main" id="{3DF35FCD-4879-A714-0B33-3DF861D6936D}"/>
              </a:ext>
            </a:extLst>
          </p:cNvPr>
          <p:cNvPicPr>
            <a:picLocks noChangeAspect="1"/>
          </p:cNvPicPr>
          <p:nvPr/>
        </p:nvPicPr>
        <p:blipFill>
          <a:blip r:embed="rId4"/>
          <a:stretch>
            <a:fillRect/>
          </a:stretch>
        </p:blipFill>
        <p:spPr>
          <a:xfrm>
            <a:off x="3826879" y="827399"/>
            <a:ext cx="7664152" cy="3228542"/>
          </a:xfrm>
          <a:prstGeom prst="rect">
            <a:avLst/>
          </a:prstGeom>
        </p:spPr>
      </p:pic>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332412" y="5883275"/>
            <a:ext cx="4324044"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07443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Shape 24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57720" y="685800"/>
            <a:ext cx="3024661" cy="5090604"/>
          </a:xfrm>
        </p:spPr>
        <p:txBody>
          <a:bodyPr vert="horz" lIns="91440" tIns="45720" rIns="91440" bIns="45720" rtlCol="0" anchor="ctr">
            <a:normAutofit/>
          </a:bodyPr>
          <a:lstStyle/>
          <a:p>
            <a:r>
              <a:rPr lang="en-US" sz="3400" dirty="0">
                <a:solidFill>
                  <a:srgbClr val="FFFFFF"/>
                </a:solidFill>
              </a:rPr>
              <a:t>Trust</a:t>
            </a:r>
            <a:endParaRPr lang="en-US" sz="3400" dirty="0"/>
          </a:p>
        </p:txBody>
      </p:sp>
      <p:grpSp>
        <p:nvGrpSpPr>
          <p:cNvPr id="252" name="Group 25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193305" y="5883275"/>
            <a:ext cx="4463151"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endParaRPr lang="en-US" b="0" i="0" kern="1200" dirty="0">
              <a:solidFill>
                <a:schemeClr val="tx1"/>
              </a:solidFill>
              <a:effectLst/>
              <a:latin typeface="+mn-lt"/>
              <a:ea typeface="+mn-ea"/>
              <a:cs typeface="+mn-cs"/>
            </a:endParaRPr>
          </a:p>
        </p:txBody>
      </p:sp>
      <p:sp>
        <p:nvSpPr>
          <p:cNvPr id="56" name="ZoneTexte 55">
            <a:extLst>
              <a:ext uri="{FF2B5EF4-FFF2-40B4-BE49-F238E27FC236}">
                <a16:creationId xmlns:a16="http://schemas.microsoft.com/office/drawing/2014/main" id="{2B28A716-FD1D-62ED-2B00-A54670CB058F}"/>
              </a:ext>
            </a:extLst>
          </p:cNvPr>
          <p:cNvSpPr txBox="1"/>
          <p:nvPr/>
        </p:nvSpPr>
        <p:spPr>
          <a:xfrm>
            <a:off x="4539284" y="1309127"/>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rgbClr val="1287C3"/>
              </a:buClr>
              <a:buSzPct val="145000"/>
            </a:pPr>
            <a:r>
              <a:rPr lang="en-US" dirty="0"/>
              <a:t>=&gt; </a:t>
            </a:r>
            <a:r>
              <a:rPr lang="en-US" dirty="0" err="1"/>
              <a:t>ScroogeCoin</a:t>
            </a:r>
            <a:r>
              <a:rPr lang="en-US" dirty="0"/>
              <a:t> Works only if we trust Scrooge</a:t>
            </a:r>
          </a:p>
          <a:p>
            <a:pPr marL="285750" indent="-285750">
              <a:spcBef>
                <a:spcPct val="20000"/>
              </a:spcBef>
              <a:spcAft>
                <a:spcPts val="600"/>
              </a:spcAft>
              <a:buFont typeface="Arial"/>
              <a:buChar char="•"/>
            </a:pPr>
            <a:r>
              <a:rPr lang="en-US" dirty="0"/>
              <a:t>Scrooge can't steal coins (he does not know the private keys of individuals)</a:t>
            </a:r>
          </a:p>
          <a:p>
            <a:pPr marL="285750" indent="-285750">
              <a:spcBef>
                <a:spcPct val="20000"/>
              </a:spcBef>
              <a:spcAft>
                <a:spcPts val="600"/>
              </a:spcAft>
              <a:buFont typeface="Arial"/>
              <a:buChar char="•"/>
            </a:pPr>
            <a:r>
              <a:rPr lang="en-US" dirty="0"/>
              <a:t>But he can:</a:t>
            </a:r>
          </a:p>
          <a:p>
            <a:pPr marL="1257300" lvl="2" indent="-342900">
              <a:spcBef>
                <a:spcPct val="20000"/>
              </a:spcBef>
              <a:spcAft>
                <a:spcPts val="600"/>
              </a:spcAft>
              <a:buAutoNum type="arabicPeriod"/>
            </a:pPr>
            <a:r>
              <a:rPr lang="en-US" dirty="0"/>
              <a:t>Blacklist coins or users.</a:t>
            </a:r>
          </a:p>
          <a:p>
            <a:pPr marL="1257300" lvl="2" indent="-342900">
              <a:spcBef>
                <a:spcPct val="20000"/>
              </a:spcBef>
              <a:spcAft>
                <a:spcPts val="600"/>
              </a:spcAft>
              <a:buAutoNum type="arabicPeriod"/>
            </a:pPr>
            <a:r>
              <a:rPr lang="en-US" dirty="0"/>
              <a:t>Create new coins for himself</a:t>
            </a:r>
          </a:p>
          <a:p>
            <a:pPr marL="1257300" lvl="2" indent="-342900">
              <a:spcBef>
                <a:spcPct val="20000"/>
              </a:spcBef>
              <a:spcAft>
                <a:spcPts val="600"/>
              </a:spcAft>
              <a:buAutoNum type="arabicPeriod"/>
            </a:pPr>
            <a:r>
              <a:rPr lang="en-US" dirty="0"/>
              <a:t>Stop updating the ledger (blockchain) =&gt; hold the entire system hostage</a:t>
            </a:r>
          </a:p>
        </p:txBody>
      </p:sp>
    </p:spTree>
    <p:extLst>
      <p:ext uri="{BB962C8B-B14F-4D97-AF65-F5344CB8AC3E}">
        <p14:creationId xmlns:p14="http://schemas.microsoft.com/office/powerpoint/2010/main" val="2486350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a:p>
        </p:txBody>
      </p:sp>
      <p:sp>
        <p:nvSpPr>
          <p:cNvPr id="100"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sp>
      <p:sp>
        <p:nvSpPr>
          <p:cNvPr id="102"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04" name="Freeform: Shape 103">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8341910" y="1023257"/>
            <a:ext cx="3235083" cy="4767943"/>
          </a:xfrm>
          <a:effectLst/>
        </p:spPr>
        <p:txBody>
          <a:bodyPr vert="horz" lIns="91440" tIns="45720" rIns="91440" bIns="45720" rtlCol="0" anchor="ctr">
            <a:normAutofit/>
          </a:bodyPr>
          <a:lstStyle/>
          <a:p>
            <a:pPr algn="l"/>
            <a:r>
              <a:rPr lang="en-US"/>
              <a:t>Main goal</a:t>
            </a:r>
          </a:p>
        </p:txBody>
      </p:sp>
      <p:sp>
        <p:nvSpPr>
          <p:cNvPr id="106" name="Freeform: Shape 105">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ZoneTexte 2">
            <a:extLst>
              <a:ext uri="{FF2B5EF4-FFF2-40B4-BE49-F238E27FC236}">
                <a16:creationId xmlns:a16="http://schemas.microsoft.com/office/drawing/2014/main" id="{1BBDD1F8-262A-6361-A74B-AA830EBF8A7A}"/>
              </a:ext>
            </a:extLst>
          </p:cNvPr>
          <p:cNvSpPr txBox="1"/>
          <p:nvPr/>
        </p:nvSpPr>
        <p:spPr>
          <a:xfrm>
            <a:off x="693035" y="1023257"/>
            <a:ext cx="5968515" cy="47679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pPr>
            <a:r>
              <a:rPr lang="en-US" sz="2000"/>
              <a:t>Discuss : </a:t>
            </a:r>
          </a:p>
          <a:p>
            <a:pPr marL="342900" indent="-342900">
              <a:spcBef>
                <a:spcPct val="20000"/>
              </a:spcBef>
              <a:spcAft>
                <a:spcPts val="600"/>
              </a:spcAft>
              <a:buClr>
                <a:schemeClr val="accent1">
                  <a:lumMod val="75000"/>
                </a:schemeClr>
              </a:buClr>
              <a:buSzPct val="145000"/>
              <a:buFont typeface="Arial"/>
              <a:buChar char="•"/>
            </a:pPr>
            <a:r>
              <a:rPr lang="en-US" sz="2000"/>
              <a:t>Dive deeply into how exactly hashing works</a:t>
            </a:r>
          </a:p>
          <a:p>
            <a:pPr marL="342900" indent="-342900">
              <a:spcBef>
                <a:spcPct val="20000"/>
              </a:spcBef>
              <a:spcAft>
                <a:spcPts val="600"/>
              </a:spcAft>
              <a:buClr>
                <a:schemeClr val="accent1">
                  <a:lumMod val="75000"/>
                </a:schemeClr>
              </a:buClr>
              <a:buSzPct val="145000"/>
              <a:buFont typeface="Arial"/>
              <a:buChar char="•"/>
            </a:pPr>
            <a:r>
              <a:rPr lang="en-US" sz="2000"/>
              <a:t>How digital signatures work </a:t>
            </a:r>
          </a:p>
          <a:p>
            <a:pPr marL="342900" indent="-342900">
              <a:spcBef>
                <a:spcPct val="20000"/>
              </a:spcBef>
              <a:spcAft>
                <a:spcPts val="600"/>
              </a:spcAft>
              <a:buClr>
                <a:srgbClr val="1287C3"/>
              </a:buClr>
              <a:buSzPct val="145000"/>
              <a:buFont typeface="Arial"/>
              <a:buChar char="•"/>
            </a:pPr>
            <a:r>
              <a:rPr lang="en-US" sz="2000"/>
              <a:t>Make a real live functioning cryptocurrency</a:t>
            </a:r>
          </a:p>
        </p:txBody>
      </p:sp>
      <p:sp>
        <p:nvSpPr>
          <p:cNvPr id="108" name="Footer Placeholder 15">
            <a:extLst>
              <a:ext uri="{FF2B5EF4-FFF2-40B4-BE49-F238E27FC236}">
                <a16:creationId xmlns:a16="http://schemas.microsoft.com/office/drawing/2014/main" id="{2DCD8F78-1792-4C6D-981A-E217B2E8836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465" y="5883275"/>
            <a:ext cx="5759471"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693036" y="5883275"/>
            <a:ext cx="5838394"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p>
        </p:txBody>
      </p:sp>
      <p:sp>
        <p:nvSpPr>
          <p:cNvPr id="110" name="Date Placeholder 14">
            <a:extLst>
              <a:ext uri="{FF2B5EF4-FFF2-40B4-BE49-F238E27FC236}">
                <a16:creationId xmlns:a16="http://schemas.microsoft.com/office/drawing/2014/main" id="{55406073-A765-4D67-ACDC-14CB8578639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2"/>
              </a:solidFill>
            </a:endParaRPr>
          </a:p>
        </p:txBody>
      </p:sp>
      <p:sp>
        <p:nvSpPr>
          <p:cNvPr id="112" name="Slide Number Placeholder 16">
            <a:extLst>
              <a:ext uri="{FF2B5EF4-FFF2-40B4-BE49-F238E27FC236}">
                <a16:creationId xmlns:a16="http://schemas.microsoft.com/office/drawing/2014/main" id="{F7952C3D-CF7B-4948-838F-4A9E40B4AAE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2"/>
              </a:solidFill>
            </a:endParaRPr>
          </a:p>
        </p:txBody>
      </p:sp>
    </p:spTree>
    <p:extLst>
      <p:ext uri="{BB962C8B-B14F-4D97-AF65-F5344CB8AC3E}">
        <p14:creationId xmlns:p14="http://schemas.microsoft.com/office/powerpoint/2010/main" val="6958429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Shape 24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57720" y="685800"/>
            <a:ext cx="3024661" cy="5090604"/>
          </a:xfrm>
        </p:spPr>
        <p:txBody>
          <a:bodyPr vert="horz" lIns="91440" tIns="45720" rIns="91440" bIns="45720" rtlCol="0" anchor="ctr">
            <a:normAutofit/>
          </a:bodyPr>
          <a:lstStyle/>
          <a:p>
            <a:r>
              <a:rPr lang="en-US" sz="3400" dirty="0">
                <a:solidFill>
                  <a:srgbClr val="FFFFFF"/>
                </a:solidFill>
                <a:ea typeface="+mj-lt"/>
                <a:cs typeface="+mj-lt"/>
              </a:rPr>
              <a:t>Centralization</a:t>
            </a:r>
            <a:endParaRPr lang="fr-FR" dirty="0"/>
          </a:p>
        </p:txBody>
      </p:sp>
      <p:grpSp>
        <p:nvGrpSpPr>
          <p:cNvPr id="252" name="Group 25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193305" y="5883275"/>
            <a:ext cx="4463151"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endParaRPr lang="en-US" b="0" i="0" kern="1200" dirty="0">
              <a:solidFill>
                <a:schemeClr val="tx1"/>
              </a:solidFill>
              <a:effectLst/>
              <a:latin typeface="+mn-lt"/>
              <a:ea typeface="+mn-ea"/>
              <a:cs typeface="+mn-cs"/>
            </a:endParaRPr>
          </a:p>
        </p:txBody>
      </p:sp>
      <p:sp>
        <p:nvSpPr>
          <p:cNvPr id="56" name="ZoneTexte 55">
            <a:extLst>
              <a:ext uri="{FF2B5EF4-FFF2-40B4-BE49-F238E27FC236}">
                <a16:creationId xmlns:a16="http://schemas.microsoft.com/office/drawing/2014/main" id="{2B28A716-FD1D-62ED-2B00-A54670CB058F}"/>
              </a:ext>
            </a:extLst>
          </p:cNvPr>
          <p:cNvSpPr txBox="1"/>
          <p:nvPr/>
        </p:nvSpPr>
        <p:spPr>
          <a:xfrm>
            <a:off x="4539284" y="1309127"/>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rgbClr val="1287C3"/>
              </a:buClr>
              <a:buSzPct val="145000"/>
            </a:pPr>
            <a:r>
              <a:rPr lang="en-US" dirty="0"/>
              <a:t>=&gt; So far, technical challenges have been minimal – earlier cryptocurrencies got to approximately this far, but all relied on some centralized intermediary.</a:t>
            </a:r>
            <a:endParaRPr lang="fr-FR" dirty="0"/>
          </a:p>
          <a:p>
            <a:pPr>
              <a:spcBef>
                <a:spcPct val="20000"/>
              </a:spcBef>
              <a:spcAft>
                <a:spcPts val="600"/>
              </a:spcAft>
            </a:pPr>
            <a:endParaRPr lang="en-US" dirty="0"/>
          </a:p>
          <a:p>
            <a:pPr>
              <a:spcBef>
                <a:spcPct val="20000"/>
              </a:spcBef>
              <a:spcAft>
                <a:spcPts val="600"/>
              </a:spcAft>
            </a:pPr>
            <a:r>
              <a:rPr lang="en-US" dirty="0"/>
              <a:t>=&gt; How do we come to consensus of valid transactions without a central/coordinating entity ?</a:t>
            </a:r>
          </a:p>
        </p:txBody>
      </p:sp>
    </p:spTree>
    <p:extLst>
      <p:ext uri="{BB962C8B-B14F-4D97-AF65-F5344CB8AC3E}">
        <p14:creationId xmlns:p14="http://schemas.microsoft.com/office/powerpoint/2010/main" val="9093041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Shape 24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57720" y="685800"/>
            <a:ext cx="3231489" cy="5090604"/>
          </a:xfrm>
        </p:spPr>
        <p:txBody>
          <a:bodyPr vert="horz" lIns="91440" tIns="45720" rIns="91440" bIns="45720" rtlCol="0" anchor="ctr">
            <a:normAutofit/>
          </a:bodyPr>
          <a:lstStyle/>
          <a:p>
            <a:r>
              <a:rPr lang="en-US" sz="3400" dirty="0">
                <a:solidFill>
                  <a:srgbClr val="FFFFFF"/>
                </a:solidFill>
                <a:ea typeface="+mj-lt"/>
                <a:cs typeface="+mj-lt"/>
              </a:rPr>
              <a:t>Decentralization</a:t>
            </a:r>
            <a:endParaRPr lang="fr-FR" dirty="0"/>
          </a:p>
        </p:txBody>
      </p:sp>
      <p:grpSp>
        <p:nvGrpSpPr>
          <p:cNvPr id="252" name="Group 25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193305" y="5883275"/>
            <a:ext cx="4463151"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endParaRPr lang="en-US" b="0" i="0" kern="1200" dirty="0">
              <a:solidFill>
                <a:schemeClr val="tx1"/>
              </a:solidFill>
              <a:effectLst/>
              <a:latin typeface="+mn-lt"/>
              <a:ea typeface="+mn-ea"/>
              <a:cs typeface="+mn-cs"/>
            </a:endParaRPr>
          </a:p>
        </p:txBody>
      </p:sp>
      <p:sp>
        <p:nvSpPr>
          <p:cNvPr id="56" name="ZoneTexte 55">
            <a:extLst>
              <a:ext uri="{FF2B5EF4-FFF2-40B4-BE49-F238E27FC236}">
                <a16:creationId xmlns:a16="http://schemas.microsoft.com/office/drawing/2014/main" id="{2B28A716-FD1D-62ED-2B00-A54670CB058F}"/>
              </a:ext>
            </a:extLst>
          </p:cNvPr>
          <p:cNvSpPr txBox="1"/>
          <p:nvPr/>
        </p:nvSpPr>
        <p:spPr>
          <a:xfrm>
            <a:off x="4539284" y="1309127"/>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rgbClr val="1287C3"/>
              </a:buClr>
              <a:buSzPct val="145000"/>
            </a:pPr>
            <a:r>
              <a:rPr lang="en-US" dirty="0"/>
              <a:t>We need to figure out a way:</a:t>
            </a:r>
          </a:p>
          <a:p>
            <a:pPr marL="342900" indent="-342900">
              <a:spcBef>
                <a:spcPct val="20000"/>
              </a:spcBef>
              <a:spcAft>
                <a:spcPts val="600"/>
              </a:spcAft>
              <a:buAutoNum type="arabicPeriod"/>
            </a:pPr>
            <a:r>
              <a:rPr lang="en-US" dirty="0"/>
              <a:t>For users to agree on a single, published and authoritative blockchain.</a:t>
            </a:r>
          </a:p>
          <a:p>
            <a:pPr marL="342900" indent="-342900">
              <a:spcBef>
                <a:spcPct val="20000"/>
              </a:spcBef>
              <a:spcAft>
                <a:spcPts val="600"/>
              </a:spcAft>
              <a:buAutoNum type="arabicPeriod"/>
            </a:pPr>
            <a:r>
              <a:rPr lang="en-US" dirty="0"/>
              <a:t>For users to agree on what transactions are valid and official.</a:t>
            </a:r>
          </a:p>
          <a:p>
            <a:pPr marL="342900" indent="-342900">
              <a:spcBef>
                <a:spcPct val="20000"/>
              </a:spcBef>
              <a:spcAft>
                <a:spcPts val="600"/>
              </a:spcAft>
              <a:buAutoNum type="arabicPeriod"/>
            </a:pPr>
            <a:r>
              <a:rPr lang="en-US" dirty="0"/>
              <a:t>IDs to be assigned in a decentralized way.</a:t>
            </a:r>
          </a:p>
          <a:p>
            <a:pPr marL="342900" indent="-342900">
              <a:spcBef>
                <a:spcPct val="20000"/>
              </a:spcBef>
              <a:spcAft>
                <a:spcPts val="600"/>
              </a:spcAft>
              <a:buAutoNum type="arabicPeriod"/>
            </a:pPr>
            <a:r>
              <a:rPr lang="en-US" dirty="0"/>
              <a:t>Minting (creating) of coins must be done in a decentralized way.</a:t>
            </a:r>
          </a:p>
        </p:txBody>
      </p:sp>
    </p:spTree>
    <p:extLst>
      <p:ext uri="{BB962C8B-B14F-4D97-AF65-F5344CB8AC3E}">
        <p14:creationId xmlns:p14="http://schemas.microsoft.com/office/powerpoint/2010/main" val="23295685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a:t>BLOCKCHAIN</a:t>
            </a:r>
          </a:p>
        </p:txBody>
      </p:sp>
      <p:sp>
        <p:nvSpPr>
          <p:cNvPr id="3" name="Sous-titre 2"/>
          <p:cNvSpPr>
            <a:spLocks noGrp="1"/>
          </p:cNvSpPr>
          <p:nvPr>
            <p:ph type="subTitle" idx="1"/>
          </p:nvPr>
        </p:nvSpPr>
        <p:spPr/>
        <p:txBody>
          <a:bodyPr vert="horz" lIns="91440" tIns="91440" rIns="91440" bIns="91440" rtlCol="0" anchor="t">
            <a:normAutofit/>
          </a:bodyPr>
          <a:lstStyle/>
          <a:p>
            <a:r>
              <a:rPr lang="fr-FR" err="1">
                <a:ea typeface="+mn-lt"/>
                <a:cs typeface="+mn-lt"/>
              </a:rPr>
              <a:t>Related</a:t>
            </a:r>
            <a:r>
              <a:rPr lang="fr-FR">
                <a:ea typeface="+mn-lt"/>
                <a:cs typeface="+mn-lt"/>
              </a:rPr>
              <a:t> Data Structures and Concepts</a:t>
            </a:r>
            <a:endParaRPr lang="fr-FR"/>
          </a:p>
        </p:txBody>
      </p:sp>
      <p:sp>
        <p:nvSpPr>
          <p:cNvPr id="5" name="Espace réservé du pied de page 4">
            <a:extLst>
              <a:ext uri="{FF2B5EF4-FFF2-40B4-BE49-F238E27FC236}">
                <a16:creationId xmlns:a16="http://schemas.microsoft.com/office/drawing/2014/main" id="{241F198A-C300-913E-127B-932A74713EE7}"/>
              </a:ext>
            </a:extLst>
          </p:cNvPr>
          <p:cNvSpPr>
            <a:spLocks noGrp="1"/>
          </p:cNvSpPr>
          <p:nvPr>
            <p:ph type="ftr" sz="quarter" idx="11"/>
          </p:nvPr>
        </p:nvSpPr>
        <p:spPr/>
        <p:txBody>
          <a:bodyPr/>
          <a:lstStyle/>
          <a:p>
            <a:r>
              <a:rPr lang="fr-FR" err="1"/>
              <a:t>Inspired from Web3 Foundation course</a:t>
            </a:r>
          </a:p>
        </p:txBody>
      </p:sp>
      <p:sp>
        <p:nvSpPr>
          <p:cNvPr id="4" name="ZoneTexte 3">
            <a:extLst>
              <a:ext uri="{FF2B5EF4-FFF2-40B4-BE49-F238E27FC236}">
                <a16:creationId xmlns:a16="http://schemas.microsoft.com/office/drawing/2014/main" id="{DA4DAFC0-C902-A9B9-89E4-98C687BC8053}"/>
              </a:ext>
            </a:extLst>
          </p:cNvPr>
          <p:cNvSpPr txBox="1"/>
          <p:nvPr/>
        </p:nvSpPr>
        <p:spPr>
          <a:xfrm>
            <a:off x="9188388" y="4986291"/>
            <a:ext cx="2470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Pr.  TMIMI Mehdi </a:t>
            </a:r>
          </a:p>
        </p:txBody>
      </p:sp>
    </p:spTree>
    <p:extLst>
      <p:ext uri="{BB962C8B-B14F-4D97-AF65-F5344CB8AC3E}">
        <p14:creationId xmlns:p14="http://schemas.microsoft.com/office/powerpoint/2010/main" val="126801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2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Bad Hash</a:t>
            </a:r>
            <a:endParaRPr lang="fr-FR"/>
          </a:p>
        </p:txBody>
      </p:sp>
      <p:pic>
        <p:nvPicPr>
          <p:cNvPr id="114" name="Picture 113" descr="Graph on document with pen">
            <a:extLst>
              <a:ext uri="{FF2B5EF4-FFF2-40B4-BE49-F238E27FC236}">
                <a16:creationId xmlns:a16="http://schemas.microsoft.com/office/drawing/2014/main" id="{3BE0E730-D516-0D97-0E61-09430899DB29}"/>
              </a:ext>
            </a:extLst>
          </p:cNvPr>
          <p:cNvPicPr>
            <a:picLocks noChangeAspect="1"/>
          </p:cNvPicPr>
          <p:nvPr/>
        </p:nvPicPr>
        <p:blipFill rotWithShape="1">
          <a:blip r:embed="rId4"/>
          <a:srcRect l="40216" r="26164"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ZoneTexte 2">
            <a:extLst>
              <a:ext uri="{FF2B5EF4-FFF2-40B4-BE49-F238E27FC236}">
                <a16:creationId xmlns:a16="http://schemas.microsoft.com/office/drawing/2014/main" id="{1BBDD1F8-262A-6361-A74B-AA830EBF8A7A}"/>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pPr>
            <a:r>
              <a:rPr lang="en-US"/>
              <a:t>=&gt; Recall that hash functions should compress any arbitrary string data into a fixed-size output.</a:t>
            </a:r>
          </a:p>
          <a:p>
            <a:pPr>
              <a:spcBef>
                <a:spcPct val="20000"/>
              </a:spcBef>
              <a:spcAft>
                <a:spcPts val="600"/>
              </a:spcAft>
            </a:pPr>
            <a:endParaRPr lang="en-US"/>
          </a:p>
          <a:p>
            <a:pPr>
              <a:spcBef>
                <a:spcPct val="20000"/>
              </a:spcBef>
              <a:spcAft>
                <a:spcPts val="600"/>
              </a:spcAft>
            </a:pPr>
            <a:r>
              <a:rPr lang="en-US"/>
              <a:t>=&gt; also recall our initial attempt "Bad Hash":</a:t>
            </a:r>
          </a:p>
          <a:p>
            <a:pPr marL="285750" indent="-285750">
              <a:spcBef>
                <a:spcPct val="20000"/>
              </a:spcBef>
              <a:spcAft>
                <a:spcPts val="600"/>
              </a:spcAft>
              <a:buFont typeface="Arial"/>
              <a:buChar char="•"/>
            </a:pPr>
            <a:r>
              <a:rPr lang="en-US"/>
              <a:t>Concert each character into a corresponding value, sum them up modulo size of output</a:t>
            </a:r>
          </a:p>
          <a:p>
            <a:pPr marL="285750" indent="-285750">
              <a:spcBef>
                <a:spcPct val="20000"/>
              </a:spcBef>
              <a:spcAft>
                <a:spcPts val="600"/>
              </a:spcAft>
              <a:buFont typeface="Arial"/>
              <a:buChar char="•"/>
            </a:pPr>
            <a:r>
              <a:rPr lang="en-US"/>
              <a:t>Variety of problems with this scheme</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399764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2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Merkle-Damgård Transforms</a:t>
            </a:r>
          </a:p>
        </p:txBody>
      </p:sp>
      <p:pic>
        <p:nvPicPr>
          <p:cNvPr id="114" name="Picture 113" descr="Graph on document with pen">
            <a:extLst>
              <a:ext uri="{FF2B5EF4-FFF2-40B4-BE49-F238E27FC236}">
                <a16:creationId xmlns:a16="http://schemas.microsoft.com/office/drawing/2014/main" id="{3BE0E730-D516-0D97-0E61-09430899DB29}"/>
              </a:ext>
            </a:extLst>
          </p:cNvPr>
          <p:cNvPicPr>
            <a:picLocks noChangeAspect="1"/>
          </p:cNvPicPr>
          <p:nvPr/>
        </p:nvPicPr>
        <p:blipFill rotWithShape="1">
          <a:blip r:embed="rId4"/>
          <a:srcRect l="40216" r="26164"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ZoneTexte 2">
            <a:extLst>
              <a:ext uri="{FF2B5EF4-FFF2-40B4-BE49-F238E27FC236}">
                <a16:creationId xmlns:a16="http://schemas.microsoft.com/office/drawing/2014/main" id="{1BBDD1F8-262A-6361-A74B-AA830EBF8A7A}"/>
              </a:ext>
            </a:extLst>
          </p:cNvPr>
          <p:cNvSpPr txBox="1"/>
          <p:nvPr/>
        </p:nvSpPr>
        <p:spPr>
          <a:xfrm>
            <a:off x="3803227" y="2211493"/>
            <a:ext cx="7659156" cy="40775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a:t>'Merkle-</a:t>
            </a:r>
            <a:r>
              <a:rPr lang="en-US">
                <a:ea typeface="+mn-lt"/>
                <a:cs typeface="+mn-lt"/>
              </a:rPr>
              <a:t>Damgård transforms' solve some of the problems converting arbitrary "input to fixed output" using a very similar process to a blockchain!</a:t>
            </a:r>
            <a:endParaRPr lang="fr-FR"/>
          </a:p>
          <a:p>
            <a:pPr marL="285750" indent="-285750">
              <a:spcBef>
                <a:spcPct val="20000"/>
              </a:spcBef>
              <a:spcAft>
                <a:spcPts val="600"/>
              </a:spcAft>
              <a:buClr>
                <a:srgbClr val="1287C3"/>
              </a:buClr>
              <a:buSzPct val="145000"/>
              <a:buFont typeface="Arial"/>
              <a:buChar char="•"/>
            </a:pPr>
            <a:r>
              <a:rPr lang="en-US"/>
              <a:t>Chunks data into blocks (padding if necessary)</a:t>
            </a:r>
          </a:p>
          <a:p>
            <a:pPr marL="285750" indent="-285750">
              <a:spcBef>
                <a:spcPct val="20000"/>
              </a:spcBef>
              <a:spcAft>
                <a:spcPts val="600"/>
              </a:spcAft>
              <a:buClr>
                <a:srgbClr val="1287C3"/>
              </a:buClr>
              <a:buSzPct val="145000"/>
              <a:buFont typeface="Arial"/>
              <a:buChar char="•"/>
            </a:pPr>
            <a:r>
              <a:rPr lang="en-US"/>
              <a:t>Accepts result of previous blocks along with current block to produce a new output:</a:t>
            </a:r>
          </a:p>
          <a:p>
            <a:pPr marL="1257300" lvl="2" indent="-342900">
              <a:spcBef>
                <a:spcPct val="20000"/>
              </a:spcBef>
              <a:spcAft>
                <a:spcPts val="600"/>
              </a:spcAft>
              <a:buClr>
                <a:srgbClr val="1287C3"/>
              </a:buClr>
              <a:buSzPct val="145000"/>
              <a:buAutoNum type="arabicPeriod"/>
            </a:pPr>
            <a:r>
              <a:rPr lang="en-US"/>
              <a:t>Compression algorithm accepts two argument: current block (size m) and previous result (size n)</a:t>
            </a:r>
          </a:p>
          <a:p>
            <a:pPr marL="1257300" lvl="2" indent="-342900">
              <a:spcBef>
                <a:spcPct val="20000"/>
              </a:spcBef>
              <a:spcAft>
                <a:spcPts val="600"/>
              </a:spcAft>
              <a:buClr>
                <a:srgbClr val="1287C3"/>
              </a:buClr>
              <a:buSzPct val="145000"/>
              <a:buAutoNum type="arabicPeriod"/>
            </a:pPr>
            <a:r>
              <a:rPr lang="en-US"/>
              <a:t>Outputs result of size n (where n &lt; m )</a:t>
            </a:r>
          </a:p>
          <a:p>
            <a:pPr marL="285750" indent="-285750">
              <a:spcBef>
                <a:spcPct val="20000"/>
              </a:spcBef>
              <a:spcAft>
                <a:spcPts val="600"/>
              </a:spcAft>
              <a:buClr>
                <a:srgbClr val="1287C3"/>
              </a:buClr>
              <a:buSzPct val="145000"/>
              <a:buFont typeface="Arial"/>
              <a:buChar char="•"/>
            </a:pPr>
            <a:r>
              <a:rPr lang="en-US"/>
              <a:t>Can repeat as many times as needed.</a:t>
            </a:r>
          </a:p>
          <a:p>
            <a:pPr>
              <a:spcBef>
                <a:spcPct val="20000"/>
              </a:spcBef>
              <a:spcAft>
                <a:spcPts val="600"/>
              </a:spcAft>
              <a:buClr>
                <a:srgbClr val="1287C3"/>
              </a:buClr>
              <a:buSzPct val="145000"/>
            </a:pPr>
            <a:endParaRPr lang="en-US"/>
          </a:p>
          <a:p>
            <a:pPr>
              <a:spcBef>
                <a:spcPct val="20000"/>
              </a:spcBef>
              <a:spcAft>
                <a:spcPts val="600"/>
              </a:spcAft>
            </a:pPr>
            <a:endParaRPr lang="en-US"/>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65726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5" name="Group 14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0"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1"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2"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3"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66" name="Rectangle 154">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9">
            <a:extLst>
              <a:ext uri="{FF2B5EF4-FFF2-40B4-BE49-F238E27FC236}">
                <a16:creationId xmlns:a16="http://schemas.microsoft.com/office/drawing/2014/main" id="{7C3FFF39-6BE0-3AAE-4A09-63B89287163B}"/>
              </a:ext>
            </a:extLst>
          </p:cNvPr>
          <p:cNvPicPr>
            <a:picLocks noChangeAspect="1"/>
          </p:cNvPicPr>
          <p:nvPr/>
        </p:nvPicPr>
        <p:blipFill>
          <a:blip r:embed="rId4"/>
          <a:stretch>
            <a:fillRect/>
          </a:stretch>
        </p:blipFill>
        <p:spPr>
          <a:xfrm>
            <a:off x="1503298" y="1029442"/>
            <a:ext cx="9185404" cy="4799115"/>
          </a:xfrm>
          <a:prstGeom prst="rect">
            <a:avLst/>
          </a:prstGeom>
        </p:spPr>
      </p:pic>
    </p:spTree>
    <p:extLst>
      <p:ext uri="{BB962C8B-B14F-4D97-AF65-F5344CB8AC3E}">
        <p14:creationId xmlns:p14="http://schemas.microsoft.com/office/powerpoint/2010/main" val="74497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6" name="Rectangle 13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31" descr="Programming data on computer monitor">
            <a:extLst>
              <a:ext uri="{FF2B5EF4-FFF2-40B4-BE49-F238E27FC236}">
                <a16:creationId xmlns:a16="http://schemas.microsoft.com/office/drawing/2014/main" id="{5749DFEF-2BB7-1A2B-84D7-585AEF2BAD33}"/>
              </a:ext>
            </a:extLst>
          </p:cNvPr>
          <p:cNvPicPr>
            <a:picLocks noChangeAspect="1"/>
          </p:cNvPicPr>
          <p:nvPr/>
        </p:nvPicPr>
        <p:blipFill rotWithShape="1">
          <a:blip r:embed="rId3">
            <a:duotone>
              <a:schemeClr val="bg2">
                <a:shade val="45000"/>
                <a:satMod val="135000"/>
              </a:schemeClr>
              <a:prstClr val="white"/>
            </a:duotone>
            <a:alphaModFix amt="25000"/>
          </a:blip>
          <a:srcRect t="849" r="-2" b="14754"/>
          <a:stretch/>
        </p:blipFill>
        <p:spPr>
          <a:xfrm>
            <a:off x="20" y="10"/>
            <a:ext cx="12191980" cy="6857990"/>
          </a:xfrm>
          <a:prstGeom prst="rect">
            <a:avLst/>
          </a:prstGeom>
        </p:spPr>
      </p:pic>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643467" y="639099"/>
            <a:ext cx="3647493" cy="4965833"/>
          </a:xfrm>
        </p:spPr>
        <p:txBody>
          <a:bodyPr vert="horz" lIns="91440" tIns="45720" rIns="91440" bIns="45720" rtlCol="0" anchor="ctr">
            <a:normAutofit/>
          </a:bodyPr>
          <a:lstStyle/>
          <a:p>
            <a:pPr algn="r"/>
            <a:r>
              <a:rPr lang="en-US"/>
              <a:t>Digital Signatures</a:t>
            </a:r>
          </a:p>
        </p:txBody>
      </p:sp>
      <p:cxnSp>
        <p:nvCxnSpPr>
          <p:cNvPr id="148" name="Straight Connector 137">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lumMod val="75000"/>
                </a:schemeClr>
              </a:buClr>
              <a:buSzPct val="145000"/>
              <a:buFont typeface="Arial"/>
              <a:buChar char="•"/>
            </a:pPr>
            <a:r>
              <a:rPr lang="en-US" sz="2400"/>
              <a:t>We have already discussed how cryptographic hashes can be used to hide information</a:t>
            </a:r>
          </a:p>
          <a:p>
            <a:pPr marL="285750" indent="-285750">
              <a:spcBef>
                <a:spcPct val="20000"/>
              </a:spcBef>
              <a:spcAft>
                <a:spcPts val="600"/>
              </a:spcAft>
              <a:buClr>
                <a:schemeClr val="accent1">
                  <a:lumMod val="75000"/>
                </a:schemeClr>
              </a:buClr>
              <a:buSzPct val="145000"/>
              <a:buFont typeface="Arial"/>
              <a:buChar char="•"/>
            </a:pPr>
            <a:r>
              <a:rPr lang="en-US" sz="2400"/>
              <a:t>We can also use them to prove our identity using digital signatures</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325034" y="5883275"/>
            <a:ext cx="530352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6246197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sz="3100">
                <a:solidFill>
                  <a:srgbClr val="FFFFFF"/>
                </a:solidFill>
              </a:rPr>
              <a:t>Characteristics of Digital Signatures</a:t>
            </a:r>
          </a:p>
        </p:txBody>
      </p:sp>
      <p:grpSp>
        <p:nvGrpSpPr>
          <p:cNvPr id="140" name="Group 13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193305" y="5883275"/>
            <a:ext cx="4463151"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p>
        </p:txBody>
      </p:sp>
      <p:graphicFrame>
        <p:nvGraphicFramePr>
          <p:cNvPr id="132" name="ZoneTexte 2">
            <a:extLst>
              <a:ext uri="{FF2B5EF4-FFF2-40B4-BE49-F238E27FC236}">
                <a16:creationId xmlns:a16="http://schemas.microsoft.com/office/drawing/2014/main" id="{F0AC1AC0-2ED1-266A-9FC6-4C2AFE98436F}"/>
              </a:ext>
            </a:extLst>
          </p:cNvPr>
          <p:cNvGraphicFramePr/>
          <p:nvPr>
            <p:extLst>
              <p:ext uri="{D42A27DB-BD31-4B8C-83A1-F6EECF244321}">
                <p14:modId xmlns:p14="http://schemas.microsoft.com/office/powerpoint/2010/main" val="57149821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03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38"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9"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0"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1"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2"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3"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018191" y="685800"/>
            <a:ext cx="7411825" cy="1752599"/>
          </a:xfrm>
        </p:spPr>
        <p:txBody>
          <a:bodyPr vert="horz" lIns="91440" tIns="45720" rIns="91440" bIns="45720" rtlCol="0" anchor="ctr">
            <a:normAutofit/>
          </a:bodyPr>
          <a:lstStyle/>
          <a:p>
            <a:pPr algn="l"/>
            <a:r>
              <a:rPr lang="en-US"/>
              <a:t>Digital Signature Scheme = Three Algorithms</a:t>
            </a:r>
          </a:p>
        </p:txBody>
      </p:sp>
      <p:sp>
        <p:nvSpPr>
          <p:cNvPr id="3" name="ZoneTexte 2">
            <a:extLst>
              <a:ext uri="{FF2B5EF4-FFF2-40B4-BE49-F238E27FC236}">
                <a16:creationId xmlns:a16="http://schemas.microsoft.com/office/drawing/2014/main" id="{1BBDD1F8-262A-6361-A74B-AA830EBF8A7A}"/>
              </a:ext>
            </a:extLst>
          </p:cNvPr>
          <p:cNvSpPr txBox="1"/>
          <p:nvPr/>
        </p:nvSpPr>
        <p:spPr>
          <a:xfrm>
            <a:off x="498644" y="2505363"/>
            <a:ext cx="10060693" cy="27538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spcBef>
                <a:spcPct val="20000"/>
              </a:spcBef>
              <a:spcAft>
                <a:spcPts val="600"/>
              </a:spcAft>
              <a:buClr>
                <a:schemeClr val="accent1">
                  <a:lumMod val="75000"/>
                </a:schemeClr>
              </a:buClr>
              <a:buSzPct val="145000"/>
            </a:pPr>
            <a:r>
              <a:rPr lang="en-US"/>
              <a:t>To create a digital scheme to meet all of these characteristics:</a:t>
            </a:r>
          </a:p>
          <a:p>
            <a:pPr marL="285750" indent="-285750">
              <a:spcBef>
                <a:spcPct val="20000"/>
              </a:spcBef>
              <a:spcAft>
                <a:spcPts val="600"/>
              </a:spcAft>
              <a:buFont typeface="Arial"/>
              <a:buChar char="•"/>
            </a:pPr>
            <a:r>
              <a:rPr lang="en-US"/>
              <a:t>(</a:t>
            </a:r>
            <a:r>
              <a:rPr lang="en-US" b="1" err="1"/>
              <a:t>sk</a:t>
            </a:r>
            <a:r>
              <a:rPr lang="en-US"/>
              <a:t>, </a:t>
            </a:r>
            <a:r>
              <a:rPr lang="en-US" b="1"/>
              <a:t>pk</a:t>
            </a:r>
            <a:r>
              <a:rPr lang="en-US"/>
              <a:t>) = </a:t>
            </a:r>
            <a:r>
              <a:rPr lang="en-US" err="1"/>
              <a:t>generateKeys</a:t>
            </a:r>
            <a:r>
              <a:rPr lang="en-US"/>
              <a:t>(</a:t>
            </a:r>
            <a:r>
              <a:rPr lang="en-US" err="1"/>
              <a:t>keysize</a:t>
            </a:r>
            <a:r>
              <a:rPr lang="en-US"/>
              <a:t>)</a:t>
            </a:r>
          </a:p>
          <a:p>
            <a:pPr>
              <a:spcBef>
                <a:spcPct val="20000"/>
              </a:spcBef>
              <a:spcAft>
                <a:spcPts val="600"/>
              </a:spcAft>
            </a:pPr>
            <a:r>
              <a:rPr lang="en-US"/>
              <a:t>Given a </a:t>
            </a:r>
            <a:r>
              <a:rPr lang="en-US" err="1"/>
              <a:t>keysize</a:t>
            </a:r>
            <a:r>
              <a:rPr lang="en-US"/>
              <a:t>, return a "keypair": one is public used for verification and a secret key for signing. </a:t>
            </a:r>
          </a:p>
          <a:p>
            <a:pPr marL="285750" indent="-285750">
              <a:spcBef>
                <a:spcPct val="20000"/>
              </a:spcBef>
              <a:spcAft>
                <a:spcPts val="600"/>
              </a:spcAft>
              <a:buFont typeface="Arial"/>
              <a:buChar char="•"/>
            </a:pPr>
            <a:r>
              <a:rPr lang="en-US"/>
              <a:t>sig = sign(</a:t>
            </a:r>
            <a:r>
              <a:rPr lang="en-US" err="1"/>
              <a:t>sk</a:t>
            </a:r>
            <a:r>
              <a:rPr lang="en-US"/>
              <a:t>, message)</a:t>
            </a:r>
          </a:p>
          <a:p>
            <a:pPr>
              <a:spcBef>
                <a:spcPct val="20000"/>
              </a:spcBef>
              <a:spcAft>
                <a:spcPts val="600"/>
              </a:spcAft>
            </a:pPr>
            <a:r>
              <a:rPr lang="en-US"/>
              <a:t>Given a secret key </a:t>
            </a:r>
            <a:r>
              <a:rPr lang="en-US" err="1"/>
              <a:t>sk</a:t>
            </a:r>
            <a:r>
              <a:rPr lang="en-US"/>
              <a:t> and a message, return a signature for that message.</a:t>
            </a:r>
          </a:p>
          <a:p>
            <a:pPr marL="285750" indent="-285750">
              <a:spcBef>
                <a:spcPct val="20000"/>
              </a:spcBef>
              <a:spcAft>
                <a:spcPts val="600"/>
              </a:spcAft>
              <a:buFont typeface="Arial"/>
              <a:buChar char="•"/>
            </a:pPr>
            <a:r>
              <a:rPr lang="en-US" err="1"/>
              <a:t>IsValid</a:t>
            </a:r>
            <a:r>
              <a:rPr lang="en-US"/>
              <a:t> = verify(pk, message, sig)</a:t>
            </a:r>
          </a:p>
          <a:p>
            <a:pPr>
              <a:spcBef>
                <a:spcPct val="20000"/>
              </a:spcBef>
              <a:spcAft>
                <a:spcPts val="600"/>
              </a:spcAft>
            </a:pPr>
            <a:r>
              <a:rPr lang="en-US"/>
              <a:t>Given a public key, a message, and a signature, return a Boolean value indicating</a:t>
            </a:r>
          </a:p>
          <a:p>
            <a:pPr>
              <a:spcBef>
                <a:spcPct val="20000"/>
              </a:spcBef>
              <a:spcAft>
                <a:spcPts val="600"/>
              </a:spcAft>
            </a:pPr>
            <a:r>
              <a:rPr lang="en-US"/>
              <a:t>whether or not the message was properly signed</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1018190" y="5883275"/>
            <a:ext cx="5775900"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4817048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descr="Antique cash register keys">
            <a:extLst>
              <a:ext uri="{FF2B5EF4-FFF2-40B4-BE49-F238E27FC236}">
                <a16:creationId xmlns:a16="http://schemas.microsoft.com/office/drawing/2014/main" id="{C0E286AD-DA7D-3BDF-0CE6-36A31055BAE4}"/>
              </a:ext>
            </a:extLst>
          </p:cNvPr>
          <p:cNvPicPr>
            <a:picLocks noChangeAspect="1"/>
          </p:cNvPicPr>
          <p:nvPr/>
        </p:nvPicPr>
        <p:blipFill rotWithShape="1">
          <a:blip r:embed="rId3">
            <a:duotone>
              <a:schemeClr val="bg2">
                <a:shade val="45000"/>
                <a:satMod val="135000"/>
              </a:schemeClr>
              <a:prstClr val="white"/>
            </a:duotone>
            <a:alphaModFix amt="25000"/>
          </a:blip>
          <a:srcRect t="7221" r="-2" b="8196"/>
          <a:stretch/>
        </p:blipFill>
        <p:spPr>
          <a:xfrm>
            <a:off x="20" y="10"/>
            <a:ext cx="12191980" cy="6857990"/>
          </a:xfrm>
          <a:prstGeom prst="rect">
            <a:avLst/>
          </a:prstGeom>
        </p:spPr>
      </p:pic>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643467" y="639099"/>
            <a:ext cx="3647493" cy="4965833"/>
          </a:xfrm>
        </p:spPr>
        <p:txBody>
          <a:bodyPr vert="horz" lIns="91440" tIns="45720" rIns="91440" bIns="45720" rtlCol="0" anchor="ctr">
            <a:normAutofit/>
          </a:bodyPr>
          <a:lstStyle/>
          <a:p>
            <a:pPr algn="r"/>
            <a:r>
              <a:rPr lang="en-US"/>
              <a:t>Key=identity</a:t>
            </a:r>
          </a:p>
        </p:txBody>
      </p:sp>
      <p:cxnSp>
        <p:nvCxnSpPr>
          <p:cNvPr id="151" name="Straight Connector 15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BBDD1F8-262A-6361-A74B-AA830EBF8A7A}"/>
              </a:ext>
            </a:extLst>
          </p:cNvPr>
          <p:cNvSpPr txBox="1"/>
          <p:nvPr/>
        </p:nvSpPr>
        <p:spPr>
          <a:xfrm>
            <a:off x="4979938" y="639099"/>
            <a:ext cx="6591346"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r>
              <a:rPr lang="en-US"/>
              <a:t>Now that I can always prove that I am me =&gt; I have an identity</a:t>
            </a:r>
          </a:p>
          <a:p>
            <a:pPr>
              <a:spcBef>
                <a:spcPct val="20000"/>
              </a:spcBef>
              <a:spcAft>
                <a:spcPts val="600"/>
              </a:spcAft>
              <a:buClr>
                <a:srgbClr val="1287C3"/>
              </a:buClr>
              <a:buSzPct val="145000"/>
              <a:buFont typeface="Arial"/>
              <a:buChar char="•"/>
            </a:pPr>
            <a:r>
              <a:rPr lang="en-US"/>
              <a:t>If I want a new Identity =&gt; just generate a new keypair</a:t>
            </a:r>
          </a:p>
          <a:p>
            <a:pPr>
              <a:spcBef>
                <a:spcPct val="20000"/>
              </a:spcBef>
              <a:spcAft>
                <a:spcPts val="600"/>
              </a:spcAft>
              <a:buClr>
                <a:srgbClr val="1287C3"/>
              </a:buClr>
              <a:buSzPct val="145000"/>
              <a:buFont typeface="Arial"/>
              <a:buChar char="•"/>
            </a:pPr>
            <a:r>
              <a:rPr lang="en-US"/>
              <a:t>If someone wants to impersonate me, it should be computationally infeasible </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5325034" y="5883275"/>
            <a:ext cx="530352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39137444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Grand écran</PresentationFormat>
  <Slides>22</Slides>
  <Notes>22</Notes>
  <HiddenSlides>0</HiddenSlide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Parallax</vt:lpstr>
      <vt:lpstr>BLOCKCHAIN</vt:lpstr>
      <vt:lpstr>Main goal</vt:lpstr>
      <vt:lpstr>Bad Hash</vt:lpstr>
      <vt:lpstr>Merkle-Damgård Transforms</vt:lpstr>
      <vt:lpstr>Présentation PowerPoint</vt:lpstr>
      <vt:lpstr>Digital Signatures</vt:lpstr>
      <vt:lpstr>Characteristics of Digital Signatures</vt:lpstr>
      <vt:lpstr>Digital Signature Scheme = Three Algorithms</vt:lpstr>
      <vt:lpstr>Key=identity</vt:lpstr>
      <vt:lpstr>GoofyCoin</vt:lpstr>
      <vt:lpstr>Generating coins</vt:lpstr>
      <vt:lpstr>Transactions (Transferring coins) 1/2</vt:lpstr>
      <vt:lpstr>Transactions (Transferring coins) 2/2</vt:lpstr>
      <vt:lpstr>The GoofyCoin Ecosystem</vt:lpstr>
      <vt:lpstr>Example</vt:lpstr>
      <vt:lpstr>Problem!</vt:lpstr>
      <vt:lpstr>ScroogeCoin!</vt:lpstr>
      <vt:lpstr>ScroogeCoin BlockChain</vt:lpstr>
      <vt:lpstr>Trust</vt:lpstr>
      <vt:lpstr>Centralization</vt:lpstr>
      <vt:lpstr>Decentralization</vt:lpstr>
      <vt:lpstr>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150</cp:revision>
  <dcterms:created xsi:type="dcterms:W3CDTF">2023-01-24T10:09:21Z</dcterms:created>
  <dcterms:modified xsi:type="dcterms:W3CDTF">2023-02-24T13:09:34Z</dcterms:modified>
</cp:coreProperties>
</file>