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4" r:id="rId4"/>
    <p:sldId id="276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5" r:id="rId23"/>
    <p:sldId id="316" r:id="rId24"/>
    <p:sldId id="313" r:id="rId25"/>
    <p:sldId id="314" r:id="rId2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519CA-2454-497D-824E-259497F641F8}" v="8" dt="2023-02-27T12:26:00.134"/>
    <p1510:client id="{040E1467-7813-4F86-92B1-693FBBE43919}" v="1530" dt="2023-02-12T13:47:02.666"/>
    <p1510:client id="{07DE8FE8-A212-4115-A8C6-97C078CED3FF}" v="136" dt="2023-02-19T16:26:25.001"/>
    <p1510:client id="{0C5D3A1A-4841-4A26-9F22-2D324633E54B}" v="1783" dt="2023-02-04T13:47:57.816"/>
    <p1510:client id="{2A48FBB8-9587-4C6B-AFDD-732CAF8618DD}" v="552" dt="2023-02-02T15:37:10.616"/>
    <p1510:client id="{4F9B3BB9-CBEE-41B4-BE7A-014F96288223}" v="606" dt="2023-01-30T13:10:00.205"/>
    <p1510:client id="{5C60DC66-31D0-49FD-8845-A1A3987F6C69}" v="89" dt="2023-01-24T10:14:19.059"/>
    <p1510:client id="{7D405E06-65E5-41FF-AFA5-5BF653D13BAD}" v="1098" dt="2023-02-19T14:04:54.759"/>
    <p1510:client id="{7F6375B4-ADFA-4211-A0DF-B5B80BBD5AED}" v="187" dt="2023-02-18T13:34:52.460"/>
    <p1510:client id="{87BA7F9E-D660-4EF3-9229-43B21D10D280}" v="2266" dt="2023-02-19T16:19:12.976"/>
    <p1510:client id="{8BC05130-F835-4C5D-9014-1571DFB7086F}" v="3" dt="2023-02-18T13:23:55.401"/>
    <p1510:client id="{9351E3A7-4CCA-479D-A4E6-BD2B46B641C9}" v="9" dt="2023-02-27T14:18:36.043"/>
    <p1510:client id="{A935C57E-480B-4EFE-B237-BC5851477C86}" v="568" dt="2023-02-19T10:37:06.362"/>
    <p1510:client id="{BA1E8B4A-6976-4E37-BBAD-F8DEFD8AEC8E}" v="1080" dt="2023-02-19T19:04:51.153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C15AF969-67C3-4F72-BB10-9995927C941D}" v="176" dt="2023-02-10T14:53:06.689"/>
    <p1510:client id="{DCED152F-1FCB-4E18-A2C9-A08F0D967FB2}" v="1259" dt="2023-02-18T20:57:54.475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63A8A-C16B-4284-AEC9-6FEA89CABB4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EF20BD-B30B-4A11-B5EA-60BEA02B0D06}">
      <dgm:prSet/>
      <dgm:spPr/>
      <dgm:t>
        <a:bodyPr/>
        <a:lstStyle/>
        <a:p>
          <a:r>
            <a:rPr lang="en-US"/>
            <a:t>Can we obtain the same benefits of </a:t>
          </a:r>
          <a:r>
            <a:rPr lang="en-US" err="1"/>
            <a:t>ScroogeCoin</a:t>
          </a:r>
          <a:r>
            <a:rPr lang="en-US"/>
            <a:t> without a central entity?</a:t>
          </a:r>
        </a:p>
      </dgm:t>
    </dgm:pt>
    <dgm:pt modelId="{6F202209-BE54-4AF1-90E2-F2A05EA7A5CE}" type="parTrans" cxnId="{F4DA9798-2100-4529-8017-EBF9AC8091C4}">
      <dgm:prSet/>
      <dgm:spPr/>
      <dgm:t>
        <a:bodyPr/>
        <a:lstStyle/>
        <a:p>
          <a:endParaRPr lang="en-US"/>
        </a:p>
      </dgm:t>
    </dgm:pt>
    <dgm:pt modelId="{84436828-3B43-47B2-904C-987B1F518DAB}" type="sibTrans" cxnId="{F4DA9798-2100-4529-8017-EBF9AC8091C4}">
      <dgm:prSet/>
      <dgm:spPr/>
      <dgm:t>
        <a:bodyPr/>
        <a:lstStyle/>
        <a:p>
          <a:endParaRPr lang="en-US"/>
        </a:p>
      </dgm:t>
    </dgm:pt>
    <dgm:pt modelId="{541042F0-DAEA-4341-8C18-666979310A41}">
      <dgm:prSet/>
      <dgm:spPr/>
      <dgm:t>
        <a:bodyPr/>
        <a:lstStyle/>
        <a:p>
          <a:r>
            <a:rPr lang="en-US"/>
            <a:t>Of course Yes !</a:t>
          </a:r>
        </a:p>
      </dgm:t>
    </dgm:pt>
    <dgm:pt modelId="{D47F97AB-65E6-435E-84B0-209D752CB49D}" type="parTrans" cxnId="{80955637-7046-48D9-B16E-291D2B5F710A}">
      <dgm:prSet/>
      <dgm:spPr/>
      <dgm:t>
        <a:bodyPr/>
        <a:lstStyle/>
        <a:p>
          <a:endParaRPr lang="en-US"/>
        </a:p>
      </dgm:t>
    </dgm:pt>
    <dgm:pt modelId="{AB981152-C464-4487-9B5D-3EA420910A14}" type="sibTrans" cxnId="{80955637-7046-48D9-B16E-291D2B5F710A}">
      <dgm:prSet/>
      <dgm:spPr/>
      <dgm:t>
        <a:bodyPr/>
        <a:lstStyle/>
        <a:p>
          <a:endParaRPr lang="en-US"/>
        </a:p>
      </dgm:t>
    </dgm:pt>
    <dgm:pt modelId="{4F39B3A8-20F6-40C9-AFBF-A19E0BFE0FF4}">
      <dgm:prSet/>
      <dgm:spPr/>
      <dgm:t>
        <a:bodyPr/>
        <a:lstStyle/>
        <a:p>
          <a:r>
            <a:rPr lang="en-US"/>
            <a:t>We will make a few simple attempts and see what other trade-offs are made to achieve it, as well as try to find problems with these simpler solutions</a:t>
          </a:r>
        </a:p>
      </dgm:t>
    </dgm:pt>
    <dgm:pt modelId="{FF693CFC-8C0F-4B72-A892-D82151FE61E0}" type="parTrans" cxnId="{04C49A13-BFB0-465B-8ADB-FDF26F95126A}">
      <dgm:prSet/>
      <dgm:spPr/>
      <dgm:t>
        <a:bodyPr/>
        <a:lstStyle/>
        <a:p>
          <a:endParaRPr lang="en-US"/>
        </a:p>
      </dgm:t>
    </dgm:pt>
    <dgm:pt modelId="{21A5E4B5-08F7-4AC7-B9B2-F581E6556AAA}" type="sibTrans" cxnId="{04C49A13-BFB0-465B-8ADB-FDF26F95126A}">
      <dgm:prSet/>
      <dgm:spPr/>
      <dgm:t>
        <a:bodyPr/>
        <a:lstStyle/>
        <a:p>
          <a:endParaRPr lang="en-US"/>
        </a:p>
      </dgm:t>
    </dgm:pt>
    <dgm:pt modelId="{CF71A94F-DDFA-468D-A9B3-BA200763FD93}" type="pres">
      <dgm:prSet presAssocID="{05563A8A-C16B-4284-AEC9-6FEA89CABB47}" presName="Name0" presStyleCnt="0">
        <dgm:presLayoutVars>
          <dgm:dir/>
          <dgm:animLvl val="lvl"/>
          <dgm:resizeHandles val="exact"/>
        </dgm:presLayoutVars>
      </dgm:prSet>
      <dgm:spPr/>
    </dgm:pt>
    <dgm:pt modelId="{88A74377-090D-4676-9884-600F66741195}" type="pres">
      <dgm:prSet presAssocID="{4F39B3A8-20F6-40C9-AFBF-A19E0BFE0FF4}" presName="boxAndChildren" presStyleCnt="0"/>
      <dgm:spPr/>
    </dgm:pt>
    <dgm:pt modelId="{6F3A230A-E785-42BA-A82F-962C2F166AF3}" type="pres">
      <dgm:prSet presAssocID="{4F39B3A8-20F6-40C9-AFBF-A19E0BFE0FF4}" presName="parentTextBox" presStyleLbl="node1" presStyleIdx="0" presStyleCnt="3"/>
      <dgm:spPr/>
    </dgm:pt>
    <dgm:pt modelId="{A37C9E0A-2138-4244-948C-266D56FC6A4B}" type="pres">
      <dgm:prSet presAssocID="{AB981152-C464-4487-9B5D-3EA420910A14}" presName="sp" presStyleCnt="0"/>
      <dgm:spPr/>
    </dgm:pt>
    <dgm:pt modelId="{757C1F1F-9A41-45FE-9CD0-1E27FBBE2085}" type="pres">
      <dgm:prSet presAssocID="{541042F0-DAEA-4341-8C18-666979310A41}" presName="arrowAndChildren" presStyleCnt="0"/>
      <dgm:spPr/>
    </dgm:pt>
    <dgm:pt modelId="{E8414B04-647B-4A87-8D8A-19FB1615D213}" type="pres">
      <dgm:prSet presAssocID="{541042F0-DAEA-4341-8C18-666979310A41}" presName="parentTextArrow" presStyleLbl="node1" presStyleIdx="1" presStyleCnt="3"/>
      <dgm:spPr/>
    </dgm:pt>
    <dgm:pt modelId="{DFB6B7E5-695E-4CDF-95F1-FDA43D65C0DD}" type="pres">
      <dgm:prSet presAssocID="{84436828-3B43-47B2-904C-987B1F518DAB}" presName="sp" presStyleCnt="0"/>
      <dgm:spPr/>
    </dgm:pt>
    <dgm:pt modelId="{506EBE88-44AF-4F80-9F72-E45CB0A4BB96}" type="pres">
      <dgm:prSet presAssocID="{79EF20BD-B30B-4A11-B5EA-60BEA02B0D06}" presName="arrowAndChildren" presStyleCnt="0"/>
      <dgm:spPr/>
    </dgm:pt>
    <dgm:pt modelId="{146C4BEF-0872-4958-851C-A77A37E5D9C8}" type="pres">
      <dgm:prSet presAssocID="{79EF20BD-B30B-4A11-B5EA-60BEA02B0D06}" presName="parentTextArrow" presStyleLbl="node1" presStyleIdx="2" presStyleCnt="3"/>
      <dgm:spPr/>
    </dgm:pt>
  </dgm:ptLst>
  <dgm:cxnLst>
    <dgm:cxn modelId="{2F119602-6F3B-40D4-B7DB-3524FA3C8365}" type="presOf" srcId="{541042F0-DAEA-4341-8C18-666979310A41}" destId="{E8414B04-647B-4A87-8D8A-19FB1615D213}" srcOrd="0" destOrd="0" presId="urn:microsoft.com/office/officeart/2005/8/layout/process4"/>
    <dgm:cxn modelId="{04C49A13-BFB0-465B-8ADB-FDF26F95126A}" srcId="{05563A8A-C16B-4284-AEC9-6FEA89CABB47}" destId="{4F39B3A8-20F6-40C9-AFBF-A19E0BFE0FF4}" srcOrd="2" destOrd="0" parTransId="{FF693CFC-8C0F-4B72-A892-D82151FE61E0}" sibTransId="{21A5E4B5-08F7-4AC7-B9B2-F581E6556AAA}"/>
    <dgm:cxn modelId="{80955637-7046-48D9-B16E-291D2B5F710A}" srcId="{05563A8A-C16B-4284-AEC9-6FEA89CABB47}" destId="{541042F0-DAEA-4341-8C18-666979310A41}" srcOrd="1" destOrd="0" parTransId="{D47F97AB-65E6-435E-84B0-209D752CB49D}" sibTransId="{AB981152-C464-4487-9B5D-3EA420910A14}"/>
    <dgm:cxn modelId="{806AB15B-A95C-4413-8C96-64512739256B}" type="presOf" srcId="{05563A8A-C16B-4284-AEC9-6FEA89CABB47}" destId="{CF71A94F-DDFA-468D-A9B3-BA200763FD93}" srcOrd="0" destOrd="0" presId="urn:microsoft.com/office/officeart/2005/8/layout/process4"/>
    <dgm:cxn modelId="{D953F462-59B4-4B12-8C43-D23555719E6E}" type="presOf" srcId="{4F39B3A8-20F6-40C9-AFBF-A19E0BFE0FF4}" destId="{6F3A230A-E785-42BA-A82F-962C2F166AF3}" srcOrd="0" destOrd="0" presId="urn:microsoft.com/office/officeart/2005/8/layout/process4"/>
    <dgm:cxn modelId="{DAAC6843-6365-4838-9466-E09ED47DD2A6}" type="presOf" srcId="{79EF20BD-B30B-4A11-B5EA-60BEA02B0D06}" destId="{146C4BEF-0872-4958-851C-A77A37E5D9C8}" srcOrd="0" destOrd="0" presId="urn:microsoft.com/office/officeart/2005/8/layout/process4"/>
    <dgm:cxn modelId="{F4DA9798-2100-4529-8017-EBF9AC8091C4}" srcId="{05563A8A-C16B-4284-AEC9-6FEA89CABB47}" destId="{79EF20BD-B30B-4A11-B5EA-60BEA02B0D06}" srcOrd="0" destOrd="0" parTransId="{6F202209-BE54-4AF1-90E2-F2A05EA7A5CE}" sibTransId="{84436828-3B43-47B2-904C-987B1F518DAB}"/>
    <dgm:cxn modelId="{20BDBA59-1CDC-4D7B-BAFE-5720AD7EFDF4}" type="presParOf" srcId="{CF71A94F-DDFA-468D-A9B3-BA200763FD93}" destId="{88A74377-090D-4676-9884-600F66741195}" srcOrd="0" destOrd="0" presId="urn:microsoft.com/office/officeart/2005/8/layout/process4"/>
    <dgm:cxn modelId="{63999D39-4758-4A9F-95D1-5F8C61D2CDA0}" type="presParOf" srcId="{88A74377-090D-4676-9884-600F66741195}" destId="{6F3A230A-E785-42BA-A82F-962C2F166AF3}" srcOrd="0" destOrd="0" presId="urn:microsoft.com/office/officeart/2005/8/layout/process4"/>
    <dgm:cxn modelId="{F220D5D6-31AB-49D4-A262-D3161F067BD1}" type="presParOf" srcId="{CF71A94F-DDFA-468D-A9B3-BA200763FD93}" destId="{A37C9E0A-2138-4244-948C-266D56FC6A4B}" srcOrd="1" destOrd="0" presId="urn:microsoft.com/office/officeart/2005/8/layout/process4"/>
    <dgm:cxn modelId="{02E3CC84-FD83-4608-B904-88CE690E1419}" type="presParOf" srcId="{CF71A94F-DDFA-468D-A9B3-BA200763FD93}" destId="{757C1F1F-9A41-45FE-9CD0-1E27FBBE2085}" srcOrd="2" destOrd="0" presId="urn:microsoft.com/office/officeart/2005/8/layout/process4"/>
    <dgm:cxn modelId="{498DE83A-7BB6-4985-98CC-19C3958C47E9}" type="presParOf" srcId="{757C1F1F-9A41-45FE-9CD0-1E27FBBE2085}" destId="{E8414B04-647B-4A87-8D8A-19FB1615D213}" srcOrd="0" destOrd="0" presId="urn:microsoft.com/office/officeart/2005/8/layout/process4"/>
    <dgm:cxn modelId="{09AC1964-AD99-44D1-8009-627185DCCF4E}" type="presParOf" srcId="{CF71A94F-DDFA-468D-A9B3-BA200763FD93}" destId="{DFB6B7E5-695E-4CDF-95F1-FDA43D65C0DD}" srcOrd="3" destOrd="0" presId="urn:microsoft.com/office/officeart/2005/8/layout/process4"/>
    <dgm:cxn modelId="{9F76BB05-7EDA-4904-998F-79CAF626FCBB}" type="presParOf" srcId="{CF71A94F-DDFA-468D-A9B3-BA200763FD93}" destId="{506EBE88-44AF-4F80-9F72-E45CB0A4BB96}" srcOrd="4" destOrd="0" presId="urn:microsoft.com/office/officeart/2005/8/layout/process4"/>
    <dgm:cxn modelId="{2F2323F7-D291-462B-A9C2-2EF546679CCD}" type="presParOf" srcId="{506EBE88-44AF-4F80-9F72-E45CB0A4BB96}" destId="{146C4BEF-0872-4958-851C-A77A37E5D9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230A-E785-42BA-A82F-962C2F166AF3}">
      <dsp:nvSpPr>
        <dsp:cNvPr id="0" name=""/>
        <dsp:cNvSpPr/>
      </dsp:nvSpPr>
      <dsp:spPr>
        <a:xfrm>
          <a:off x="0" y="3843104"/>
          <a:ext cx="6492875" cy="1261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make a few simple attempts and see what other trade-offs are made to achieve it, as well as try to find problems with these simpler solutions</a:t>
          </a:r>
        </a:p>
      </dsp:txBody>
      <dsp:txXfrm>
        <a:off x="0" y="3843104"/>
        <a:ext cx="6492875" cy="1261392"/>
      </dsp:txXfrm>
    </dsp:sp>
    <dsp:sp modelId="{E8414B04-647B-4A87-8D8A-19FB1615D213}">
      <dsp:nvSpPr>
        <dsp:cNvPr id="0" name=""/>
        <dsp:cNvSpPr/>
      </dsp:nvSpPr>
      <dsp:spPr>
        <a:xfrm rot="10800000">
          <a:off x="0" y="1922003"/>
          <a:ext cx="6492875" cy="1940022"/>
        </a:xfrm>
        <a:prstGeom prst="upArrowCallou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 course Yes !</a:t>
          </a:r>
        </a:p>
      </dsp:txBody>
      <dsp:txXfrm rot="10800000">
        <a:off x="0" y="1922003"/>
        <a:ext cx="6492875" cy="1260568"/>
      </dsp:txXfrm>
    </dsp:sp>
    <dsp:sp modelId="{146C4BEF-0872-4958-851C-A77A37E5D9C8}">
      <dsp:nvSpPr>
        <dsp:cNvPr id="0" name=""/>
        <dsp:cNvSpPr/>
      </dsp:nvSpPr>
      <dsp:spPr>
        <a:xfrm rot="10800000">
          <a:off x="0" y="902"/>
          <a:ext cx="6492875" cy="194002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we obtain the same benefits of </a:t>
          </a:r>
          <a:r>
            <a:rPr lang="en-US" sz="2200" kern="1200" err="1"/>
            <a:t>ScroogeCoin</a:t>
          </a:r>
          <a:r>
            <a:rPr lang="en-US" sz="2200" kern="1200"/>
            <a:t> without a central entity?</a:t>
          </a:r>
        </a:p>
      </dsp:txBody>
      <dsp:txXfrm rot="10800000">
        <a:off x="0" y="902"/>
        <a:ext cx="6492875" cy="1260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05/03/2023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429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847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086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477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https://www.youtube.com/watch?v=nS9LH5gu65Y&amp;ab_channel=Bittrio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753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433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8097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732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459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116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3846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619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264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4431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306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215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3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5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293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).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266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647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43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47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err="1">
                <a:ea typeface="+mn-lt"/>
                <a:cs typeface="+mn-lt"/>
              </a:rPr>
              <a:t>Decentralization</a:t>
            </a:r>
            <a:endParaRPr lang="fr-FR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81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Transaction in Bitcoin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1545770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F3B240-258D-330F-77DA-D94B5964ABCC}"/>
              </a:ext>
            </a:extLst>
          </p:cNvPr>
          <p:cNvSpPr txBox="1"/>
          <p:nvPr/>
        </p:nvSpPr>
        <p:spPr>
          <a:xfrm>
            <a:off x="1288367" y="1638299"/>
            <a:ext cx="4390799" cy="7184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Mehdi: " I want to send 1 bitcoin to Sarah "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6AA17-7C47-A22B-2486-03BC6E279BA2}"/>
              </a:ext>
            </a:extLst>
          </p:cNvPr>
          <p:cNvSpPr txBox="1"/>
          <p:nvPr/>
        </p:nvSpPr>
        <p:spPr>
          <a:xfrm>
            <a:off x="6546167" y="1393370"/>
            <a:ext cx="4543199" cy="1926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msg= "Pay </a:t>
            </a:r>
            <a:r>
              <a:rPr lang="en-US" err="1"/>
              <a:t>Pk</a:t>
            </a:r>
            <a:r>
              <a:rPr lang="en-US" baseline="-25000" err="1"/>
              <a:t>Sarah</a:t>
            </a:r>
            <a:r>
              <a:rPr lang="en-US"/>
              <a:t> 1 bitcoin"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sig = sign (msg, </a:t>
            </a:r>
            <a:r>
              <a:rPr lang="en-US" err="1"/>
              <a:t>Sk</a:t>
            </a:r>
            <a:r>
              <a:rPr lang="en-US" baseline="-25000" err="1"/>
              <a:t>Mehdi</a:t>
            </a:r>
            <a:r>
              <a:rPr lang="en-US"/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transmit(msg, sig)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2C01577-983D-9067-6026-0F0CFE792337}"/>
              </a:ext>
            </a:extLst>
          </p:cNvPr>
          <p:cNvSpPr/>
          <p:nvPr/>
        </p:nvSpPr>
        <p:spPr>
          <a:xfrm>
            <a:off x="5562599" y="1866898"/>
            <a:ext cx="849085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71C5AB4-BF4E-603A-F10E-11560BB38247}"/>
              </a:ext>
            </a:extLst>
          </p:cNvPr>
          <p:cNvSpPr/>
          <p:nvPr/>
        </p:nvSpPr>
        <p:spPr>
          <a:xfrm rot="5400000">
            <a:off x="7358742" y="3320141"/>
            <a:ext cx="849085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618773D5-D0E8-5536-61A1-38D1493F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214" y="4054035"/>
            <a:ext cx="4343400" cy="23966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35ADDB-2E9F-D621-FD4C-4DCAA56AF2E0}"/>
              </a:ext>
            </a:extLst>
          </p:cNvPr>
          <p:cNvSpPr txBox="1"/>
          <p:nvPr/>
        </p:nvSpPr>
        <p:spPr>
          <a:xfrm>
            <a:off x="10286999" y="4669971"/>
            <a:ext cx="1698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Bitcoin</a:t>
            </a:r>
          </a:p>
          <a:p>
            <a:r>
              <a:rPr lang="fr-FR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7016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Possible Consensus Mechanism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583C62-566D-C0D5-18CB-02C2A7031BE2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/>
              <a:t>Every node has:</a:t>
            </a:r>
            <a:endParaRPr lang="fr-FR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The Blockchain up to that point in time.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A list of outstanding transactions which have been broadcast but are not yet in the blockchain (</a:t>
            </a:r>
            <a:r>
              <a:rPr lang="en-US" sz="1600" err="1"/>
              <a:t>mempool</a:t>
            </a:r>
            <a:r>
              <a:rPr lang="en-US" sz="1600"/>
              <a:t>)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2568E08-B8A9-C71C-DA00-4EBEBAAD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33" y="1659878"/>
            <a:ext cx="6240990" cy="31048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1407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06" y="648810"/>
            <a:ext cx="3744540" cy="1782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Possible Consensus Mechanism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583C62-566D-C0D5-18CB-02C2A7031BE2}"/>
              </a:ext>
            </a:extLst>
          </p:cNvPr>
          <p:cNvSpPr txBox="1"/>
          <p:nvPr/>
        </p:nvSpPr>
        <p:spPr>
          <a:xfrm>
            <a:off x="1203185" y="2422863"/>
            <a:ext cx="3493007" cy="31168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/>
              <a:t>Different nodes may have different transactions list.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Each 10 minutes, nodes uses some consensus mechanism (like voting) to determine which transactions to put in blockchain.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=&gt; if a transaction is missed, no problem, wait for the next block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D1B753E6-F599-2F9F-61DE-667229391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0" y="2017522"/>
            <a:ext cx="6681285" cy="2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Problems with naïve Consensus Protocol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No notion of universal time (who decides when it has been 10 minutes ?)</a:t>
            </a:r>
            <a:endParaRPr lang="fr-FR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Network is imperfect – some nodes will have high latency, faults in network, how many nodes actually exists 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Malicious users could provide invalid/spam transactions?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237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Byzantine Generals problem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8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galerie, différent, pièce, scène&#10;&#10;Description générée automatiquement">
            <a:extLst>
              <a:ext uri="{FF2B5EF4-FFF2-40B4-BE49-F238E27FC236}">
                <a16:creationId xmlns:a16="http://schemas.microsoft.com/office/drawing/2014/main" id="{EDA9FA69-3C42-3F49-B3D6-29C93D6F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0" y="1276969"/>
            <a:ext cx="6202778" cy="40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Distributed Systems and Time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Segal's law: " </a:t>
            </a:r>
            <a:r>
              <a:rPr lang="en-US" i="1"/>
              <a:t>A man with a watch knows what time it is. A man with two choices is never sure.</a:t>
            </a:r>
            <a:r>
              <a:rPr lang="en-US"/>
              <a:t>" </a:t>
            </a:r>
            <a:endParaRPr lang="fr-FR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Lack of centralized mechanism of time control means that even-ordering is not strictly possible.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Many commons algorithms will not work when you don't/can't a concept of " do this, then that"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06635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Sybil Attacks</a:t>
            </a:r>
          </a:p>
        </p:txBody>
      </p:sp>
      <p:sp>
        <p:nvSpPr>
          <p:cNvPr id="193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DA9FA69-3C42-3F49-B3D6-29C93D6F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07" y="723161"/>
            <a:ext cx="7066483" cy="295670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1595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Simplified Bitcoin Consensus Algorithm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New Transactions broadcast to all Nodes.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Each node collects new transactions into a block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In each round, a random node gets to broadcast its block (assuming we can avoid sybil attacks here)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Other nodes accept block if all transactions are valid.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Nodes express acceptance by including its hash in next block =&gt; lengthening the chain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3049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Simplified Consensus in Action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583C62-566D-C0D5-18CB-02C2A7031BE2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1600"/>
              <a:t>Recall all nodes have a copy of blockchain </a:t>
            </a:r>
            <a:endParaRPr lang="fr-FR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/>
              <a:t>Red Node packages all valid transactions into a block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/>
              <a:t>Red Node broadcast new block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/>
              <a:t>Other nodes add Red's new Block into their blockchain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AutoNum type="arabicPeriod"/>
            </a:pPr>
            <a:endParaRPr lang="en-US" sz="16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AutoNum type="arabicPeriod"/>
            </a:pPr>
            <a:endParaRPr lang="en-US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2568E08-B8A9-C71C-DA00-4EBEBAAD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34" b="7034"/>
          <a:stretch>
            <a:fillRect/>
          </a:stretch>
        </p:blipFill>
        <p:spPr>
          <a:xfrm>
            <a:off x="5262033" y="1659878"/>
            <a:ext cx="6240990" cy="31048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3864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Denial of Service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583C62-566D-C0D5-18CB-02C2A7031BE2}"/>
              </a:ext>
            </a:extLst>
          </p:cNvPr>
          <p:cNvSpPr txBox="1"/>
          <p:nvPr/>
        </p:nvSpPr>
        <p:spPr>
          <a:xfrm>
            <a:off x="1484311" y="2666999"/>
            <a:ext cx="3581589" cy="183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/>
              <a:t>Red Node can package all transactions except Mehdi's into a block</a:t>
            </a:r>
            <a:endParaRPr lang="fr-FR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/>
              <a:t>=&gt; Mehdi will not be able to perform a transaction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endParaRPr lang="en-US" sz="16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2568E08-B8A9-C71C-DA00-4EBEBAAD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34" b="7034"/>
          <a:stretch>
            <a:fillRect/>
          </a:stretch>
        </p:blipFill>
        <p:spPr>
          <a:xfrm>
            <a:off x="5262033" y="1659878"/>
            <a:ext cx="6240990" cy="31048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7346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93035" y="1023257"/>
            <a:ext cx="5968515" cy="4767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/>
              <a:t>Take the previous </a:t>
            </a:r>
            <a:r>
              <a:rPr lang="en-US" sz="2000" b="1" u="sng"/>
              <a:t>centralized </a:t>
            </a:r>
            <a:r>
              <a:rPr lang="en-US" sz="2000"/>
              <a:t>cryptocurrency and turn it into a </a:t>
            </a:r>
            <a:r>
              <a:rPr lang="en-US" sz="2000" u="sng"/>
              <a:t>decentralized </a:t>
            </a:r>
            <a:r>
              <a:rPr lang="en-US" sz="2000"/>
              <a:t>cryptocurrency that anyone can take part in and nobody control it.</a:t>
            </a:r>
            <a:endParaRPr lang="fr-FR"/>
          </a:p>
        </p:txBody>
      </p:sp>
      <p:sp>
        <p:nvSpPr>
          <p:cNvPr id="10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6" y="5883275"/>
            <a:ext cx="58383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1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Double spend and Simplified Consensus</a:t>
            </a:r>
            <a:br>
              <a:rPr lang="en-US"/>
            </a:br>
            <a:r>
              <a:rPr lang="en-US"/>
              <a:t>1/4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Mehdi purchases a software from Sarah for one Bitcoin and generates a transaction to that effect.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An honest node includes it in the Blockchain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Sarah sees that it has been confirmed, Mehdi receives the software. 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Mehdi Node is selected for next block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Instead of building on block n, he builds on block n-1, ignoring the previous block and making his own block n where he gives his 1 bitcoin to another address that he controls 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/>
              <a:t>The block where Sarah receives 1 Bitcoin is useless =&gt; she didn't get paid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35923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267" y="648930"/>
            <a:ext cx="3832756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Double spend</a:t>
            </a:r>
            <a:br>
              <a:rPr lang="en-US" sz="4800"/>
            </a:br>
            <a:r>
              <a:rPr lang="en-US" sz="4800"/>
              <a:t>2/4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8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D182047-023E-84A6-5289-EE9E93F4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0" y="764115"/>
            <a:ext cx="6505082" cy="50515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267" y="648930"/>
            <a:ext cx="3832756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Double spend</a:t>
            </a:r>
            <a:br>
              <a:rPr lang="en-US" sz="4800"/>
            </a:br>
            <a:r>
              <a:rPr lang="en-US" sz="4800"/>
              <a:t>3/4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8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D182047-023E-84A6-5289-EE9E93F4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5" y="910398"/>
            <a:ext cx="6752732" cy="46637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267" y="648930"/>
            <a:ext cx="3832756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Double spend</a:t>
            </a:r>
            <a:br>
              <a:rPr lang="en-US" sz="4800"/>
            </a:br>
            <a:r>
              <a:rPr lang="en-US" sz="4800"/>
              <a:t>4/4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8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D182047-023E-84A6-5289-EE9E93F4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5" y="1032722"/>
            <a:ext cx="6752732" cy="44190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Protecting against double spend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More blocks in blockchain since transaction, harder for someone to generate a different blockchain with different blocks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General rule in Bitcoin: wait 6 blocks for confirmation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73866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about sybil Attacks ?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Two related assumptions: &gt; 50% of nodes are honest, plus invulnerable to sybil attacks.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Not true in practice... So how to avoid 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409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ScroogeCoin Recap</a:t>
            </a:r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1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613237" y="2839605"/>
            <a:ext cx="7200236" cy="27128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/>
              <a:t>=&gt; Using public-key cryptography on </a:t>
            </a:r>
            <a:r>
              <a:rPr lang="en-US" err="1"/>
              <a:t>GroofyCoin</a:t>
            </a:r>
            <a:r>
              <a:rPr lang="en-US"/>
              <a:t> and blockchain validated by Scrooge (a Centralized Validator), we had a basic but functioning cryptocurrency (</a:t>
            </a:r>
            <a:r>
              <a:rPr lang="en-US" err="1"/>
              <a:t>ScroogeCoin</a:t>
            </a:r>
            <a:r>
              <a:rPr lang="en-US"/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/>
              <a:t>However</a:t>
            </a:r>
            <a:r>
              <a:rPr lang="en-US"/>
              <a:t>, Scrooge has a lot of power: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He can generate coins at will.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He could punish users by not adding transactions to his block.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He could hold then entire system hostage by not updating the ledger.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976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Decentralizing ScroogeCoin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305" y="5883275"/>
            <a:ext cx="44631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graphicFrame>
        <p:nvGraphicFramePr>
          <p:cNvPr id="132" name="ZoneTexte 2">
            <a:extLst>
              <a:ext uri="{FF2B5EF4-FFF2-40B4-BE49-F238E27FC236}">
                <a16:creationId xmlns:a16="http://schemas.microsoft.com/office/drawing/2014/main" id="{9FD6AB52-819D-550F-3D26-9A463EB31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4022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726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700">
                <a:solidFill>
                  <a:srgbClr val="FFFFFF"/>
                </a:solidFill>
              </a:rPr>
              <a:t>Centralization vs Decentralization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There is always a tension between centralization  and decentralization, </a:t>
            </a:r>
            <a:r>
              <a:rPr lang="en-US" sz="2000" b="1"/>
              <a:t>not just in cryptocurrency</a:t>
            </a:r>
            <a:endParaRPr lang="en-US" sz="20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Benefits and drawbacks (no perfect way)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/>
              <a:t>Example: Apple vs Android ecosystems.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/>
              <a:t>=&gt; Most systems are hybrid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/>
              <a:t>In Blockchain, the system isn't as decentralized as it could be =&gt; there are some trade-offs to having some level of centralization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105" y="5883275"/>
            <a:ext cx="4539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5104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6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603" y="123548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Bitcoin: Designed to be decentralized</a:t>
            </a:r>
          </a:p>
        </p:txBody>
      </p:sp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A6311A0F-1B8F-842D-71C2-63410C37C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0" r="3652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66" y="6489916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FD142D-6FE5-1FD9-9621-CAB54B5BC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17" y="1595044"/>
            <a:ext cx="8676441" cy="42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700">
                <a:solidFill>
                  <a:srgbClr val="FFFFFF"/>
                </a:solidFill>
              </a:rPr>
              <a:t>How To Decentralize ?</a:t>
            </a:r>
            <a:endParaRPr lang="fr-FR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Satoshi Nakamoto addressed the following questions: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/>
              <a:t>Who maintains the ledger of transactions 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/>
              <a:t>Who creates new bitcoins 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/>
              <a:t>Who determines how the rules of the system can changes?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/>
              <a:t>How to determine what the value or a particular bitcoin is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105" y="5883275"/>
            <a:ext cx="4539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0312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much is Bitcoin decentralized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/>
              <a:t>Right now, there are different levels of centralization:</a:t>
            </a:r>
            <a:endParaRPr lang="fr-FR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u="sng"/>
              <a:t>Very decentralized: </a:t>
            </a:r>
            <a:r>
              <a:rPr lang="en-US"/>
              <a:t>Bitcoin network itself  (easy to spin up a fully validating node)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u="sng"/>
              <a:t>Somewhat Centralized</a:t>
            </a:r>
            <a:r>
              <a:rPr lang="en-US"/>
              <a:t>: Mining , it is open to anyone but too hard to do it in profitably way.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u="sng"/>
              <a:t>Very centralized in practice</a:t>
            </a:r>
            <a:r>
              <a:rPr lang="en-US"/>
              <a:t>: Updating protocols and rules =&gt; updates on Bitcoin Core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5078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B sign-on figures">
            <a:extLst>
              <a:ext uri="{FF2B5EF4-FFF2-40B4-BE49-F238E27FC236}">
                <a16:creationId xmlns:a16="http://schemas.microsoft.com/office/drawing/2014/main" id="{3AC039B5-EFC7-988E-4DBF-45F811F42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Distributed Consensus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How can a group of users come to a consensus on the "true" state of something?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Distributed consensus protocol: in practice we have three kind of nodes (honest, faulty and malicious)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/>
              <a:t>=&gt; A </a:t>
            </a:r>
            <a:r>
              <a:rPr lang="en-US">
                <a:ea typeface="+mn-lt"/>
                <a:cs typeface="+mn-lt"/>
              </a:rPr>
              <a:t>Distributed consensus protocol has the following properties: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It must terminate with all honest nodes in agreement on the value.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The value must have been generated by an honest node.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02856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Grand écran</PresentationFormat>
  <Slides>25</Slides>
  <Notes>25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Parallax</vt:lpstr>
      <vt:lpstr>BLOCKCHAIN</vt:lpstr>
      <vt:lpstr>Main goal</vt:lpstr>
      <vt:lpstr>ScroogeCoin Recap</vt:lpstr>
      <vt:lpstr>Decentralizing ScroogeCoin</vt:lpstr>
      <vt:lpstr>Centralization vs Decentralization</vt:lpstr>
      <vt:lpstr>Bitcoin: Designed to be decentralized</vt:lpstr>
      <vt:lpstr>How To Decentralize ?</vt:lpstr>
      <vt:lpstr>How much is Bitcoin decentralized ?</vt:lpstr>
      <vt:lpstr>Distributed Consensus</vt:lpstr>
      <vt:lpstr>Transaction in Bitcoin</vt:lpstr>
      <vt:lpstr>Possible Consensus Mechanism</vt:lpstr>
      <vt:lpstr>Possible Consensus Mechanism</vt:lpstr>
      <vt:lpstr>Problems with naïve Consensus Protocol</vt:lpstr>
      <vt:lpstr>Byzantine Generals problem</vt:lpstr>
      <vt:lpstr>Distributed Systems and Time</vt:lpstr>
      <vt:lpstr>Sybil Attacks</vt:lpstr>
      <vt:lpstr>Simplified Bitcoin Consensus Algorithm</vt:lpstr>
      <vt:lpstr>Simplified Consensus in Action</vt:lpstr>
      <vt:lpstr>Denial of Service</vt:lpstr>
      <vt:lpstr>Double spend and Simplified Consensus 1/4</vt:lpstr>
      <vt:lpstr>Double spend 2/4</vt:lpstr>
      <vt:lpstr>Double spend 3/4</vt:lpstr>
      <vt:lpstr>Double spend 4/4</vt:lpstr>
      <vt:lpstr>Protecting against double spend</vt:lpstr>
      <vt:lpstr>What about sybil Attacks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2023-01-24T10:09:21Z</dcterms:created>
  <dcterms:modified xsi:type="dcterms:W3CDTF">2023-03-05T10:07:14Z</dcterms:modified>
</cp:coreProperties>
</file>