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74" r:id="rId4"/>
    <p:sldId id="294" r:id="rId5"/>
    <p:sldId id="276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9" r:id="rId20"/>
    <p:sldId id="308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E1467-7813-4F86-92B1-693FBBE43919}" v="1530" dt="2023-02-12T13:47:02.666"/>
    <p1510:client id="{0831C045-52AE-4018-9379-7CAB7E4FAB3E}" v="15" dt="2023-03-05T10:10:48.970"/>
    <p1510:client id="{0C5D3A1A-4841-4A26-9F22-2D324633E54B}" v="1783" dt="2023-02-04T13:47:57.816"/>
    <p1510:client id="{2A48FBB8-9587-4C6B-AFDD-732CAF8618DD}" v="552" dt="2023-02-02T15:37:10.616"/>
    <p1510:client id="{4F9B3BB9-CBEE-41B4-BE7A-014F96288223}" v="606" dt="2023-01-30T13:10:00.205"/>
    <p1510:client id="{5C60DC66-31D0-49FD-8845-A1A3987F6C69}" v="89" dt="2023-01-24T10:14:19.059"/>
    <p1510:client id="{7D405E06-65E5-41FF-AFA5-5BF653D13BAD}" v="1098" dt="2023-02-19T14:04:54.759"/>
    <p1510:client id="{7F6375B4-ADFA-4211-A0DF-B5B80BBD5AED}" v="187" dt="2023-02-18T13:34:52.460"/>
    <p1510:client id="{81B78102-3EDD-4BDC-B99D-AE0608E58619}" v="940" dt="2023-02-25T22:29:29.009"/>
    <p1510:client id="{8BC05130-F835-4C5D-9014-1571DFB7086F}" v="3" dt="2023-02-18T13:23:55.401"/>
    <p1510:client id="{A935C57E-480B-4EFE-B237-BC5851477C86}" v="568" dt="2023-02-19T10:37:06.362"/>
    <p1510:client id="{BA0EB7C9-508C-4A6F-A73C-F325DA2384DF}" v="2556" dt="2023-02-26T14:24:48.927"/>
    <p1510:client id="{BBBCA9D5-9FFC-4AC9-8883-3D25E7E45E73}" v="1139" dt="2023-02-10T14:35:59.808"/>
    <p1510:client id="{BD9935A9-2F54-437E-B5C4-9D2601B1CB94}" v="4189" dt="2023-01-29T15:25:05.822"/>
    <p1510:client id="{C11ACBFF-E928-4D49-AEF6-13E47F2FD1C9}" v="51" dt="2023-01-30T17:08:54.529"/>
    <p1510:client id="{C15AF969-67C3-4F72-BB10-9995927C941D}" v="176" dt="2023-02-10T14:53:06.689"/>
    <p1510:client id="{DCED152F-1FCB-4E18-A2C9-A08F0D967FB2}" v="1259" dt="2023-02-18T20:57:54.475"/>
    <p1510:client id="{EA8FCB29-145A-49C4-9033-E50C81D7F001}" v="2" dt="2023-02-01T15:48:21.952"/>
    <p1510:client id="{F411F0D3-8ED7-4A07-BFDD-132C1162EF1D}" v="2017" dt="2023-02-01T15:47:25.764"/>
    <p1510:client id="{F75BDE84-DC14-4FF3-9094-AD23B5044BA8}" v="907" dt="2023-01-30T18:38:31.5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A7F38C-9BA3-480E-8425-1FF3D420D959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FFF762B-B89F-4407-9A72-79B9EA5FA26A}">
      <dgm:prSet/>
      <dgm:spPr/>
      <dgm:t>
        <a:bodyPr/>
        <a:lstStyle/>
        <a:p>
          <a:r>
            <a:rPr lang="en-US"/>
            <a:t>No solving strategy for H(nonce + x) ∈ Y better than trying different possible values of nonce (No shortcuts).</a:t>
          </a:r>
        </a:p>
      </dgm:t>
    </dgm:pt>
    <dgm:pt modelId="{BBDD2E50-34D9-4A29-A776-8C11CD3B2DE2}" type="parTrans" cxnId="{4F7110BA-0D85-463E-95CD-132A74E89193}">
      <dgm:prSet/>
      <dgm:spPr/>
      <dgm:t>
        <a:bodyPr/>
        <a:lstStyle/>
        <a:p>
          <a:endParaRPr lang="en-US"/>
        </a:p>
      </dgm:t>
    </dgm:pt>
    <dgm:pt modelId="{C8EDC33B-100A-47E0-A053-C2A6A3980EE8}" type="sibTrans" cxnId="{4F7110BA-0D85-463E-95CD-132A74E89193}">
      <dgm:prSet/>
      <dgm:spPr/>
      <dgm:t>
        <a:bodyPr/>
        <a:lstStyle/>
        <a:p>
          <a:endParaRPr lang="en-US"/>
        </a:p>
      </dgm:t>
    </dgm:pt>
    <dgm:pt modelId="{B03AFF66-35E9-4C7A-B960-D3DDBD9C79DA}">
      <dgm:prSet/>
      <dgm:spPr/>
      <dgm:t>
        <a:bodyPr/>
        <a:lstStyle/>
        <a:p>
          <a:r>
            <a:rPr lang="en-US"/>
            <a:t>=&gt; To find  a nonce that satisfy : SHA-256(nonce + prev_hash + tx1 + tx2 + …. + txn) &lt; Target , we are going to try a very large number of nonces</a:t>
          </a:r>
        </a:p>
      </dgm:t>
    </dgm:pt>
    <dgm:pt modelId="{D5EA968B-ACA8-452E-A78F-0D36CE4119AF}" type="parTrans" cxnId="{643A20B7-366A-4AB3-A963-D47CEF9B408D}">
      <dgm:prSet/>
      <dgm:spPr/>
      <dgm:t>
        <a:bodyPr/>
        <a:lstStyle/>
        <a:p>
          <a:endParaRPr lang="en-US"/>
        </a:p>
      </dgm:t>
    </dgm:pt>
    <dgm:pt modelId="{6062EF0D-736A-4561-85A2-996F3006A038}" type="sibTrans" cxnId="{643A20B7-366A-4AB3-A963-D47CEF9B408D}">
      <dgm:prSet/>
      <dgm:spPr/>
      <dgm:t>
        <a:bodyPr/>
        <a:lstStyle/>
        <a:p>
          <a:endParaRPr lang="en-US"/>
        </a:p>
      </dgm:t>
    </dgm:pt>
    <dgm:pt modelId="{63666EA1-3FBD-41B9-8D7E-B0635799CF89}" type="pres">
      <dgm:prSet presAssocID="{68A7F38C-9BA3-480E-8425-1FF3D420D959}" presName="Name0" presStyleCnt="0">
        <dgm:presLayoutVars>
          <dgm:dir/>
          <dgm:animLvl val="lvl"/>
          <dgm:resizeHandles val="exact"/>
        </dgm:presLayoutVars>
      </dgm:prSet>
      <dgm:spPr/>
    </dgm:pt>
    <dgm:pt modelId="{724942A9-76E2-4864-B985-81071661E97E}" type="pres">
      <dgm:prSet presAssocID="{B03AFF66-35E9-4C7A-B960-D3DDBD9C79DA}" presName="boxAndChildren" presStyleCnt="0"/>
      <dgm:spPr/>
    </dgm:pt>
    <dgm:pt modelId="{205DAE52-A72A-4759-BD34-298C883BD61A}" type="pres">
      <dgm:prSet presAssocID="{B03AFF66-35E9-4C7A-B960-D3DDBD9C79DA}" presName="parentTextBox" presStyleLbl="node1" presStyleIdx="0" presStyleCnt="2"/>
      <dgm:spPr/>
    </dgm:pt>
    <dgm:pt modelId="{3EC073CD-02E5-423F-A941-7F297B059AD9}" type="pres">
      <dgm:prSet presAssocID="{C8EDC33B-100A-47E0-A053-C2A6A3980EE8}" presName="sp" presStyleCnt="0"/>
      <dgm:spPr/>
    </dgm:pt>
    <dgm:pt modelId="{9D591005-30C0-4C15-BD57-BA5FA35FAB5B}" type="pres">
      <dgm:prSet presAssocID="{0FFF762B-B89F-4407-9A72-79B9EA5FA26A}" presName="arrowAndChildren" presStyleCnt="0"/>
      <dgm:spPr/>
    </dgm:pt>
    <dgm:pt modelId="{40F23A4F-BB51-4A9C-88E4-9E790DDC4AC0}" type="pres">
      <dgm:prSet presAssocID="{0FFF762B-B89F-4407-9A72-79B9EA5FA26A}" presName="parentTextArrow" presStyleLbl="node1" presStyleIdx="1" presStyleCnt="2"/>
      <dgm:spPr/>
    </dgm:pt>
  </dgm:ptLst>
  <dgm:cxnLst>
    <dgm:cxn modelId="{F149A801-4432-42F3-B24E-3D9F03D8E3C6}" type="presOf" srcId="{0FFF762B-B89F-4407-9A72-79B9EA5FA26A}" destId="{40F23A4F-BB51-4A9C-88E4-9E790DDC4AC0}" srcOrd="0" destOrd="0" presId="urn:microsoft.com/office/officeart/2005/8/layout/process4"/>
    <dgm:cxn modelId="{5D2CA10A-AF53-4784-A80D-92D0E627E133}" type="presOf" srcId="{B03AFF66-35E9-4C7A-B960-D3DDBD9C79DA}" destId="{205DAE52-A72A-4759-BD34-298C883BD61A}" srcOrd="0" destOrd="0" presId="urn:microsoft.com/office/officeart/2005/8/layout/process4"/>
    <dgm:cxn modelId="{643A20B7-366A-4AB3-A963-D47CEF9B408D}" srcId="{68A7F38C-9BA3-480E-8425-1FF3D420D959}" destId="{B03AFF66-35E9-4C7A-B960-D3DDBD9C79DA}" srcOrd="1" destOrd="0" parTransId="{D5EA968B-ACA8-452E-A78F-0D36CE4119AF}" sibTransId="{6062EF0D-736A-4561-85A2-996F3006A038}"/>
    <dgm:cxn modelId="{4F7110BA-0D85-463E-95CD-132A74E89193}" srcId="{68A7F38C-9BA3-480E-8425-1FF3D420D959}" destId="{0FFF762B-B89F-4407-9A72-79B9EA5FA26A}" srcOrd="0" destOrd="0" parTransId="{BBDD2E50-34D9-4A29-A776-8C11CD3B2DE2}" sibTransId="{C8EDC33B-100A-47E0-A053-C2A6A3980EE8}"/>
    <dgm:cxn modelId="{36DBDAE3-69D9-461D-9297-E3435345C0B9}" type="presOf" srcId="{68A7F38C-9BA3-480E-8425-1FF3D420D959}" destId="{63666EA1-3FBD-41B9-8D7E-B0635799CF89}" srcOrd="0" destOrd="0" presId="urn:microsoft.com/office/officeart/2005/8/layout/process4"/>
    <dgm:cxn modelId="{3E11B0B1-EB93-4187-8E83-7FB8D8CA76ED}" type="presParOf" srcId="{63666EA1-3FBD-41B9-8D7E-B0635799CF89}" destId="{724942A9-76E2-4864-B985-81071661E97E}" srcOrd="0" destOrd="0" presId="urn:microsoft.com/office/officeart/2005/8/layout/process4"/>
    <dgm:cxn modelId="{D79FD5A6-C99F-47E2-99FC-FC1CE987E326}" type="presParOf" srcId="{724942A9-76E2-4864-B985-81071661E97E}" destId="{205DAE52-A72A-4759-BD34-298C883BD61A}" srcOrd="0" destOrd="0" presId="urn:microsoft.com/office/officeart/2005/8/layout/process4"/>
    <dgm:cxn modelId="{AD268B3F-9588-4130-9F9C-BFECAC186BC4}" type="presParOf" srcId="{63666EA1-3FBD-41B9-8D7E-B0635799CF89}" destId="{3EC073CD-02E5-423F-A941-7F297B059AD9}" srcOrd="1" destOrd="0" presId="urn:microsoft.com/office/officeart/2005/8/layout/process4"/>
    <dgm:cxn modelId="{3A8B5027-E6B4-46C5-8311-8521AB859864}" type="presParOf" srcId="{63666EA1-3FBD-41B9-8D7E-B0635799CF89}" destId="{9D591005-30C0-4C15-BD57-BA5FA35FAB5B}" srcOrd="2" destOrd="0" presId="urn:microsoft.com/office/officeart/2005/8/layout/process4"/>
    <dgm:cxn modelId="{78CFCA0F-90BD-470D-AFB9-DEA22CD312EA}" type="presParOf" srcId="{9D591005-30C0-4C15-BD57-BA5FA35FAB5B}" destId="{40F23A4F-BB51-4A9C-88E4-9E790DDC4AC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5DAE52-A72A-4759-BD34-298C883BD61A}">
      <dsp:nvSpPr>
        <dsp:cNvPr id="0" name=""/>
        <dsp:cNvSpPr/>
      </dsp:nvSpPr>
      <dsp:spPr>
        <a:xfrm>
          <a:off x="0" y="3081379"/>
          <a:ext cx="6492875" cy="2021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=&gt; To find  a nonce that satisfy : SHA-256(nonce + prev_hash + tx1 + tx2 + …. + txn) &lt; Target , we are going to try a very large number of nonces</a:t>
          </a:r>
        </a:p>
      </dsp:txBody>
      <dsp:txXfrm>
        <a:off x="0" y="3081379"/>
        <a:ext cx="6492875" cy="2021718"/>
      </dsp:txXfrm>
    </dsp:sp>
    <dsp:sp modelId="{40F23A4F-BB51-4A9C-88E4-9E790DDC4AC0}">
      <dsp:nvSpPr>
        <dsp:cNvPr id="0" name=""/>
        <dsp:cNvSpPr/>
      </dsp:nvSpPr>
      <dsp:spPr>
        <a:xfrm rot="10800000">
          <a:off x="0" y="2302"/>
          <a:ext cx="6492875" cy="3109402"/>
        </a:xfrm>
        <a:prstGeom prst="upArrowCallou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No solving strategy for H(nonce + x) ∈ Y better than trying different possible values of nonce (No shortcuts).</a:t>
          </a:r>
        </a:p>
      </dsp:txBody>
      <dsp:txXfrm rot="10800000">
        <a:off x="0" y="2302"/>
        <a:ext cx="6492875" cy="2020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19F53EA-F482-478C-A149-AC1FFE07C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DD54A1-E3D8-4068-A21E-CA4F310DB0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FF3D-C5F5-4AC3-8F18-E8B53B43BF30}" type="datetime1">
              <a:rPr lang="fr-FR" smtClean="0"/>
              <a:t>05/03/2023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4AAA2CD-8B31-40E2-9C28-63CE51E7F9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FABA94-0B94-490D-822B-7DC6B3A9E4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8D298-A79E-416D-8301-EE0BFB96C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0814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DEC79-C634-472A-AE71-2FB2E246F3A4}" type="datetime1">
              <a:rPr lang="fr-FR" smtClean="0"/>
              <a:pPr/>
              <a:t>05/03/2023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61D08-A544-4DEF-9451-4774D4FA6D9C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81884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272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71278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08629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51894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28266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19614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09991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7260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94821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77427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42881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24121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https://www.coinwarz.com/mining/bitcoin/hashrate-chart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20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139160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21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72475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22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24338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23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284717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24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679261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25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172893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26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180294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27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973709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28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905588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29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13258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33041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30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1264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31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307777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32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253671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33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804707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196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35637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https://bitcoinblockhalf.com/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65426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43598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53914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25616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25395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2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89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9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65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55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00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87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8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2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0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8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6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4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3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/>
              <a:t>BLOCKCHAIN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fr-FR" b="1" dirty="0"/>
              <a:t>Proof of Work and Mining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1F198A-C300-913E-127B-932A7471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err="1"/>
              <a:t>Inspired from Web3 Foundation course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A4DAFC0-C902-A9B9-89E4-98C687BC8053}"/>
              </a:ext>
            </a:extLst>
          </p:cNvPr>
          <p:cNvSpPr txBox="1"/>
          <p:nvPr/>
        </p:nvSpPr>
        <p:spPr>
          <a:xfrm>
            <a:off x="9188388" y="4986291"/>
            <a:ext cx="24709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Pr.  TMIMI Mehdi 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78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9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0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1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2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3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803487"/>
            <a:ext cx="7423649" cy="657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600" dirty="0"/>
              <a:t>  Sending 0.4 </a:t>
            </a:r>
            <a:r>
              <a:rPr lang="en-US" sz="2600" dirty="0" err="1"/>
              <a:t>btc</a:t>
            </a:r>
            <a:endParaRPr lang="en-US" sz="2600" dirty="0"/>
          </a:p>
        </p:txBody>
      </p:sp>
      <p:sp>
        <p:nvSpPr>
          <p:cNvPr id="185" name="Rounded Rectangle 6">
            <a:extLst>
              <a:ext uri="{FF2B5EF4-FFF2-40B4-BE49-F238E27FC236}">
                <a16:creationId xmlns:a16="http://schemas.microsoft.com/office/drawing/2014/main" id="{EF263B76-D6AC-40A4-BA2E-CC8B89190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5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03C36FD3-F9B5-CA3B-6B20-DD727B25F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131" y="1175352"/>
            <a:ext cx="7175863" cy="2547431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95502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78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9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0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1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2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3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562856"/>
            <a:ext cx="7413623" cy="898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600" dirty="0"/>
              <a:t>Multiples Tx Input/output</a:t>
            </a:r>
            <a:endParaRPr lang="fr-FR" dirty="0"/>
          </a:p>
        </p:txBody>
      </p:sp>
      <p:sp>
        <p:nvSpPr>
          <p:cNvPr id="185" name="Rounded Rectangle 6">
            <a:extLst>
              <a:ext uri="{FF2B5EF4-FFF2-40B4-BE49-F238E27FC236}">
                <a16:creationId xmlns:a16="http://schemas.microsoft.com/office/drawing/2014/main" id="{EF263B76-D6AC-40A4-BA2E-CC8B89190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03C36FD3-F9B5-CA3B-6B20-DD727B25F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972" y="1175352"/>
            <a:ext cx="6976180" cy="2547431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290616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78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9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0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1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2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3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562856"/>
            <a:ext cx="7413623" cy="898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2600" dirty="0">
                <a:ea typeface="+mj-lt"/>
                <a:cs typeface="+mj-lt"/>
              </a:rPr>
              <a:t>Multiples Tx Input/output</a:t>
            </a:r>
            <a:endParaRPr lang="en-US" sz="2600">
              <a:ea typeface="+mj-lt"/>
              <a:cs typeface="+mj-lt"/>
            </a:endParaRPr>
          </a:p>
          <a:p>
            <a:pPr algn="r">
              <a:lnSpc>
                <a:spcPct val="90000"/>
              </a:lnSpc>
            </a:pPr>
            <a:endParaRPr lang="en-US" sz="2600" dirty="0"/>
          </a:p>
        </p:txBody>
      </p:sp>
      <p:sp>
        <p:nvSpPr>
          <p:cNvPr id="185" name="Rounded Rectangle 6">
            <a:extLst>
              <a:ext uri="{FF2B5EF4-FFF2-40B4-BE49-F238E27FC236}">
                <a16:creationId xmlns:a16="http://schemas.microsoft.com/office/drawing/2014/main" id="{EF263B76-D6AC-40A4-BA2E-CC8B89190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03C36FD3-F9B5-CA3B-6B20-DD727B25F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864" y="1175352"/>
            <a:ext cx="6784395" cy="2547431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1593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78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9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0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1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2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3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562856"/>
            <a:ext cx="7413623" cy="898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2600" dirty="0">
                <a:ea typeface="+mj-lt"/>
                <a:cs typeface="+mj-lt"/>
              </a:rPr>
              <a:t>Multiples Tx Input/output</a:t>
            </a:r>
            <a:endParaRPr lang="en-US" sz="2600">
              <a:ea typeface="+mj-lt"/>
              <a:cs typeface="+mj-lt"/>
            </a:endParaRPr>
          </a:p>
          <a:p>
            <a:pPr algn="r">
              <a:lnSpc>
                <a:spcPct val="90000"/>
              </a:lnSpc>
            </a:pPr>
            <a:endParaRPr lang="en-US" sz="2600" dirty="0"/>
          </a:p>
        </p:txBody>
      </p:sp>
      <p:sp>
        <p:nvSpPr>
          <p:cNvPr id="185" name="Rounded Rectangle 6">
            <a:extLst>
              <a:ext uri="{FF2B5EF4-FFF2-40B4-BE49-F238E27FC236}">
                <a16:creationId xmlns:a16="http://schemas.microsoft.com/office/drawing/2014/main" id="{EF263B76-D6AC-40A4-BA2E-CC8B89190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03C36FD3-F9B5-CA3B-6B20-DD727B25F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174" y="1201553"/>
            <a:ext cx="7679561" cy="2443243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74616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57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8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9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0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1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2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64" name="Rectangle 163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/>
              <a:t>Transactions Fees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89703" y="5716058"/>
            <a:ext cx="39324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5007932" y="1261873"/>
            <a:ext cx="5951013" cy="44494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/>
              <a:t>Miners prefer to include transactions with higher fees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Think of it as bidding for space or express mail =&gt; if you want your transaction in a block quickly, you </a:t>
            </a:r>
            <a:r>
              <a:rPr lang="en-US" sz="2000"/>
              <a:t>gotta</a:t>
            </a:r>
            <a:r>
              <a:rPr lang="en-US" sz="2000" dirty="0"/>
              <a:t> pay.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94931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2" name="Rectangle 171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8" name="Picture 167" descr="Metal tic-tac-toe game pieces">
            <a:extLst>
              <a:ext uri="{FF2B5EF4-FFF2-40B4-BE49-F238E27FC236}">
                <a16:creationId xmlns:a16="http://schemas.microsoft.com/office/drawing/2014/main" id="{5063B6DC-284E-A78A-68A5-DB4EC4ECF8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9874" r="-2" b="51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9099"/>
            <a:ext cx="3647493" cy="49658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Proof of Work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4979938" y="639099"/>
            <a:ext cx="6591346" cy="49658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2400" dirty="0"/>
              <a:t>So what's stopping you from going out there and making a block yourself and gathering the block reward and transactions fees ?</a:t>
            </a:r>
            <a:endParaRPr lang="fr-FR" sz="2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034" y="5883275"/>
            <a:ext cx="530352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59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57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8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9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0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1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2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64" name="Rectangle 163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/>
              <a:t>Transactions Fees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89703" y="5716058"/>
            <a:ext cx="39324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5007932" y="1261873"/>
            <a:ext cx="5951013" cy="44494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/>
              <a:t>Miners prefer to include transactions with higher fees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Think of it as bidding for space or express mail =&gt; if you want your transaction in a block quickly, you </a:t>
            </a:r>
            <a:r>
              <a:rPr lang="en-US" sz="2000"/>
              <a:t>gotta</a:t>
            </a:r>
            <a:r>
              <a:rPr lang="en-US" sz="2000" dirty="0"/>
              <a:t> pay.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16381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2" name="Rectangle 171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8" name="Picture 167" descr="3D wooden cubes with one yellow cube suspended in mid-air">
            <a:extLst>
              <a:ext uri="{FF2B5EF4-FFF2-40B4-BE49-F238E27FC236}">
                <a16:creationId xmlns:a16="http://schemas.microsoft.com/office/drawing/2014/main" id="{F44CF82B-0C85-87DB-8F8C-DC191719D8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rcRect r="-2" b="156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/>
              <a:t>Provide a Valid Block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1269402" y="2666999"/>
            <a:ext cx="10233621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To create a block is going to require work =&gt; avoids sybil attacks (at least cheap ones)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dirty="0"/>
              <a:t>Bitcoin uses SHA-256 hash puzzles =&gt; find a block with a nonce (number used once) such that a hash of concatenation of the nonce, the hash of the previous block and all the transactions in the block is less than some target.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</a:pP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dirty="0"/>
              <a:t>=&gt; SHA-256(nonce + </a:t>
            </a:r>
            <a:r>
              <a:rPr lang="en-US" dirty="0" err="1"/>
              <a:t>prev_hash</a:t>
            </a:r>
            <a:r>
              <a:rPr lang="en-US" dirty="0"/>
              <a:t> + tx</a:t>
            </a:r>
            <a:r>
              <a:rPr lang="en-US" sz="2400" baseline="-25000" dirty="0"/>
              <a:t>1</a:t>
            </a:r>
            <a:r>
              <a:rPr lang="en-US" dirty="0"/>
              <a:t> + tx</a:t>
            </a:r>
            <a:r>
              <a:rPr lang="en-US" sz="2400" baseline="-25000" dirty="0"/>
              <a:t>2</a:t>
            </a:r>
            <a:r>
              <a:rPr lang="en-US" dirty="0"/>
              <a:t> + …. + </a:t>
            </a:r>
            <a:r>
              <a:rPr lang="en-US" dirty="0" err="1"/>
              <a:t>tx</a:t>
            </a:r>
            <a:r>
              <a:rPr lang="en-US" sz="2400" baseline="-25000" dirty="0" err="1"/>
              <a:t>n</a:t>
            </a:r>
            <a:r>
              <a:rPr lang="en-US" dirty="0"/>
              <a:t>) &lt; Target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0616" y="5883275"/>
            <a:ext cx="80858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443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8" name="Rectangle 177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34" y="685800"/>
            <a:ext cx="3069049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Recall Puzzle-Friendliness of SHA-256 Hash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8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93305" y="5883275"/>
            <a:ext cx="446315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74" name="ZoneTexte 2">
            <a:extLst>
              <a:ext uri="{FF2B5EF4-FFF2-40B4-BE49-F238E27FC236}">
                <a16:creationId xmlns:a16="http://schemas.microsoft.com/office/drawing/2014/main" id="{EDFFCEB4-623A-A5E9-7F73-638879F778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564474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2135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57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8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9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0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1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2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64" name="Rectangle 163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/>
              <a:t>Hash Puzzle Properties</a:t>
            </a:r>
            <a:endParaRPr lang="fr-FR" dirty="0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89703" y="5716058"/>
            <a:ext cx="39324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5007932" y="1261873"/>
            <a:ext cx="5951013" cy="44494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AutoNum type="arabicPeriod"/>
            </a:pPr>
            <a:r>
              <a:rPr lang="en-US" sz="2000" dirty="0"/>
              <a:t>Difficult to compute.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AutoNum type="arabicPeriod"/>
            </a:pPr>
            <a:r>
              <a:rPr lang="en-US" sz="2000" dirty="0"/>
              <a:t>Parameterizable.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AutoNum type="arabicPeriod"/>
            </a:pPr>
            <a:r>
              <a:rPr lang="en-US" sz="2000" dirty="0"/>
              <a:t>Trivial to verify.</a:t>
            </a:r>
          </a:p>
        </p:txBody>
      </p:sp>
    </p:spTree>
    <p:extLst>
      <p:ext uri="{BB962C8B-B14F-4D97-AF65-F5344CB8AC3E}">
        <p14:creationId xmlns:p14="http://schemas.microsoft.com/office/powerpoint/2010/main" val="1086322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0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02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1910" y="1023257"/>
            <a:ext cx="3235083" cy="4767943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Main goal</a:t>
            </a: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693035" y="1023257"/>
            <a:ext cx="5968515" cy="47679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2000" dirty="0"/>
              <a:t>Discuss : </a:t>
            </a:r>
            <a:endParaRPr lang="en-US" sz="200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Proof of work and mining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dirty="0"/>
              <a:t>Bitcoin miners</a:t>
            </a:r>
          </a:p>
        </p:txBody>
      </p:sp>
      <p:sp>
        <p:nvSpPr>
          <p:cNvPr id="108" name="Footer Placeholder 15">
            <a:extLst>
              <a:ext uri="{FF2B5EF4-FFF2-40B4-BE49-F238E27FC236}">
                <a16:creationId xmlns:a16="http://schemas.microsoft.com/office/drawing/2014/main" id="{2DCD8F78-1792-4C6D-981A-E217B2E8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65" y="5883275"/>
            <a:ext cx="5759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036" y="5883275"/>
            <a:ext cx="58383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  <p:sp>
        <p:nvSpPr>
          <p:cNvPr id="110" name="Date Placeholder 14">
            <a:extLst>
              <a:ext uri="{FF2B5EF4-FFF2-40B4-BE49-F238E27FC236}">
                <a16:creationId xmlns:a16="http://schemas.microsoft.com/office/drawing/2014/main" id="{55406073-A765-4D67-ACDC-14CB8578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12" name="Slide Number Placeholder 16">
            <a:extLst>
              <a:ext uri="{FF2B5EF4-FFF2-40B4-BE49-F238E27FC236}">
                <a16:creationId xmlns:a16="http://schemas.microsoft.com/office/drawing/2014/main" id="{F7952C3D-CF7B-4948-838F-4A9E40B4A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842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1" name="Rectangle 190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8" name="Picture 167" descr="Closeup of a keyboard">
            <a:extLst>
              <a:ext uri="{FF2B5EF4-FFF2-40B4-BE49-F238E27FC236}">
                <a16:creationId xmlns:a16="http://schemas.microsoft.com/office/drawing/2014/main" id="{CABFF77E-2768-7ACE-09D7-A5A9ABE500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145" r="34824" b="1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93" name="Group 192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94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5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6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7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8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9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1- Difficult to compute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69B46A7-CC6C-E400-03BF-153B33BDB115}"/>
              </a:ext>
            </a:extLst>
          </p:cNvPr>
          <p:cNvSpPr txBox="1"/>
          <p:nvPr/>
        </p:nvSpPr>
        <p:spPr>
          <a:xfrm>
            <a:off x="643468" y="2666999"/>
            <a:ext cx="5260680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600" dirty="0"/>
              <a:t>We want to prove that people worked for this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</a:pPr>
            <a:r>
              <a:rPr lang="en-US" sz="1600" dirty="0">
                <a:ea typeface="+mn-lt"/>
                <a:cs typeface="+mn-lt"/>
              </a:rPr>
              <a:t>=&gt; avoid sybil attacks / nothing-at-stake</a:t>
            </a:r>
            <a:endParaRPr lang="en-US" sz="1600" dirty="0"/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600" dirty="0"/>
              <a:t>As the creation of this slide miners are trying around </a:t>
            </a:r>
            <a:r>
              <a:rPr lang="en-US" sz="1600" b="1" dirty="0">
                <a:ea typeface="+mn-lt"/>
                <a:cs typeface="+mn-lt"/>
              </a:rPr>
              <a:t>296.95 EH/s </a:t>
            </a:r>
            <a:r>
              <a:rPr lang="en-US" sz="1600" dirty="0">
                <a:ea typeface="+mn-lt"/>
                <a:cs typeface="+mn-lt"/>
              </a:rPr>
              <a:t>( 1 EH/s = 1,000,000,000,000,000,000 hash per second)  .</a:t>
            </a:r>
            <a:endParaRPr lang="en-US" sz="1600" dirty="0"/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600" dirty="0"/>
              <a:t>Estimation time is around 10 minutes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</a:pPr>
            <a:r>
              <a:rPr lang="en-US" sz="1600" dirty="0"/>
              <a:t>=&gt; The number of attempts per second is called hash rate or </a:t>
            </a:r>
            <a:r>
              <a:rPr lang="en-US" sz="1600" dirty="0" err="1"/>
              <a:t>hashpower</a:t>
            </a:r>
            <a:r>
              <a:rPr lang="en-US" sz="1600" dirty="0"/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</a:pPr>
            <a:endParaRPr lang="en-US" sz="1600" dirty="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endParaRPr lang="en-US" sz="16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2080" y="5883275"/>
            <a:ext cx="54908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5007932" y="1261873"/>
            <a:ext cx="5951013" cy="44494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344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4" name="Rectangle 203">
            <a:extLst>
              <a:ext uri="{FF2B5EF4-FFF2-40B4-BE49-F238E27FC236}">
                <a16:creationId xmlns:a16="http://schemas.microsoft.com/office/drawing/2014/main" id="{01355D4F-439D-46D1-9007-6D39B8422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BAACB4EA-FD87-4345-AC16-8265F9596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07" name="Freeform 6">
              <a:extLst>
                <a:ext uri="{FF2B5EF4-FFF2-40B4-BE49-F238E27FC236}">
                  <a16:creationId xmlns:a16="http://schemas.microsoft.com/office/drawing/2014/main" id="{91CE3EAB-07A7-4263-8D91-D1D36B4A6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</p:sp>
        <p:sp>
          <p:nvSpPr>
            <p:cNvPr id="208" name="Freeform 7">
              <a:extLst>
                <a:ext uri="{FF2B5EF4-FFF2-40B4-BE49-F238E27FC236}">
                  <a16:creationId xmlns:a16="http://schemas.microsoft.com/office/drawing/2014/main" id="{E0A91B66-B6C6-48D2-8559-1B010D31C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209" name="Freeform 8">
              <a:extLst>
                <a:ext uri="{FF2B5EF4-FFF2-40B4-BE49-F238E27FC236}">
                  <a16:creationId xmlns:a16="http://schemas.microsoft.com/office/drawing/2014/main" id="{B61816F4-67FD-4DFC-949B-8BB34929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0" name="Freeform 9">
              <a:extLst>
                <a:ext uri="{FF2B5EF4-FFF2-40B4-BE49-F238E27FC236}">
                  <a16:creationId xmlns:a16="http://schemas.microsoft.com/office/drawing/2014/main" id="{0A3C8AD5-353F-44A3-8D9C-B2879484C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  <p:sp>
          <p:nvSpPr>
            <p:cNvPr id="211" name="Freeform 10">
              <a:extLst>
                <a:ext uri="{FF2B5EF4-FFF2-40B4-BE49-F238E27FC236}">
                  <a16:creationId xmlns:a16="http://schemas.microsoft.com/office/drawing/2014/main" id="{45C8C8DD-D701-477C-BDEB-A11E77CBE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</p:sp>
        <p:sp>
          <p:nvSpPr>
            <p:cNvPr id="212" name="Freeform 11">
              <a:extLst>
                <a:ext uri="{FF2B5EF4-FFF2-40B4-BE49-F238E27FC236}">
                  <a16:creationId xmlns:a16="http://schemas.microsoft.com/office/drawing/2014/main" id="{785FD395-5D8A-4EEC-9DFE-41A84A583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2- Parameterizable cost</a:t>
            </a:r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69B46A7-CC6C-E400-03BF-153B33BDB115}"/>
              </a:ext>
            </a:extLst>
          </p:cNvPr>
          <p:cNvSpPr txBox="1"/>
          <p:nvPr/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/>
              <a:t>In January 9th, 2009 the hash rate was around 68 KH/s (1 KH/s =  1000 hash per second)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/>
              <a:t>But blocks still were generated at a rate about one every ten minutes.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/>
              <a:t>Target re-adjusts itself every 2016 blocks.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5007932" y="1261873"/>
            <a:ext cx="5951013" cy="44494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165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4" name="Rectangle 203">
            <a:extLst>
              <a:ext uri="{FF2B5EF4-FFF2-40B4-BE49-F238E27FC236}">
                <a16:creationId xmlns:a16="http://schemas.microsoft.com/office/drawing/2014/main" id="{01355D4F-439D-46D1-9007-6D39B8422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BAACB4EA-FD87-4345-AC16-8265F9596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07" name="Freeform 6">
              <a:extLst>
                <a:ext uri="{FF2B5EF4-FFF2-40B4-BE49-F238E27FC236}">
                  <a16:creationId xmlns:a16="http://schemas.microsoft.com/office/drawing/2014/main" id="{91CE3EAB-07A7-4263-8D91-D1D36B4A6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</p:sp>
        <p:sp>
          <p:nvSpPr>
            <p:cNvPr id="208" name="Freeform 7">
              <a:extLst>
                <a:ext uri="{FF2B5EF4-FFF2-40B4-BE49-F238E27FC236}">
                  <a16:creationId xmlns:a16="http://schemas.microsoft.com/office/drawing/2014/main" id="{E0A91B66-B6C6-48D2-8559-1B010D31C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209" name="Freeform 8">
              <a:extLst>
                <a:ext uri="{FF2B5EF4-FFF2-40B4-BE49-F238E27FC236}">
                  <a16:creationId xmlns:a16="http://schemas.microsoft.com/office/drawing/2014/main" id="{B61816F4-67FD-4DFC-949B-8BB34929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0" name="Freeform 9">
              <a:extLst>
                <a:ext uri="{FF2B5EF4-FFF2-40B4-BE49-F238E27FC236}">
                  <a16:creationId xmlns:a16="http://schemas.microsoft.com/office/drawing/2014/main" id="{0A3C8AD5-353F-44A3-8D9C-B2879484C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  <p:sp>
          <p:nvSpPr>
            <p:cNvPr id="211" name="Freeform 10">
              <a:extLst>
                <a:ext uri="{FF2B5EF4-FFF2-40B4-BE49-F238E27FC236}">
                  <a16:creationId xmlns:a16="http://schemas.microsoft.com/office/drawing/2014/main" id="{45C8C8DD-D701-477C-BDEB-A11E77CBE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</p:sp>
        <p:sp>
          <p:nvSpPr>
            <p:cNvPr id="212" name="Freeform 11">
              <a:extLst>
                <a:ext uri="{FF2B5EF4-FFF2-40B4-BE49-F238E27FC236}">
                  <a16:creationId xmlns:a16="http://schemas.microsoft.com/office/drawing/2014/main" id="{785FD395-5D8A-4EEC-9DFE-41A84A583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Impact of puzzle Friendliness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69B46A7-CC6C-E400-03BF-153B33BDB115}"/>
              </a:ext>
            </a:extLst>
          </p:cNvPr>
          <p:cNvSpPr txBox="1"/>
          <p:nvPr/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dirty="0"/>
              <a:t>Solving hash values is probabilistic – some blocks are produced within seconds , others can take hours.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dirty="0"/>
              <a:t>Average is 10 minutes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5007932" y="1261873"/>
            <a:ext cx="5951013" cy="44494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046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4" name="Rectangle 203">
            <a:extLst>
              <a:ext uri="{FF2B5EF4-FFF2-40B4-BE49-F238E27FC236}">
                <a16:creationId xmlns:a16="http://schemas.microsoft.com/office/drawing/2014/main" id="{01355D4F-439D-46D1-9007-6D39B8422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BAACB4EA-FD87-4345-AC16-8265F9596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07" name="Freeform 6">
              <a:extLst>
                <a:ext uri="{FF2B5EF4-FFF2-40B4-BE49-F238E27FC236}">
                  <a16:creationId xmlns:a16="http://schemas.microsoft.com/office/drawing/2014/main" id="{91CE3EAB-07A7-4263-8D91-D1D36B4A6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</p:sp>
        <p:sp>
          <p:nvSpPr>
            <p:cNvPr id="208" name="Freeform 7">
              <a:extLst>
                <a:ext uri="{FF2B5EF4-FFF2-40B4-BE49-F238E27FC236}">
                  <a16:creationId xmlns:a16="http://schemas.microsoft.com/office/drawing/2014/main" id="{E0A91B66-B6C6-48D2-8559-1B010D31C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209" name="Freeform 8">
              <a:extLst>
                <a:ext uri="{FF2B5EF4-FFF2-40B4-BE49-F238E27FC236}">
                  <a16:creationId xmlns:a16="http://schemas.microsoft.com/office/drawing/2014/main" id="{B61816F4-67FD-4DFC-949B-8BB34929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0" name="Freeform 9">
              <a:extLst>
                <a:ext uri="{FF2B5EF4-FFF2-40B4-BE49-F238E27FC236}">
                  <a16:creationId xmlns:a16="http://schemas.microsoft.com/office/drawing/2014/main" id="{0A3C8AD5-353F-44A3-8D9C-B2879484C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  <p:sp>
          <p:nvSpPr>
            <p:cNvPr id="211" name="Freeform 10">
              <a:extLst>
                <a:ext uri="{FF2B5EF4-FFF2-40B4-BE49-F238E27FC236}">
                  <a16:creationId xmlns:a16="http://schemas.microsoft.com/office/drawing/2014/main" id="{45C8C8DD-D701-477C-BDEB-A11E77CBE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</p:sp>
        <p:sp>
          <p:nvSpPr>
            <p:cNvPr id="212" name="Freeform 11">
              <a:extLst>
                <a:ext uri="{FF2B5EF4-FFF2-40B4-BE49-F238E27FC236}">
                  <a16:creationId xmlns:a16="http://schemas.microsoft.com/office/drawing/2014/main" id="{785FD395-5D8A-4EEC-9DFE-41A84A583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Bernoulli Trials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69B46A7-CC6C-E400-03BF-153B33BDB115}"/>
              </a:ext>
            </a:extLst>
          </p:cNvPr>
          <p:cNvSpPr txBox="1"/>
          <p:nvPr/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dirty="0"/>
              <a:t>A Bernoulli Trial is a process with two possible outcomes (success and failure), and the probability of being successful or failure is fixed between  trials.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</a:pPr>
            <a:r>
              <a:rPr lang="en-US" dirty="0"/>
              <a:t>=&gt; examples: coin flip, roulette, dice.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dirty="0"/>
              <a:t>Mining: 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dirty="0"/>
              <a:t>Success: Hash &lt; target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dirty="0"/>
              <a:t>Failure: Hash &gt;= target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5007932" y="1261873"/>
            <a:ext cx="5951013" cy="44494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788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4" name="Rectangle 203">
            <a:extLst>
              <a:ext uri="{FF2B5EF4-FFF2-40B4-BE49-F238E27FC236}">
                <a16:creationId xmlns:a16="http://schemas.microsoft.com/office/drawing/2014/main" id="{01355D4F-439D-46D1-9007-6D39B8422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BAACB4EA-FD87-4345-AC16-8265F9596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07" name="Freeform 6">
              <a:extLst>
                <a:ext uri="{FF2B5EF4-FFF2-40B4-BE49-F238E27FC236}">
                  <a16:creationId xmlns:a16="http://schemas.microsoft.com/office/drawing/2014/main" id="{91CE3EAB-07A7-4263-8D91-D1D36B4A6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</p:sp>
        <p:sp>
          <p:nvSpPr>
            <p:cNvPr id="208" name="Freeform 7">
              <a:extLst>
                <a:ext uri="{FF2B5EF4-FFF2-40B4-BE49-F238E27FC236}">
                  <a16:creationId xmlns:a16="http://schemas.microsoft.com/office/drawing/2014/main" id="{E0A91B66-B6C6-48D2-8559-1B010D31C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209" name="Freeform 8">
              <a:extLst>
                <a:ext uri="{FF2B5EF4-FFF2-40B4-BE49-F238E27FC236}">
                  <a16:creationId xmlns:a16="http://schemas.microsoft.com/office/drawing/2014/main" id="{B61816F4-67FD-4DFC-949B-8BB34929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0" name="Freeform 9">
              <a:extLst>
                <a:ext uri="{FF2B5EF4-FFF2-40B4-BE49-F238E27FC236}">
                  <a16:creationId xmlns:a16="http://schemas.microsoft.com/office/drawing/2014/main" id="{0A3C8AD5-353F-44A3-8D9C-B2879484C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  <p:sp>
          <p:nvSpPr>
            <p:cNvPr id="211" name="Freeform 10">
              <a:extLst>
                <a:ext uri="{FF2B5EF4-FFF2-40B4-BE49-F238E27FC236}">
                  <a16:creationId xmlns:a16="http://schemas.microsoft.com/office/drawing/2014/main" id="{45C8C8DD-D701-477C-BDEB-A11E77CBE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</p:sp>
        <p:sp>
          <p:nvSpPr>
            <p:cNvPr id="212" name="Freeform 11">
              <a:extLst>
                <a:ext uri="{FF2B5EF4-FFF2-40B4-BE49-F238E27FC236}">
                  <a16:creationId xmlns:a16="http://schemas.microsoft.com/office/drawing/2014/main" id="{785FD395-5D8A-4EEC-9DFE-41A84A583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Poisson process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69B46A7-CC6C-E400-03BF-153B33BDB115}"/>
              </a:ext>
            </a:extLst>
          </p:cNvPr>
          <p:cNvSpPr txBox="1"/>
          <p:nvPr/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dirty="0"/>
              <a:t>it's an Iterated Bernoulli trials.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dirty="0"/>
              <a:t>A continuous probabilistic process where events occur independently at a constant average rate.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</a:pPr>
            <a:r>
              <a:rPr lang="en-US" dirty="0"/>
              <a:t>=&gt; </a:t>
            </a:r>
            <a:r>
              <a:rPr lang="en-US" dirty="0">
                <a:ea typeface="+mn-lt"/>
                <a:cs typeface="+mn-lt"/>
              </a:rPr>
              <a:t>Likelihood of a block occurring follows an exponential distribution.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5007932" y="1261873"/>
            <a:ext cx="5951013" cy="44494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59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18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9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0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1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2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3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25" name="Rectangle 224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Exponential Distribution</a:t>
            </a:r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28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9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0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1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2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3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35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6">
            <a:extLst>
              <a:ext uri="{FF2B5EF4-FFF2-40B4-BE49-F238E27FC236}">
                <a16:creationId xmlns:a16="http://schemas.microsoft.com/office/drawing/2014/main" id="{B2C3697B-6065-17D6-AEF8-35C270EA0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03" y="1034546"/>
            <a:ext cx="6691049" cy="460471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5007932" y="1261873"/>
            <a:ext cx="5951013" cy="44494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389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4" name="Rectangle 203">
            <a:extLst>
              <a:ext uri="{FF2B5EF4-FFF2-40B4-BE49-F238E27FC236}">
                <a16:creationId xmlns:a16="http://schemas.microsoft.com/office/drawing/2014/main" id="{01355D4F-439D-46D1-9007-6D39B8422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BAACB4EA-FD87-4345-AC16-8265F9596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07" name="Freeform 6">
              <a:extLst>
                <a:ext uri="{FF2B5EF4-FFF2-40B4-BE49-F238E27FC236}">
                  <a16:creationId xmlns:a16="http://schemas.microsoft.com/office/drawing/2014/main" id="{91CE3EAB-07A7-4263-8D91-D1D36B4A6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</p:sp>
        <p:sp>
          <p:nvSpPr>
            <p:cNvPr id="208" name="Freeform 7">
              <a:extLst>
                <a:ext uri="{FF2B5EF4-FFF2-40B4-BE49-F238E27FC236}">
                  <a16:creationId xmlns:a16="http://schemas.microsoft.com/office/drawing/2014/main" id="{E0A91B66-B6C6-48D2-8559-1B010D31C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209" name="Freeform 8">
              <a:extLst>
                <a:ext uri="{FF2B5EF4-FFF2-40B4-BE49-F238E27FC236}">
                  <a16:creationId xmlns:a16="http://schemas.microsoft.com/office/drawing/2014/main" id="{B61816F4-67FD-4DFC-949B-8BB34929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0" name="Freeform 9">
              <a:extLst>
                <a:ext uri="{FF2B5EF4-FFF2-40B4-BE49-F238E27FC236}">
                  <a16:creationId xmlns:a16="http://schemas.microsoft.com/office/drawing/2014/main" id="{0A3C8AD5-353F-44A3-8D9C-B2879484C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  <p:sp>
          <p:nvSpPr>
            <p:cNvPr id="211" name="Freeform 10">
              <a:extLst>
                <a:ext uri="{FF2B5EF4-FFF2-40B4-BE49-F238E27FC236}">
                  <a16:creationId xmlns:a16="http://schemas.microsoft.com/office/drawing/2014/main" id="{45C8C8DD-D701-477C-BDEB-A11E77CBE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</p:sp>
        <p:sp>
          <p:nvSpPr>
            <p:cNvPr id="212" name="Freeform 11">
              <a:extLst>
                <a:ext uri="{FF2B5EF4-FFF2-40B4-BE49-F238E27FC236}">
                  <a16:creationId xmlns:a16="http://schemas.microsoft.com/office/drawing/2014/main" id="{785FD395-5D8A-4EEC-9DFE-41A84A583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Poisson process – Mining Bitcoin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69B46A7-CC6C-E400-03BF-153B33BDB115}"/>
              </a:ext>
            </a:extLst>
          </p:cNvPr>
          <p:cNvSpPr txBox="1"/>
          <p:nvPr/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dirty="0"/>
              <a:t>Assume</a:t>
            </a:r>
            <a:r>
              <a:rPr lang="en-US" dirty="0">
                <a:ea typeface="+mn-lt"/>
                <a:cs typeface="+mn-lt"/>
              </a:rPr>
              <a:t> no nonce have been tried. =&gt; What</a:t>
            </a:r>
            <a:r>
              <a:rPr lang="en-US" dirty="0"/>
              <a:t> is the mean time until we find a hash which is less than target ?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Assume 500 quintillion nonce have been tried. =&gt; What is the mean time until we find a hash which is less than target ?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5007932" y="1261873"/>
            <a:ext cx="5951013" cy="44494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909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8" name="Rectangle 217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4" name="Picture 213" descr="Different coloured dices">
            <a:extLst>
              <a:ext uri="{FF2B5EF4-FFF2-40B4-BE49-F238E27FC236}">
                <a16:creationId xmlns:a16="http://schemas.microsoft.com/office/drawing/2014/main" id="{F5153186-9F4C-463F-A960-F25E533A3D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66" r="26832" b="-3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220" name="Group 219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221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2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3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4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5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6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Poisson process – Dice</a:t>
            </a:r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69B46A7-CC6C-E400-03BF-153B33BDB115}"/>
              </a:ext>
            </a:extLst>
          </p:cNvPr>
          <p:cNvSpPr txBox="1"/>
          <p:nvPr/>
        </p:nvSpPr>
        <p:spPr>
          <a:xfrm>
            <a:off x="643468" y="2666999"/>
            <a:ext cx="5260680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I just rolled 1. =&gt; how many rolls on average until I roll 6 ?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I just rolled 4, 5, 5, 2, 1, 3.  how many rolls on average until I roll 6 ?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2080" y="5883275"/>
            <a:ext cx="54908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3261990" y="1017737"/>
            <a:ext cx="5951013" cy="44494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992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4" name="Rectangle 203">
            <a:extLst>
              <a:ext uri="{FF2B5EF4-FFF2-40B4-BE49-F238E27FC236}">
                <a16:creationId xmlns:a16="http://schemas.microsoft.com/office/drawing/2014/main" id="{01355D4F-439D-46D1-9007-6D39B8422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BAACB4EA-FD87-4345-AC16-8265F9596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07" name="Freeform 6">
              <a:extLst>
                <a:ext uri="{FF2B5EF4-FFF2-40B4-BE49-F238E27FC236}">
                  <a16:creationId xmlns:a16="http://schemas.microsoft.com/office/drawing/2014/main" id="{91CE3EAB-07A7-4263-8D91-D1D36B4A6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</p:sp>
        <p:sp>
          <p:nvSpPr>
            <p:cNvPr id="208" name="Freeform 7">
              <a:extLst>
                <a:ext uri="{FF2B5EF4-FFF2-40B4-BE49-F238E27FC236}">
                  <a16:creationId xmlns:a16="http://schemas.microsoft.com/office/drawing/2014/main" id="{E0A91B66-B6C6-48D2-8559-1B010D31C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209" name="Freeform 8">
              <a:extLst>
                <a:ext uri="{FF2B5EF4-FFF2-40B4-BE49-F238E27FC236}">
                  <a16:creationId xmlns:a16="http://schemas.microsoft.com/office/drawing/2014/main" id="{B61816F4-67FD-4DFC-949B-8BB34929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0" name="Freeform 9">
              <a:extLst>
                <a:ext uri="{FF2B5EF4-FFF2-40B4-BE49-F238E27FC236}">
                  <a16:creationId xmlns:a16="http://schemas.microsoft.com/office/drawing/2014/main" id="{0A3C8AD5-353F-44A3-8D9C-B2879484C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  <p:sp>
          <p:nvSpPr>
            <p:cNvPr id="211" name="Freeform 10">
              <a:extLst>
                <a:ext uri="{FF2B5EF4-FFF2-40B4-BE49-F238E27FC236}">
                  <a16:creationId xmlns:a16="http://schemas.microsoft.com/office/drawing/2014/main" id="{45C8C8DD-D701-477C-BDEB-A11E77CBE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</p:sp>
        <p:sp>
          <p:nvSpPr>
            <p:cNvPr id="212" name="Freeform 11">
              <a:extLst>
                <a:ext uri="{FF2B5EF4-FFF2-40B4-BE49-F238E27FC236}">
                  <a16:creationId xmlns:a16="http://schemas.microsoft.com/office/drawing/2014/main" id="{785FD395-5D8A-4EEC-9DFE-41A84A583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Long for a given Miner to find  a block ?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69B46A7-CC6C-E400-03BF-153B33BDB115}"/>
              </a:ext>
            </a:extLst>
          </p:cNvPr>
          <p:cNvSpPr txBox="1"/>
          <p:nvPr/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dirty="0"/>
              <a:t>I</a:t>
            </a:r>
            <a:r>
              <a:rPr lang="en-US" dirty="0">
                <a:ea typeface="+mn-lt"/>
                <a:cs typeface="+mn-lt"/>
              </a:rPr>
              <a:t> don't care about the whole network as a whole, I care about me!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</a:pPr>
            <a:endParaRPr lang="en-US" dirty="0"/>
          </a:p>
          <a:p>
            <a:pPr algn="ctr">
              <a:spcBef>
                <a:spcPct val="20000"/>
              </a:spcBef>
              <a:spcAft>
                <a:spcPts val="600"/>
              </a:spcAft>
              <a:buFont typeface="Arial"/>
            </a:pPr>
            <a:r>
              <a:rPr lang="en-US" b="1" i="1" dirty="0"/>
              <a:t>Estimated time = 10 minutes / fraction of </a:t>
            </a:r>
            <a:r>
              <a:rPr lang="en-US" b="1" i="1" dirty="0" err="1"/>
              <a:t>hashpower</a:t>
            </a:r>
            <a:r>
              <a:rPr lang="en-US" b="1" i="1" dirty="0"/>
              <a:t> I control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5007932" y="1261873"/>
            <a:ext cx="5951013" cy="44494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407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03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1" name="Group 205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207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09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10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1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2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214" name="Rectangle 213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/>
              <a:t>3- Trivial to verify</a:t>
            </a:r>
          </a:p>
        </p:txBody>
      </p:sp>
      <p:cxnSp>
        <p:nvCxnSpPr>
          <p:cNvPr id="223" name="Straight Connector 215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89703" y="5716058"/>
            <a:ext cx="39324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69B46A7-CC6C-E400-03BF-153B33BDB115}"/>
              </a:ext>
            </a:extLst>
          </p:cNvPr>
          <p:cNvSpPr txBox="1"/>
          <p:nvPr/>
        </p:nvSpPr>
        <p:spPr>
          <a:xfrm>
            <a:off x="5007932" y="1261873"/>
            <a:ext cx="5951013" cy="44494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It should be very difficult to mine a block, but easy for others to verify that is valid.</a:t>
            </a:r>
            <a:endParaRPr lang="fr-FR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</a:pPr>
            <a:r>
              <a:rPr lang="en-US" sz="2000" dirty="0"/>
              <a:t>=&gt; To verify:</a:t>
            </a:r>
            <a:endParaRPr lang="fr-FR" dirty="0"/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Run SHA-256 hash function against a block with the calculated nonce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Compare with target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5007932" y="1261873"/>
            <a:ext cx="5951013" cy="44494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8531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1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22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25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6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7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8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9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0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Recall Our Naïve Consensus Protocol</a:t>
            </a:r>
            <a:endParaRPr lang="fr-FR" dirty="0"/>
          </a:p>
        </p:txBody>
      </p:sp>
      <p:pic>
        <p:nvPicPr>
          <p:cNvPr id="114" name="Picture 113" descr="Graph on document with pen">
            <a:extLst>
              <a:ext uri="{FF2B5EF4-FFF2-40B4-BE49-F238E27FC236}">
                <a16:creationId xmlns:a16="http://schemas.microsoft.com/office/drawing/2014/main" id="{3BE0E730-D516-0D97-0E61-09430899DB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216" r="26164" b="-3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3843867" y="2048933"/>
            <a:ext cx="7659156" cy="37422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dirty="0"/>
              <a:t>=&gt; Pick a node at random that will create a block that add transactions to the blockchain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en-US"/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dirty="0"/>
              <a:t>=&gt; Problems: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How to pick a random node?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Assumes honest nodes – easy to subvert.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Nothing at stake, no reason to be honest.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38625" y="5883275"/>
            <a:ext cx="52863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399764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9" name="Rectangle 22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23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3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23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Should I mine Bitcoin?</a:t>
            </a:r>
          </a:p>
        </p:txBody>
      </p:sp>
      <p:pic>
        <p:nvPicPr>
          <p:cNvPr id="225" name="Picture 224" descr="Stock exchange numbers">
            <a:extLst>
              <a:ext uri="{FF2B5EF4-FFF2-40B4-BE49-F238E27FC236}">
                <a16:creationId xmlns:a16="http://schemas.microsoft.com/office/drawing/2014/main" id="{B4FC9018-F869-396B-BE1D-2C2F8AE9FC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714" r="26667" b="-3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69B46A7-CC6C-E400-03BF-153B33BDB115}"/>
              </a:ext>
            </a:extLst>
          </p:cNvPr>
          <p:cNvSpPr txBox="1"/>
          <p:nvPr/>
        </p:nvSpPr>
        <p:spPr>
          <a:xfrm>
            <a:off x="3843867" y="2048933"/>
            <a:ext cx="7659156" cy="37422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Mining reward = block reward + transactions fees.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Mining cost = hardware cost + electricity + ….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dirty="0"/>
              <a:t>=&gt; if( Mining reward - Mining cost &gt; </a:t>
            </a:r>
            <a:r>
              <a:rPr lang="en-US" dirty="0">
                <a:latin typeface="Calibri"/>
                <a:cs typeface="Calibri"/>
              </a:rPr>
              <a:t>0</a:t>
            </a:r>
            <a:r>
              <a:rPr lang="en-US" dirty="0"/>
              <a:t> ) then </a:t>
            </a:r>
            <a:r>
              <a:rPr lang="en-US" b="1" dirty="0"/>
              <a:t>YES </a:t>
            </a:r>
            <a:r>
              <a:rPr lang="en-US" dirty="0"/>
              <a:t>. Else </a:t>
            </a:r>
            <a:r>
              <a:rPr lang="en-US" b="1" dirty="0"/>
              <a:t>NO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38625" y="5883275"/>
            <a:ext cx="52863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5007932" y="1261873"/>
            <a:ext cx="5951013" cy="44494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268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7" name="Rectangle 246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3" name="Picture 242" descr="Exclamation mark on a yellow background">
            <a:extLst>
              <a:ext uri="{FF2B5EF4-FFF2-40B4-BE49-F238E27FC236}">
                <a16:creationId xmlns:a16="http://schemas.microsoft.com/office/drawing/2014/main" id="{1A1F0F32-E6BC-3855-1DE0-06F9625315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25000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9099"/>
            <a:ext cx="3647493" cy="49658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51% Attack</a:t>
            </a:r>
            <a:endParaRPr lang="en-US"/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069B46A7-CC6C-E400-03BF-153B33BDB115}"/>
              </a:ext>
            </a:extLst>
          </p:cNvPr>
          <p:cNvSpPr txBox="1"/>
          <p:nvPr/>
        </p:nvSpPr>
        <p:spPr>
          <a:xfrm>
            <a:off x="4979938" y="639099"/>
            <a:ext cx="6591346" cy="49658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Recall that the main reason of mining is decentralization.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Mining allows us to perform distributed consensus and avoid </a:t>
            </a:r>
            <a:r>
              <a:rPr lang="en-US" dirty="0" err="1"/>
              <a:t>scroogeCoin</a:t>
            </a:r>
            <a:r>
              <a:rPr lang="en-US" dirty="0"/>
              <a:t>-like centralization.</a:t>
            </a:r>
            <a:endParaRPr lang="en-US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dirty="0"/>
              <a:t>=&gt; But what if more than half of the </a:t>
            </a:r>
            <a:r>
              <a:rPr lang="en-US" dirty="0" err="1"/>
              <a:t>hashpower</a:t>
            </a:r>
            <a:r>
              <a:rPr lang="en-US" dirty="0"/>
              <a:t> is owned by a single entity ? Is this a new Scrooge ?</a:t>
            </a:r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034" y="5883275"/>
            <a:ext cx="530352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5007932" y="1261873"/>
            <a:ext cx="5951013" cy="44494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5018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4" name="Rectangle 253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3" name="Picture 242" descr="Exclamation mark on a yellow background">
            <a:extLst>
              <a:ext uri="{FF2B5EF4-FFF2-40B4-BE49-F238E27FC236}">
                <a16:creationId xmlns:a16="http://schemas.microsoft.com/office/drawing/2014/main" id="{1A1F0F32-E6BC-3855-1DE0-06F9625315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24" r="21024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256" name="Group 255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257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8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9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0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1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2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What can this Pseudo-Scrooge Do ?</a:t>
            </a:r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69B46A7-CC6C-E400-03BF-153B33BDB115}"/>
              </a:ext>
            </a:extLst>
          </p:cNvPr>
          <p:cNvSpPr txBox="1"/>
          <p:nvPr/>
        </p:nvSpPr>
        <p:spPr>
          <a:xfrm>
            <a:off x="643468" y="2666999"/>
            <a:ext cx="5260680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Steals coins ? </a:t>
            </a:r>
            <a:r>
              <a:rPr lang="en-US" sz="2000" b="1" dirty="0"/>
              <a:t>NO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Surpress Transactions? </a:t>
            </a:r>
            <a:r>
              <a:rPr lang="en-US" sz="2000" b="1" dirty="0"/>
              <a:t>YES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Change the block reward? </a:t>
            </a:r>
            <a:r>
              <a:rPr lang="en-US" sz="2000" b="1" dirty="0"/>
              <a:t>NO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Double-Spend? </a:t>
            </a:r>
            <a:r>
              <a:rPr lang="en-US" sz="2000" b="1" dirty="0"/>
              <a:t>YES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Hurt confidence in Bitcoin ? </a:t>
            </a:r>
            <a:r>
              <a:rPr lang="en-US" sz="2000" b="1" dirty="0"/>
              <a:t>YES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2080" y="5883275"/>
            <a:ext cx="54908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5007932" y="1261873"/>
            <a:ext cx="5951013" cy="44494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861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4" name="Rectangle 253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3" name="Picture 242" descr="Exclamation mark on a yellow background">
            <a:extLst>
              <a:ext uri="{FF2B5EF4-FFF2-40B4-BE49-F238E27FC236}">
                <a16:creationId xmlns:a16="http://schemas.microsoft.com/office/drawing/2014/main" id="{1A1F0F32-E6BC-3855-1DE0-06F9625315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24" r="21024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256" name="Group 255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257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8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9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0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1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2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In Conclusion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69B46A7-CC6C-E400-03BF-153B33BDB115}"/>
              </a:ext>
            </a:extLst>
          </p:cNvPr>
          <p:cNvSpPr txBox="1"/>
          <p:nvPr/>
        </p:nvSpPr>
        <p:spPr>
          <a:xfrm>
            <a:off x="643468" y="2666999"/>
            <a:ext cx="5260680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dirty="0"/>
              <a:t>Scrooge could change block reward, suppress transactions without others realizing, or even change the rules of consensus.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</a:pPr>
            <a:r>
              <a:rPr lang="en-US" sz="2000" dirty="0"/>
              <a:t>=&gt; none of these our pseudo-Scrooge could do.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sz="2000" dirty="0"/>
              <a:t>=&gt; Decentralized has benefits even when it's been centralized!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2080" y="5883275"/>
            <a:ext cx="54908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5007932" y="1261873"/>
            <a:ext cx="5951013" cy="44494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004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/>
              <a:t>BLOCKCHAIN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fr-FR" b="1" dirty="0"/>
              <a:t>Proof of Work and Mining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1F198A-C300-913E-127B-932A7471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err="1"/>
              <a:t>Inspired from Web3 Foundation course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A4DAFC0-C902-A9B9-89E4-98C687BC8053}"/>
              </a:ext>
            </a:extLst>
          </p:cNvPr>
          <p:cNvSpPr txBox="1"/>
          <p:nvPr/>
        </p:nvSpPr>
        <p:spPr>
          <a:xfrm>
            <a:off x="9188388" y="4986291"/>
            <a:ext cx="24709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Pr.  TMIMI Mehdi </a:t>
            </a:r>
          </a:p>
        </p:txBody>
      </p:sp>
    </p:spTree>
    <p:extLst>
      <p:ext uri="{BB962C8B-B14F-4D97-AF65-F5344CB8AC3E}">
        <p14:creationId xmlns:p14="http://schemas.microsoft.com/office/powerpoint/2010/main" val="22272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2" name="Picture 131" descr="B sign-on figures">
            <a:extLst>
              <a:ext uri="{FF2B5EF4-FFF2-40B4-BE49-F238E27FC236}">
                <a16:creationId xmlns:a16="http://schemas.microsoft.com/office/drawing/2014/main" id="{24BA6B87-44B7-437F-82C7-0615CE5677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rcRect t="10926" r="-2" b="424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dirty="0"/>
              <a:t>Incentives in Bitcoin</a:t>
            </a:r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1269402" y="2666999"/>
            <a:ext cx="10233621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dirty="0"/>
              <a:t>Two incentives mechanisms:</a:t>
            </a:r>
            <a:endParaRPr lang="en-US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Block reward</a:t>
            </a:r>
            <a:endParaRPr lang="en-US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Transaction fees</a:t>
            </a:r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0616" y="5883275"/>
            <a:ext cx="80858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410404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24DFAAE7-061D-4086-99EC-872CB3050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451" y="685800"/>
            <a:ext cx="764857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Block Reward</a:t>
            </a:r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7570099-A243-48DD-9EAE-36F4AC09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9" name="Freeform 6">
            <a:extLst>
              <a:ext uri="{FF2B5EF4-FFF2-40B4-BE49-F238E27FC236}">
                <a16:creationId xmlns:a16="http://schemas.microsoft.com/office/drawing/2014/main" id="{45E4A74B-6514-424A-ADFA-C232FA6B9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1"/>
            <a:ext cx="858884" cy="2780957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41" name="Freeform 7">
            <a:extLst>
              <a:ext uri="{FF2B5EF4-FFF2-40B4-BE49-F238E27FC236}">
                <a16:creationId xmlns:a16="http://schemas.microsoft.com/office/drawing/2014/main" id="{F61C5C86-C785-4B92-9F2D-133B8B8C2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1"/>
            <a:ext cx="835810" cy="2671495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143" name="Freeform 12">
            <a:extLst>
              <a:ext uri="{FF2B5EF4-FFF2-40B4-BE49-F238E27FC236}">
                <a16:creationId xmlns:a16="http://schemas.microsoft.com/office/drawing/2014/main" id="{954D0BF9-002C-4D3A-A222-C166094A5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5830"/>
            <a:ext cx="2175413" cy="4272171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45" name="Freeform 13">
            <a:extLst>
              <a:ext uri="{FF2B5EF4-FFF2-40B4-BE49-F238E27FC236}">
                <a16:creationId xmlns:a16="http://schemas.microsoft.com/office/drawing/2014/main" id="{6080EB6E-D69F-43B1-91EC-75C303342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9078" y="2695292"/>
            <a:ext cx="2690743" cy="4162709"/>
          </a:xfrm>
          <a:custGeom>
            <a:avLst/>
            <a:gdLst/>
            <a:ahLst/>
            <a:cxnLst/>
            <a:rect l="0" t="0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21BA816A-EE68-4A96-BA05-73303B2F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2690532"/>
            <a:ext cx="2904320" cy="4167469"/>
          </a:xfrm>
          <a:custGeom>
            <a:avLst/>
            <a:gdLst>
              <a:gd name="connsiteX0" fmla="*/ 0 w 2904320"/>
              <a:gd name="connsiteY0" fmla="*/ 0 h 4167469"/>
              <a:gd name="connsiteX1" fmla="*/ 288431 w 2904320"/>
              <a:gd name="connsiteY1" fmla="*/ 90425 h 4167469"/>
              <a:gd name="connsiteX2" fmla="*/ 2904320 w 2904320"/>
              <a:gd name="connsiteY2" fmla="*/ 3220465 h 4167469"/>
              <a:gd name="connsiteX3" fmla="*/ 2904320 w 2904320"/>
              <a:gd name="connsiteY3" fmla="*/ 4167469 h 4167469"/>
              <a:gd name="connsiteX4" fmla="*/ 2694589 w 2904320"/>
              <a:gd name="connsiteY4" fmla="*/ 4167469 h 4167469"/>
              <a:gd name="connsiteX5" fmla="*/ 3846 w 2904320"/>
              <a:gd name="connsiteY5" fmla="*/ 4759 h 41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4320" h="4167469">
                <a:moveTo>
                  <a:pt x="0" y="0"/>
                </a:moveTo>
                <a:lnTo>
                  <a:pt x="288431" y="90425"/>
                </a:lnTo>
                <a:lnTo>
                  <a:pt x="2904320" y="3220465"/>
                </a:lnTo>
                <a:lnTo>
                  <a:pt x="2904320" y="4167469"/>
                </a:lnTo>
                <a:lnTo>
                  <a:pt x="2694589" y="4167469"/>
                </a:lnTo>
                <a:lnTo>
                  <a:pt x="3846" y="475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49" name="Freeform 15">
            <a:extLst>
              <a:ext uri="{FF2B5EF4-FFF2-40B4-BE49-F238E27FC236}">
                <a16:creationId xmlns:a16="http://schemas.microsoft.com/office/drawing/2014/main" id="{22A94CDB-5D63-4C75-9CB6-6C18CDF3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1071"/>
            <a:ext cx="2894568" cy="4276930"/>
          </a:xfrm>
          <a:custGeom>
            <a:avLst/>
            <a:gdLst/>
            <a:ahLst/>
            <a:cxnLst/>
            <a:rect l="0" t="0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3854451" y="2666999"/>
            <a:ext cx="7648572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/>
              <a:t>The creator of a valid block gets a reward (currently 6.25 Bitcoin). 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/>
              <a:t>The block reward halves every 210,000 blocks (approximately every 4 years).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/>
              <a:t>Block reward is only valid if it's on long-term consensus branch, which means other nodes must accept it.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/>
              <a:t>Creating block is hard work and expensive.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/>
              <a:t>=&gt; This will incentive miners to work on the long branch and be honest.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4451" y="6032042"/>
            <a:ext cx="424229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165726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24DFAAE7-061D-4086-99EC-872CB3050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451" y="685800"/>
            <a:ext cx="764857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 future of the Block Reward</a:t>
            </a:r>
            <a:endParaRPr lang="fr-FR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7570099-A243-48DD-9EAE-36F4AC09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9" name="Freeform 6">
            <a:extLst>
              <a:ext uri="{FF2B5EF4-FFF2-40B4-BE49-F238E27FC236}">
                <a16:creationId xmlns:a16="http://schemas.microsoft.com/office/drawing/2014/main" id="{45E4A74B-6514-424A-ADFA-C232FA6B9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1"/>
            <a:ext cx="858884" cy="2780957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41" name="Freeform 7">
            <a:extLst>
              <a:ext uri="{FF2B5EF4-FFF2-40B4-BE49-F238E27FC236}">
                <a16:creationId xmlns:a16="http://schemas.microsoft.com/office/drawing/2014/main" id="{F61C5C86-C785-4B92-9F2D-133B8B8C2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1"/>
            <a:ext cx="835810" cy="2671495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143" name="Freeform 12">
            <a:extLst>
              <a:ext uri="{FF2B5EF4-FFF2-40B4-BE49-F238E27FC236}">
                <a16:creationId xmlns:a16="http://schemas.microsoft.com/office/drawing/2014/main" id="{954D0BF9-002C-4D3A-A222-C166094A5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5830"/>
            <a:ext cx="2175413" cy="4272171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45" name="Freeform 13">
            <a:extLst>
              <a:ext uri="{FF2B5EF4-FFF2-40B4-BE49-F238E27FC236}">
                <a16:creationId xmlns:a16="http://schemas.microsoft.com/office/drawing/2014/main" id="{6080EB6E-D69F-43B1-91EC-75C303342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9078" y="2695292"/>
            <a:ext cx="2690743" cy="4162709"/>
          </a:xfrm>
          <a:custGeom>
            <a:avLst/>
            <a:gdLst/>
            <a:ahLst/>
            <a:cxnLst/>
            <a:rect l="0" t="0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21BA816A-EE68-4A96-BA05-73303B2F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2690532"/>
            <a:ext cx="2904320" cy="4167469"/>
          </a:xfrm>
          <a:custGeom>
            <a:avLst/>
            <a:gdLst>
              <a:gd name="connsiteX0" fmla="*/ 0 w 2904320"/>
              <a:gd name="connsiteY0" fmla="*/ 0 h 4167469"/>
              <a:gd name="connsiteX1" fmla="*/ 288431 w 2904320"/>
              <a:gd name="connsiteY1" fmla="*/ 90425 h 4167469"/>
              <a:gd name="connsiteX2" fmla="*/ 2904320 w 2904320"/>
              <a:gd name="connsiteY2" fmla="*/ 3220465 h 4167469"/>
              <a:gd name="connsiteX3" fmla="*/ 2904320 w 2904320"/>
              <a:gd name="connsiteY3" fmla="*/ 4167469 h 4167469"/>
              <a:gd name="connsiteX4" fmla="*/ 2694589 w 2904320"/>
              <a:gd name="connsiteY4" fmla="*/ 4167469 h 4167469"/>
              <a:gd name="connsiteX5" fmla="*/ 3846 w 2904320"/>
              <a:gd name="connsiteY5" fmla="*/ 4759 h 41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4320" h="4167469">
                <a:moveTo>
                  <a:pt x="0" y="0"/>
                </a:moveTo>
                <a:lnTo>
                  <a:pt x="288431" y="90425"/>
                </a:lnTo>
                <a:lnTo>
                  <a:pt x="2904320" y="3220465"/>
                </a:lnTo>
                <a:lnTo>
                  <a:pt x="2904320" y="4167469"/>
                </a:lnTo>
                <a:lnTo>
                  <a:pt x="2694589" y="4167469"/>
                </a:lnTo>
                <a:lnTo>
                  <a:pt x="3846" y="475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49" name="Freeform 15">
            <a:extLst>
              <a:ext uri="{FF2B5EF4-FFF2-40B4-BE49-F238E27FC236}">
                <a16:creationId xmlns:a16="http://schemas.microsoft.com/office/drawing/2014/main" id="{22A94CDB-5D63-4C75-9CB6-6C18CDF3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1071"/>
            <a:ext cx="2894568" cy="4276930"/>
          </a:xfrm>
          <a:custGeom>
            <a:avLst/>
            <a:gdLst/>
            <a:ahLst/>
            <a:cxnLst/>
            <a:rect l="0" t="0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3854451" y="2666999"/>
            <a:ext cx="7648572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There is no other way to generate bitcoins besides block reward.</a:t>
            </a:r>
            <a:endParaRPr lang="fr-FR" dirty="0"/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dirty="0"/>
              <a:t>Block rewards will reach zero (so small to be insignificant) around the 2140.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</a:pPr>
            <a:endParaRPr lang="en-US" sz="2000" dirty="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dirty="0"/>
              <a:t>=&gt; So... Nobody will be motivated to mine after 2140 on ?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4451" y="6032042"/>
            <a:ext cx="424229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97277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24DFAAE7-061D-4086-99EC-872CB3050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451" y="685800"/>
            <a:ext cx="764857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Transaction Fees</a:t>
            </a:r>
            <a:endParaRPr lang="fr-FR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7570099-A243-48DD-9EAE-36F4AC09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9" name="Freeform 6">
            <a:extLst>
              <a:ext uri="{FF2B5EF4-FFF2-40B4-BE49-F238E27FC236}">
                <a16:creationId xmlns:a16="http://schemas.microsoft.com/office/drawing/2014/main" id="{45E4A74B-6514-424A-ADFA-C232FA6B9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1"/>
            <a:ext cx="858884" cy="2780957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41" name="Freeform 7">
            <a:extLst>
              <a:ext uri="{FF2B5EF4-FFF2-40B4-BE49-F238E27FC236}">
                <a16:creationId xmlns:a16="http://schemas.microsoft.com/office/drawing/2014/main" id="{F61C5C86-C785-4B92-9F2D-133B8B8C2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1"/>
            <a:ext cx="835810" cy="2671495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143" name="Freeform 12">
            <a:extLst>
              <a:ext uri="{FF2B5EF4-FFF2-40B4-BE49-F238E27FC236}">
                <a16:creationId xmlns:a16="http://schemas.microsoft.com/office/drawing/2014/main" id="{954D0BF9-002C-4D3A-A222-C166094A5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5830"/>
            <a:ext cx="2175413" cy="4272171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45" name="Freeform 13">
            <a:extLst>
              <a:ext uri="{FF2B5EF4-FFF2-40B4-BE49-F238E27FC236}">
                <a16:creationId xmlns:a16="http://schemas.microsoft.com/office/drawing/2014/main" id="{6080EB6E-D69F-43B1-91EC-75C303342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9078" y="2695292"/>
            <a:ext cx="2690743" cy="4162709"/>
          </a:xfrm>
          <a:custGeom>
            <a:avLst/>
            <a:gdLst/>
            <a:ahLst/>
            <a:cxnLst/>
            <a:rect l="0" t="0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21BA816A-EE68-4A96-BA05-73303B2F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2690532"/>
            <a:ext cx="2904320" cy="4167469"/>
          </a:xfrm>
          <a:custGeom>
            <a:avLst/>
            <a:gdLst>
              <a:gd name="connsiteX0" fmla="*/ 0 w 2904320"/>
              <a:gd name="connsiteY0" fmla="*/ 0 h 4167469"/>
              <a:gd name="connsiteX1" fmla="*/ 288431 w 2904320"/>
              <a:gd name="connsiteY1" fmla="*/ 90425 h 4167469"/>
              <a:gd name="connsiteX2" fmla="*/ 2904320 w 2904320"/>
              <a:gd name="connsiteY2" fmla="*/ 3220465 h 4167469"/>
              <a:gd name="connsiteX3" fmla="*/ 2904320 w 2904320"/>
              <a:gd name="connsiteY3" fmla="*/ 4167469 h 4167469"/>
              <a:gd name="connsiteX4" fmla="*/ 2694589 w 2904320"/>
              <a:gd name="connsiteY4" fmla="*/ 4167469 h 4167469"/>
              <a:gd name="connsiteX5" fmla="*/ 3846 w 2904320"/>
              <a:gd name="connsiteY5" fmla="*/ 4759 h 41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4320" h="4167469">
                <a:moveTo>
                  <a:pt x="0" y="0"/>
                </a:moveTo>
                <a:lnTo>
                  <a:pt x="288431" y="90425"/>
                </a:lnTo>
                <a:lnTo>
                  <a:pt x="2904320" y="3220465"/>
                </a:lnTo>
                <a:lnTo>
                  <a:pt x="2904320" y="4167469"/>
                </a:lnTo>
                <a:lnTo>
                  <a:pt x="2694589" y="4167469"/>
                </a:lnTo>
                <a:lnTo>
                  <a:pt x="3846" y="475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49" name="Freeform 15">
            <a:extLst>
              <a:ext uri="{FF2B5EF4-FFF2-40B4-BE49-F238E27FC236}">
                <a16:creationId xmlns:a16="http://schemas.microsoft.com/office/drawing/2014/main" id="{22A94CDB-5D63-4C75-9CB6-6C18CDF3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1071"/>
            <a:ext cx="2894568" cy="4276930"/>
          </a:xfrm>
          <a:custGeom>
            <a:avLst/>
            <a:gdLst/>
            <a:ahLst/>
            <a:cxnLst/>
            <a:rect l="0" t="0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3854451" y="2666999"/>
            <a:ext cx="7648572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dirty="0"/>
              <a:t>The other incentive mechanism is transaction fees.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dirty="0"/>
              <a:t>The creator of a transaction can decide to give themselves back less in 'change' than necessary.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dirty="0"/>
              <a:t>This 'missing bitcoin' can be claimed by the miner of the block.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4451" y="6032042"/>
            <a:ext cx="424229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38174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24DFAAE7-061D-4086-99EC-872CB3050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451" y="685800"/>
            <a:ext cx="764857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UTXOs</a:t>
            </a:r>
            <a:endParaRPr lang="fr-FR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7570099-A243-48DD-9EAE-36F4AC09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9" name="Freeform 6">
            <a:extLst>
              <a:ext uri="{FF2B5EF4-FFF2-40B4-BE49-F238E27FC236}">
                <a16:creationId xmlns:a16="http://schemas.microsoft.com/office/drawing/2014/main" id="{45E4A74B-6514-424A-ADFA-C232FA6B9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1"/>
            <a:ext cx="858884" cy="2780957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41" name="Freeform 7">
            <a:extLst>
              <a:ext uri="{FF2B5EF4-FFF2-40B4-BE49-F238E27FC236}">
                <a16:creationId xmlns:a16="http://schemas.microsoft.com/office/drawing/2014/main" id="{F61C5C86-C785-4B92-9F2D-133B8B8C2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1"/>
            <a:ext cx="835810" cy="2671495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143" name="Freeform 12">
            <a:extLst>
              <a:ext uri="{FF2B5EF4-FFF2-40B4-BE49-F238E27FC236}">
                <a16:creationId xmlns:a16="http://schemas.microsoft.com/office/drawing/2014/main" id="{954D0BF9-002C-4D3A-A222-C166094A5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5830"/>
            <a:ext cx="2175413" cy="4272171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45" name="Freeform 13">
            <a:extLst>
              <a:ext uri="{FF2B5EF4-FFF2-40B4-BE49-F238E27FC236}">
                <a16:creationId xmlns:a16="http://schemas.microsoft.com/office/drawing/2014/main" id="{6080EB6E-D69F-43B1-91EC-75C303342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9078" y="2695292"/>
            <a:ext cx="2690743" cy="4162709"/>
          </a:xfrm>
          <a:custGeom>
            <a:avLst/>
            <a:gdLst/>
            <a:ahLst/>
            <a:cxnLst/>
            <a:rect l="0" t="0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21BA816A-EE68-4A96-BA05-73303B2F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2690532"/>
            <a:ext cx="2904320" cy="4167469"/>
          </a:xfrm>
          <a:custGeom>
            <a:avLst/>
            <a:gdLst>
              <a:gd name="connsiteX0" fmla="*/ 0 w 2904320"/>
              <a:gd name="connsiteY0" fmla="*/ 0 h 4167469"/>
              <a:gd name="connsiteX1" fmla="*/ 288431 w 2904320"/>
              <a:gd name="connsiteY1" fmla="*/ 90425 h 4167469"/>
              <a:gd name="connsiteX2" fmla="*/ 2904320 w 2904320"/>
              <a:gd name="connsiteY2" fmla="*/ 3220465 h 4167469"/>
              <a:gd name="connsiteX3" fmla="*/ 2904320 w 2904320"/>
              <a:gd name="connsiteY3" fmla="*/ 4167469 h 4167469"/>
              <a:gd name="connsiteX4" fmla="*/ 2694589 w 2904320"/>
              <a:gd name="connsiteY4" fmla="*/ 4167469 h 4167469"/>
              <a:gd name="connsiteX5" fmla="*/ 3846 w 2904320"/>
              <a:gd name="connsiteY5" fmla="*/ 4759 h 41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4320" h="4167469">
                <a:moveTo>
                  <a:pt x="0" y="0"/>
                </a:moveTo>
                <a:lnTo>
                  <a:pt x="288431" y="90425"/>
                </a:lnTo>
                <a:lnTo>
                  <a:pt x="2904320" y="3220465"/>
                </a:lnTo>
                <a:lnTo>
                  <a:pt x="2904320" y="4167469"/>
                </a:lnTo>
                <a:lnTo>
                  <a:pt x="2694589" y="4167469"/>
                </a:lnTo>
                <a:lnTo>
                  <a:pt x="3846" y="475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49" name="Freeform 15">
            <a:extLst>
              <a:ext uri="{FF2B5EF4-FFF2-40B4-BE49-F238E27FC236}">
                <a16:creationId xmlns:a16="http://schemas.microsoft.com/office/drawing/2014/main" id="{22A94CDB-5D63-4C75-9CB6-6C18CDF3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1071"/>
            <a:ext cx="2894568" cy="4276930"/>
          </a:xfrm>
          <a:custGeom>
            <a:avLst/>
            <a:gdLst/>
            <a:ahLst/>
            <a:cxnLst/>
            <a:rect l="0" t="0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3854451" y="2666999"/>
            <a:ext cx="7648572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An unspent transaction output (UTXO) refers to a transaction output that can be used as input in a new transaction.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Address X has 4 bitcoins =&gt; Address X has a collection of UTXOs of value 4 bitcoins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4451" y="6032042"/>
            <a:ext cx="424229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318293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55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6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7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8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9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0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2" name="Rectangle 161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Transactions behind the scenes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165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6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7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8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9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0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  <p:sp>
        <p:nvSpPr>
          <p:cNvPr id="172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5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03C36FD3-F9B5-CA3B-6B20-DD727B25F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550" y="1633630"/>
            <a:ext cx="6202778" cy="330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5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Application>Microsoft Office PowerPoint</Application>
  <PresentationFormat>Grand écran</PresentationFormat>
  <Slides>34</Slides>
  <Notes>34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5" baseType="lpstr">
      <vt:lpstr>Parallax</vt:lpstr>
      <vt:lpstr>BLOCKCHAIN</vt:lpstr>
      <vt:lpstr>Main goal</vt:lpstr>
      <vt:lpstr>Recall Our Naïve Consensus Protocol</vt:lpstr>
      <vt:lpstr>Incentives in Bitcoin</vt:lpstr>
      <vt:lpstr>Block Reward</vt:lpstr>
      <vt:lpstr>The future of the Block Reward</vt:lpstr>
      <vt:lpstr>Transaction Fees</vt:lpstr>
      <vt:lpstr>UTXOs</vt:lpstr>
      <vt:lpstr>Transactions behind the scenes</vt:lpstr>
      <vt:lpstr>  Sending 0.4 btc</vt:lpstr>
      <vt:lpstr>Multiples Tx Input/output</vt:lpstr>
      <vt:lpstr>Multiples Tx Input/output </vt:lpstr>
      <vt:lpstr>Multiples Tx Input/output </vt:lpstr>
      <vt:lpstr>Transactions Fees</vt:lpstr>
      <vt:lpstr>Proof of Work</vt:lpstr>
      <vt:lpstr>Transactions Fees</vt:lpstr>
      <vt:lpstr>Provide a Valid Block</vt:lpstr>
      <vt:lpstr>Recall Puzzle-Friendliness of SHA-256 Hash</vt:lpstr>
      <vt:lpstr>Hash Puzzle Properties</vt:lpstr>
      <vt:lpstr>1- Difficult to compute</vt:lpstr>
      <vt:lpstr>2- Parameterizable cost</vt:lpstr>
      <vt:lpstr>Impact of puzzle Friendliness</vt:lpstr>
      <vt:lpstr>Bernoulli Trials</vt:lpstr>
      <vt:lpstr>Poisson process</vt:lpstr>
      <vt:lpstr>Exponential Distribution</vt:lpstr>
      <vt:lpstr>Poisson process – Mining Bitcoin</vt:lpstr>
      <vt:lpstr>Poisson process – Dice</vt:lpstr>
      <vt:lpstr>How Long for a given Miner to find  a block ?</vt:lpstr>
      <vt:lpstr>3- Trivial to verify</vt:lpstr>
      <vt:lpstr>Should I mine Bitcoin?</vt:lpstr>
      <vt:lpstr>51% Attack</vt:lpstr>
      <vt:lpstr>What can this Pseudo-Scrooge Do ?</vt:lpstr>
      <vt:lpstr>In Conclusion</vt:lpstr>
      <vt:lpstr>BLOCKCHAIN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767</cp:revision>
  <dcterms:created xsi:type="dcterms:W3CDTF">2023-01-24T10:09:21Z</dcterms:created>
  <dcterms:modified xsi:type="dcterms:W3CDTF">2023-03-05T10:11:15Z</dcterms:modified>
</cp:coreProperties>
</file>