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4" r:id="rId4"/>
    <p:sldId id="324" r:id="rId5"/>
    <p:sldId id="298" r:id="rId6"/>
    <p:sldId id="276" r:id="rId7"/>
    <p:sldId id="295" r:id="rId8"/>
    <p:sldId id="315" r:id="rId9"/>
    <p:sldId id="296" r:id="rId10"/>
    <p:sldId id="297" r:id="rId11"/>
    <p:sldId id="325" r:id="rId12"/>
    <p:sldId id="326" r:id="rId13"/>
    <p:sldId id="303" r:id="rId14"/>
    <p:sldId id="327" r:id="rId15"/>
    <p:sldId id="306" r:id="rId16"/>
    <p:sldId id="322" r:id="rId17"/>
    <p:sldId id="323" r:id="rId18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E1467-7813-4F86-92B1-693FBBE43919}" v="1530" dt="2023-02-12T13:47:02.666"/>
    <p1510:client id="{0831C045-52AE-4018-9379-7CAB7E4FAB3E}" v="15" dt="2023-03-05T10:10:48.970"/>
    <p1510:client id="{0C5D3A1A-4841-4A26-9F22-2D324633E54B}" v="1783" dt="2023-02-04T13:47:57.816"/>
    <p1510:client id="{2A48FBB8-9587-4C6B-AFDD-732CAF8618DD}" v="552" dt="2023-02-02T15:37:10.616"/>
    <p1510:client id="{4981D636-810B-4FFC-9447-ABDE71EC1C9C}" v="141" dt="2023-03-12T13:31:51.531"/>
    <p1510:client id="{4DD7CD6B-2D24-479A-9F78-42F13006C92E}" v="2077" dt="2023-03-12T15:03:55.775"/>
    <p1510:client id="{4F9B3BB9-CBEE-41B4-BE7A-014F96288223}" v="606" dt="2023-01-30T13:10:00.205"/>
    <p1510:client id="{5C60DC66-31D0-49FD-8845-A1A3987F6C69}" v="89" dt="2023-01-24T10:14:19.059"/>
    <p1510:client id="{7D405E06-65E5-41FF-AFA5-5BF653D13BAD}" v="1098" dt="2023-02-19T14:04:54.759"/>
    <p1510:client id="{7F6375B4-ADFA-4211-A0DF-B5B80BBD5AED}" v="187" dt="2023-02-18T13:34:52.460"/>
    <p1510:client id="{81B78102-3EDD-4BDC-B99D-AE0608E58619}" v="940" dt="2023-02-25T22:29:29.009"/>
    <p1510:client id="{8BC05130-F835-4C5D-9014-1571DFB7086F}" v="3" dt="2023-02-18T13:23:55.401"/>
    <p1510:client id="{A935C57E-480B-4EFE-B237-BC5851477C86}" v="568" dt="2023-02-19T10:37:06.362"/>
    <p1510:client id="{BA0EB7C9-508C-4A6F-A73C-F325DA2384DF}" v="2556" dt="2023-02-26T14:24:48.927"/>
    <p1510:client id="{BBBCA9D5-9FFC-4AC9-8883-3D25E7E45E73}" v="1139" dt="2023-02-10T14:35:59.808"/>
    <p1510:client id="{BD9935A9-2F54-437E-B5C4-9D2601B1CB94}" v="4189" dt="2023-01-29T15:25:05.822"/>
    <p1510:client id="{C11ACBFF-E928-4D49-AEF6-13E47F2FD1C9}" v="51" dt="2023-01-30T17:08:54.529"/>
    <p1510:client id="{C15AF969-67C3-4F72-BB10-9995927C941D}" v="176" dt="2023-02-10T14:53:06.689"/>
    <p1510:client id="{DCED152F-1FCB-4E18-A2C9-A08F0D967FB2}" v="1259" dt="2023-02-18T20:57:54.475"/>
    <p1510:client id="{EA8FCB29-145A-49C4-9033-E50C81D7F001}" v="2" dt="2023-02-01T15:48:21.952"/>
    <p1510:client id="{F411F0D3-8ED7-4A07-BFDD-132C1162EF1D}" v="2017" dt="2023-02-01T15:47:25.764"/>
    <p1510:client id="{F75BDE84-DC14-4FF3-9094-AD23B5044BA8}" v="907" dt="2023-01-30T18:38:31.5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19F53EA-F482-478C-A149-AC1FFE07C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2DD54A1-E3D8-4068-A21E-CA4F310DB0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FF3D-C5F5-4AC3-8F18-E8B53B43BF30}" type="datetime1">
              <a:rPr lang="fr-FR" smtClean="0"/>
              <a:t>27/03/2023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AAA2CD-8B31-40E2-9C28-63CE51E7F9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FABA94-0B94-490D-822B-7DC6B3A9E4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8D298-A79E-416D-8301-EE0BFB96C44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0814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DEC79-C634-472A-AE71-2FB2E246F3A4}" type="datetime1">
              <a:rPr lang="fr-FR" smtClean="0"/>
              <a:pPr/>
              <a:t>27/03/2023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61D08-A544-4DEF-9451-4774D4FA6D9C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18843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327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25616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48977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45793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19614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77482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9482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80470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19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2412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304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ea typeface="Calibri"/>
                <a:cs typeface="Calibri"/>
              </a:rPr>
              <a:t>After this you are now one of these nodes</a:t>
            </a:r>
            <a:endParaRPr lang="en-US" b="1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2766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2539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https://bitcoinblockhalf.com/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65426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359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18029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61D08-A544-4DEF-9451-4774D4FA6D9C}" type="slidenum">
              <a:rPr lang="fr-FR" noProof="0" smtClean="0"/>
              <a:t>9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53914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21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7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65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5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00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8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8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0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4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8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6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4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explorer/charts/blocks-siz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lockchain.com/explorer/charts/mempool-size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b="1" dirty="0"/>
              <a:t>Network Concepts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SPV (Lightweight) nodes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SPV: Simple payment verification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Not as secure as a fully validating node.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Only download headers of blocks  =&gt; checks that blocks and their hashes are valid but not the transactions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Can only validate transactions that "affect them".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The majority of nodes in Bitcoin network are SPV nodes.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18293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When to use SPV nodes?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4383976" y="3093202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Storage/CPU saving. (1/1000 of magnitude) 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sz="2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dirty="0"/>
              <a:t>Very little lag time when sinning a node.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9645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The evolution of bitcoin</a:t>
            </a:r>
            <a:endParaRPr lang="fr-FR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3200" dirty="0"/>
              <a:t>BIP &amp; Forks</a:t>
            </a:r>
          </a:p>
        </p:txBody>
      </p:sp>
    </p:spTree>
    <p:extLst>
      <p:ext uri="{BB962C8B-B14F-4D97-AF65-F5344CB8AC3E}">
        <p14:creationId xmlns:p14="http://schemas.microsoft.com/office/powerpoint/2010/main" val="368096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The evolution of bitcoin</a:t>
            </a:r>
            <a:endParaRPr lang="fr-FR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/>
              <a:t>=&gt; if you want some change in Bitcoin , File a BIP (Bitcoin proposal protocol).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Bip-11: Added </a:t>
            </a:r>
            <a:r>
              <a:rPr lang="en-US" sz="2000" dirty="0" err="1"/>
              <a:t>Multisig</a:t>
            </a:r>
            <a:r>
              <a:rPr lang="en-US" sz="2000" dirty="0"/>
              <a:t> support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Bip-13: Added P2sh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Bip-141: Added </a:t>
            </a:r>
            <a:r>
              <a:rPr lang="en-US" sz="2000" dirty="0" err="1"/>
              <a:t>SegWit</a:t>
            </a:r>
            <a:r>
              <a:rPr lang="en-US" sz="2000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3594931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7455" y="0"/>
            <a:ext cx="5014912" cy="6862763"/>
            <a:chOff x="2928938" y="-4763"/>
            <a:chExt cx="5014912" cy="6862763"/>
          </a:xfrm>
        </p:grpSpPr>
        <p:sp>
          <p:nvSpPr>
            <p:cNvPr id="157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8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9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0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929" y="667808"/>
            <a:ext cx="10894142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2" y="1261872"/>
            <a:ext cx="3145536" cy="43342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600" dirty="0"/>
              <a:t>Kind of Forks</a:t>
            </a:r>
            <a:endParaRPr lang="fr-FR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89703" y="5716058"/>
            <a:ext cx="39324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Hard Fork: Introduce new features that were previously considered invalid. Previous versions of software will not accept new blocks.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000" dirty="0">
                <a:ea typeface="+mn-lt"/>
                <a:cs typeface="+mn-lt"/>
              </a:rPr>
              <a:t>=&gt; this sometimes can lead to chain splits: coin forks</a:t>
            </a: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000" dirty="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Soft Fork: Make validation rules stricter. Previous versions of software will still accept new blocks.</a:t>
            </a:r>
          </a:p>
        </p:txBody>
      </p:sp>
    </p:spTree>
    <p:extLst>
      <p:ext uri="{BB962C8B-B14F-4D97-AF65-F5344CB8AC3E}">
        <p14:creationId xmlns:p14="http://schemas.microsoft.com/office/powerpoint/2010/main" val="3911903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 descr="3D wooden cubes with one yellow cube suspended in mid-air">
            <a:extLst>
              <a:ext uri="{FF2B5EF4-FFF2-40B4-BE49-F238E27FC236}">
                <a16:creationId xmlns:a16="http://schemas.microsoft.com/office/drawing/2014/main" id="{F44CF82B-0C85-87DB-8F8C-DC191719D8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r="-2" b="156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074" y="685799"/>
            <a:ext cx="10031628" cy="9518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Changes to </a:t>
            </a:r>
            <a:r>
              <a:rPr lang="en-US" dirty="0" err="1"/>
              <a:t>Concensus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1269402" y="2666999"/>
            <a:ext cx="10233621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dirty="0"/>
              <a:t>How de people decide?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dirty="0"/>
              <a:t>If nodes accept changes. These it continues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dirty="0"/>
              <a:t>Other nodes can follow along or go off on their own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400" dirty="0"/>
              <a:t>=&gt; this already happened before : Bitcoin cash ...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70616" y="5883275"/>
            <a:ext cx="80858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443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4" name="Rectangle 253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3" name="Picture 242" descr="Exclamation mark on a yellow background">
            <a:extLst>
              <a:ext uri="{FF2B5EF4-FFF2-40B4-BE49-F238E27FC236}">
                <a16:creationId xmlns:a16="http://schemas.microsoft.com/office/drawing/2014/main" id="{1A1F0F32-E6BC-3855-1DE0-06F962531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024" r="21024"/>
          <a:stretch/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5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5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6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6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/>
              <a:t>Limitations of Bitcoin Network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643468" y="2666999"/>
            <a:ext cx="5260680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Transactions per second ( around 7)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Fixed cryptographic hashing algorithms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Future/minor issues: divisibility smaller than </a:t>
            </a:r>
            <a:r>
              <a:rPr lang="en-US" sz="2000" dirty="0" err="1"/>
              <a:t>satoshis</a:t>
            </a:r>
            <a:r>
              <a:rPr lang="en-US" sz="2000" dirty="0"/>
              <a:t>, number of operations per block, year 2106 problem.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Number of bitcoin produced, mean time between blocks, block rewards/halving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/>
              <a:t>=&gt; most of these are difficult to fix without a hard fork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2080" y="5883275"/>
            <a:ext cx="54908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  <a:endParaRPr lang="en-US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004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/>
              <a:t>BLOCKCHAIN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fr-FR" b="1" dirty="0"/>
              <a:t>Network concepts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1F198A-C300-913E-127B-932A7471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err="1"/>
              <a:t>Inspired from Web3 Foundation course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4DAFC0-C902-A9B9-89E4-98C687BC8053}"/>
              </a:ext>
            </a:extLst>
          </p:cNvPr>
          <p:cNvSpPr txBox="1"/>
          <p:nvPr/>
        </p:nvSpPr>
        <p:spPr>
          <a:xfrm>
            <a:off x="9188388" y="4986291"/>
            <a:ext cx="2470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Pr.  TMIMI Mehdi </a:t>
            </a:r>
          </a:p>
        </p:txBody>
      </p:sp>
    </p:spTree>
    <p:extLst>
      <p:ext uri="{BB962C8B-B14F-4D97-AF65-F5344CB8AC3E}">
        <p14:creationId xmlns:p14="http://schemas.microsoft.com/office/powerpoint/2010/main" val="2227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4B136A7F-8703-4FA7-80B1-874F5E758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6">
            <a:extLst>
              <a:ext uri="{FF2B5EF4-FFF2-40B4-BE49-F238E27FC236}">
                <a16:creationId xmlns:a16="http://schemas.microsoft.com/office/drawing/2014/main" id="{716B2278-BFC9-43BE-9620-278464A4A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0"/>
            <a:ext cx="1122363" cy="5329238"/>
          </a:xfrm>
          <a:custGeom>
            <a:avLst/>
            <a:gdLst/>
            <a:ahLst/>
            <a:cxnLst/>
            <a:rect l="0" t="0" r="r" b="b"/>
            <a:pathLst>
              <a:path w="707" h="3357">
                <a:moveTo>
                  <a:pt x="0" y="3330"/>
                </a:moveTo>
                <a:lnTo>
                  <a:pt x="156" y="3357"/>
                </a:lnTo>
                <a:lnTo>
                  <a:pt x="707" y="0"/>
                </a:lnTo>
                <a:lnTo>
                  <a:pt x="547" y="0"/>
                </a:lnTo>
                <a:lnTo>
                  <a:pt x="0" y="3330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0" name="Freeform 7">
            <a:extLst>
              <a:ext uri="{FF2B5EF4-FFF2-40B4-BE49-F238E27FC236}">
                <a16:creationId xmlns:a16="http://schemas.microsoft.com/office/drawing/2014/main" id="{E4CD00E4-F77A-49A5-A54B-A542D0DE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0"/>
            <a:ext cx="1117600" cy="5276850"/>
          </a:xfrm>
          <a:custGeom>
            <a:avLst/>
            <a:gdLst/>
            <a:ahLst/>
            <a:cxnLst/>
            <a:rect l="0" t="0" r="r" b="b"/>
            <a:pathLst>
              <a:path w="704" h="3324">
                <a:moveTo>
                  <a:pt x="704" y="0"/>
                </a:moveTo>
                <a:lnTo>
                  <a:pt x="545" y="0"/>
                </a:lnTo>
                <a:lnTo>
                  <a:pt x="0" y="3300"/>
                </a:lnTo>
                <a:lnTo>
                  <a:pt x="157" y="3324"/>
                </a:lnTo>
                <a:lnTo>
                  <a:pt x="70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02" name="Freeform 10">
            <a:extLst>
              <a:ext uri="{FF2B5EF4-FFF2-40B4-BE49-F238E27FC236}">
                <a16:creationId xmlns:a16="http://schemas.microsoft.com/office/drawing/2014/main" id="{17158038-9069-44CB-8794-762B5429B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382913" y="5286375"/>
            <a:ext cx="2130425" cy="1571625"/>
          </a:xfrm>
          <a:custGeom>
            <a:avLst/>
            <a:gdLst/>
            <a:ahLst/>
            <a:cxnLst/>
            <a:rect l="0" t="0" r="r" b="b"/>
            <a:pathLst>
              <a:path w="1342" h="990">
                <a:moveTo>
                  <a:pt x="0" y="3"/>
                </a:moveTo>
                <a:lnTo>
                  <a:pt x="942" y="990"/>
                </a:lnTo>
                <a:lnTo>
                  <a:pt x="1342" y="990"/>
                </a:lnTo>
                <a:lnTo>
                  <a:pt x="156" y="27"/>
                </a:lnTo>
                <a:lnTo>
                  <a:pt x="0" y="0"/>
                </a:lnTo>
                <a:lnTo>
                  <a:pt x="0" y="3"/>
                </a:lnTo>
                <a:close/>
              </a:path>
            </a:pathLst>
          </a:custGeom>
          <a:solidFill>
            <a:schemeClr val="tx2">
              <a:lumMod val="25000"/>
              <a:alpha val="80000"/>
            </a:schemeClr>
          </a:solidFill>
          <a:ln>
            <a:noFill/>
          </a:ln>
        </p:spPr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045056AB-07D8-43D9-9343-AB85199AE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76525" y="5238750"/>
            <a:ext cx="1695450" cy="1619250"/>
          </a:xfrm>
          <a:custGeom>
            <a:avLst/>
            <a:gdLst>
              <a:gd name="connsiteX0" fmla="*/ 0 w 1695450"/>
              <a:gd name="connsiteY0" fmla="*/ 0 h 1619250"/>
              <a:gd name="connsiteX1" fmla="*/ 10414 w 1695450"/>
              <a:gd name="connsiteY1" fmla="*/ 1623 h 1619250"/>
              <a:gd name="connsiteX2" fmla="*/ 9236 w 1695450"/>
              <a:gd name="connsiteY2" fmla="*/ 0 h 1619250"/>
              <a:gd name="connsiteX3" fmla="*/ 10475 w 1695450"/>
              <a:gd name="connsiteY3" fmla="*/ 1633 h 1619250"/>
              <a:gd name="connsiteX4" fmla="*/ 244475 w 1695450"/>
              <a:gd name="connsiteY4" fmla="*/ 38100 h 1619250"/>
              <a:gd name="connsiteX5" fmla="*/ 249238 w 1695450"/>
              <a:gd name="connsiteY5" fmla="*/ 38100 h 1619250"/>
              <a:gd name="connsiteX6" fmla="*/ 249238 w 1695450"/>
              <a:gd name="connsiteY6" fmla="*/ 42863 h 1619250"/>
              <a:gd name="connsiteX7" fmla="*/ 244475 w 1695450"/>
              <a:gd name="connsiteY7" fmla="*/ 42863 h 1619250"/>
              <a:gd name="connsiteX8" fmla="*/ 292100 w 1695450"/>
              <a:gd name="connsiteY8" fmla="*/ 95250 h 1619250"/>
              <a:gd name="connsiteX9" fmla="*/ 1695450 w 1695450"/>
              <a:gd name="connsiteY9" fmla="*/ 1619250 h 1619250"/>
              <a:gd name="connsiteX10" fmla="*/ 1237961 w 1695450"/>
              <a:gd name="connsiteY10" fmla="*/ 1619250 h 1619250"/>
              <a:gd name="connsiteX11" fmla="*/ 1228725 w 1695450"/>
              <a:gd name="connsiteY11" fmla="*/ 1619250 h 1619250"/>
              <a:gd name="connsiteX12" fmla="*/ 1183986 w 1695450"/>
              <a:gd name="connsiteY12" fmla="*/ 1619250 h 1619250"/>
              <a:gd name="connsiteX13" fmla="*/ 210255 w 1695450"/>
              <a:gd name="connsiteY13" fmla="*/ 277080 h 161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95450" h="1619250">
                <a:moveTo>
                  <a:pt x="0" y="0"/>
                </a:moveTo>
                <a:lnTo>
                  <a:pt x="10414" y="1623"/>
                </a:lnTo>
                <a:lnTo>
                  <a:pt x="9236" y="0"/>
                </a:lnTo>
                <a:lnTo>
                  <a:pt x="10475" y="1633"/>
                </a:lnTo>
                <a:lnTo>
                  <a:pt x="244475" y="38100"/>
                </a:lnTo>
                <a:lnTo>
                  <a:pt x="249238" y="38100"/>
                </a:lnTo>
                <a:lnTo>
                  <a:pt x="249238" y="42863"/>
                </a:lnTo>
                <a:lnTo>
                  <a:pt x="244475" y="42863"/>
                </a:lnTo>
                <a:lnTo>
                  <a:pt x="292100" y="95250"/>
                </a:lnTo>
                <a:lnTo>
                  <a:pt x="1695450" y="1619250"/>
                </a:lnTo>
                <a:lnTo>
                  <a:pt x="1237961" y="1619250"/>
                </a:lnTo>
                <a:lnTo>
                  <a:pt x="1228725" y="1619250"/>
                </a:lnTo>
                <a:lnTo>
                  <a:pt x="1183986" y="1619250"/>
                </a:lnTo>
                <a:lnTo>
                  <a:pt x="210255" y="277080"/>
                </a:lnTo>
                <a:close/>
              </a:path>
            </a:pathLst>
          </a:custGeom>
          <a:solidFill>
            <a:schemeClr val="accent2">
              <a:lumMod val="75000"/>
              <a:alpha val="90000"/>
            </a:schemeClr>
          </a:solidFill>
          <a:ln>
            <a:noFill/>
          </a:ln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1910" y="1023257"/>
            <a:ext cx="3235083" cy="4767943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Main goal</a:t>
            </a:r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3D8662-D21C-4B0A-A8A5-EA1E5DEBC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43384" cy="6858001"/>
          </a:xfrm>
          <a:custGeom>
            <a:avLst/>
            <a:gdLst>
              <a:gd name="connsiteX0" fmla="*/ 0 w 8143384"/>
              <a:gd name="connsiteY0" fmla="*/ 0 h 6858001"/>
              <a:gd name="connsiteX1" fmla="*/ 3861881 w 8143384"/>
              <a:gd name="connsiteY1" fmla="*/ 0 h 6858001"/>
              <a:gd name="connsiteX2" fmla="*/ 3861881 w 8143384"/>
              <a:gd name="connsiteY2" fmla="*/ 1 h 6858001"/>
              <a:gd name="connsiteX3" fmla="*/ 6963565 w 8143384"/>
              <a:gd name="connsiteY3" fmla="*/ 1 h 6858001"/>
              <a:gd name="connsiteX4" fmla="*/ 6963565 w 8143384"/>
              <a:gd name="connsiteY4" fmla="*/ 0 h 6858001"/>
              <a:gd name="connsiteX5" fmla="*/ 7841583 w 8143384"/>
              <a:gd name="connsiteY5" fmla="*/ 0 h 6858001"/>
              <a:gd name="connsiteX6" fmla="*/ 6994625 w 8143384"/>
              <a:gd name="connsiteY6" fmla="*/ 5258645 h 6858001"/>
              <a:gd name="connsiteX7" fmla="*/ 6994625 w 8143384"/>
              <a:gd name="connsiteY7" fmla="*/ 5263939 h 6858001"/>
              <a:gd name="connsiteX8" fmla="*/ 8143384 w 8143384"/>
              <a:gd name="connsiteY8" fmla="*/ 6858001 h 6858001"/>
              <a:gd name="connsiteX9" fmla="*/ 6994625 w 8143384"/>
              <a:gd name="connsiteY9" fmla="*/ 6858001 h 6858001"/>
              <a:gd name="connsiteX10" fmla="*/ 6643195 w 8143384"/>
              <a:gd name="connsiteY10" fmla="*/ 6858001 h 6858001"/>
              <a:gd name="connsiteX11" fmla="*/ 3861881 w 8143384"/>
              <a:gd name="connsiteY11" fmla="*/ 6858001 h 6858001"/>
              <a:gd name="connsiteX12" fmla="*/ 3739675 w 8143384"/>
              <a:gd name="connsiteY12" fmla="*/ 6858001 h 6858001"/>
              <a:gd name="connsiteX13" fmla="*/ 0 w 8143384"/>
              <a:gd name="connsiteY1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143384" h="6858001">
                <a:moveTo>
                  <a:pt x="0" y="0"/>
                </a:moveTo>
                <a:lnTo>
                  <a:pt x="3861881" y="0"/>
                </a:lnTo>
                <a:lnTo>
                  <a:pt x="3861881" y="1"/>
                </a:lnTo>
                <a:lnTo>
                  <a:pt x="6963565" y="1"/>
                </a:lnTo>
                <a:lnTo>
                  <a:pt x="6963565" y="0"/>
                </a:lnTo>
                <a:lnTo>
                  <a:pt x="7841583" y="0"/>
                </a:lnTo>
                <a:lnTo>
                  <a:pt x="6994625" y="5258645"/>
                </a:lnTo>
                <a:lnTo>
                  <a:pt x="6994625" y="5263939"/>
                </a:lnTo>
                <a:lnTo>
                  <a:pt x="8143384" y="6858001"/>
                </a:lnTo>
                <a:lnTo>
                  <a:pt x="6994625" y="6858001"/>
                </a:lnTo>
                <a:lnTo>
                  <a:pt x="6643195" y="6858001"/>
                </a:lnTo>
                <a:lnTo>
                  <a:pt x="3861881" y="6858001"/>
                </a:lnTo>
                <a:lnTo>
                  <a:pt x="3739675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693035" y="1023257"/>
            <a:ext cx="5968515" cy="47679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000" dirty="0"/>
              <a:t>Discuss : </a:t>
            </a:r>
            <a:endParaRPr lang="en-US" sz="2000"/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How a transaction is propagated around the bitcoin network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How Bitcoin nodes can connect/disconnect and interact with network</a:t>
            </a:r>
          </a:p>
          <a:p>
            <a:pPr marL="342900" indent="-34290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Improvements and limitations that will be facing bitcoin in the future</a:t>
            </a:r>
          </a:p>
        </p:txBody>
      </p:sp>
      <p:sp>
        <p:nvSpPr>
          <p:cNvPr id="108" name="Footer Placeholder 15">
            <a:extLst>
              <a:ext uri="{FF2B5EF4-FFF2-40B4-BE49-F238E27FC236}">
                <a16:creationId xmlns:a16="http://schemas.microsoft.com/office/drawing/2014/main" id="{2DCD8F78-1792-4C6D-981A-E217B2E88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465" y="5883275"/>
            <a:ext cx="5759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036" y="5883275"/>
            <a:ext cx="583839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10" name="Date Placeholder 14">
            <a:extLst>
              <a:ext uri="{FF2B5EF4-FFF2-40B4-BE49-F238E27FC236}">
                <a16:creationId xmlns:a16="http://schemas.microsoft.com/office/drawing/2014/main" id="{55406073-A765-4D67-ACDC-14CB85786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112" name="Slide Number Placeholder 16">
            <a:extLst>
              <a:ext uri="{FF2B5EF4-FFF2-40B4-BE49-F238E27FC236}">
                <a16:creationId xmlns:a16="http://schemas.microsoft.com/office/drawing/2014/main" id="{F7952C3D-CF7B-4948-838F-4A9E40B4A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842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Joining the bitcoin network 1/2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sz="2400" dirty="0"/>
              <a:t>Where should I connect ?!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endParaRPr lang="en-US" sz="2400" dirty="0"/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=&gt;Seeds: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deed.bitcoin.sipa.be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dnsseed.bluematt.me</a:t>
            </a:r>
          </a:p>
          <a:p>
            <a:pPr algn="ctr">
              <a:spcBef>
                <a:spcPct val="20000"/>
              </a:spcBef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https://github.com/bitcoin/bitcoin/blob/master/src/chainparams.cpp#L123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99764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3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Joining the bitcoin network 2/2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43867" y="2048933"/>
            <a:ext cx="7659156" cy="37422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 dirty="0"/>
              <a:t>Connect to the bitcoin network.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 dirty="0"/>
              <a:t>Select one or more of the seeds.</a:t>
            </a:r>
          </a:p>
          <a:p>
            <a:pPr marL="457200" indent="-457200">
              <a:spcBef>
                <a:spcPct val="20000"/>
              </a:spcBef>
              <a:spcAft>
                <a:spcPts val="600"/>
              </a:spcAft>
              <a:buAutoNum type="arabicPeriod"/>
            </a:pPr>
            <a:r>
              <a:rPr lang="en-US" sz="2400" dirty="0"/>
              <a:t>Ask them to send you some Ips of other nodes that are currently running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endParaRPr lang="en-US" sz="2400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400" dirty="0"/>
              <a:t>=&gt; The Ips are pseudo randomly selected! Because the topology of bitcoin network is dynamic and random 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38625" y="5883275"/>
            <a:ext cx="528637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65059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55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6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7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8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9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0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62" name="Rectangle 161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4657" y="881405"/>
            <a:ext cx="3596891" cy="18104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The Gossip Protocol</a:t>
            </a:r>
            <a:endParaRPr lang="fr-FR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6714" y="-4763"/>
            <a:ext cx="5014912" cy="6862763"/>
            <a:chOff x="2928938" y="-4763"/>
            <a:chExt cx="5014912" cy="6862763"/>
          </a:xfrm>
        </p:grpSpPr>
        <p:sp>
          <p:nvSpPr>
            <p:cNvPr id="165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7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8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9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0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172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693" y="648931"/>
            <a:ext cx="685443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03C36FD3-F9B5-CA3B-6B20-DD727B25F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05" y="2581761"/>
            <a:ext cx="6617068" cy="14067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350C473-C11E-03C4-6EF5-65E8BF22AE32}"/>
              </a:ext>
            </a:extLst>
          </p:cNvPr>
          <p:cNvSpPr txBox="1"/>
          <p:nvPr/>
        </p:nvSpPr>
        <p:spPr>
          <a:xfrm>
            <a:off x="7797615" y="3428999"/>
            <a:ext cx="3712806" cy="23548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>
                <a:ea typeface="+mn-lt"/>
                <a:cs typeface="+mn-lt"/>
              </a:rPr>
              <a:t>Each receiving Node checks for validity: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If v</a:t>
            </a:r>
            <a:r>
              <a:rPr lang="en-US" sz="2000" u="sng" dirty="0"/>
              <a:t>alid</a:t>
            </a:r>
            <a:r>
              <a:rPr lang="en-US" sz="2000" dirty="0"/>
              <a:t>, passes to its peers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If i</a:t>
            </a:r>
            <a:r>
              <a:rPr lang="en-US" sz="2000" u="sng" dirty="0"/>
              <a:t>nvalid</a:t>
            </a:r>
            <a:r>
              <a:rPr lang="en-US" sz="2000" dirty="0"/>
              <a:t>, drops it</a:t>
            </a:r>
          </a:p>
        </p:txBody>
      </p:sp>
    </p:spTree>
    <p:extLst>
      <p:ext uri="{BB962C8B-B14F-4D97-AF65-F5344CB8AC3E}">
        <p14:creationId xmlns:p14="http://schemas.microsoft.com/office/powerpoint/2010/main" val="391185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Valid transactions at the Gossip level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Is the transaction valid within the current blockchain ? (check transaction script and script </a:t>
            </a:r>
            <a:r>
              <a:rPr lang="en-US" sz="2000" dirty="0" err="1"/>
              <a:t>Pubkey</a:t>
            </a:r>
            <a:r>
              <a:rPr lang="en-US" sz="2000" dirty="0"/>
              <a:t> )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Have the transaction outputs being used as inputs not already been redeemed (already spent)?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Has this node not seen this </a:t>
            </a:r>
            <a:r>
              <a:rPr lang="en-US" sz="2000" dirty="0" err="1"/>
              <a:t>transcation</a:t>
            </a:r>
            <a:r>
              <a:rPr lang="en-US" sz="2000" dirty="0"/>
              <a:t> before ?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Is the script whitelisted?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165726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Transaction Propagation</a:t>
            </a:r>
            <a:endParaRPr lang="fr-FR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 dirty="0"/>
              <a:t>Relatively slow process (decentralization and efficiency are often conflicting goals).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Block propagation has gotten much faster with optimization and focus.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dirty="0"/>
              <a:t>The number of </a:t>
            </a:r>
            <a:r>
              <a:rPr lang="en-US" sz="2000" u="sng" dirty="0"/>
              <a:t>fully</a:t>
            </a:r>
            <a:r>
              <a:rPr lang="en-US" sz="2000" dirty="0"/>
              <a:t> validating nodes is very stable across the years  :</a:t>
            </a:r>
            <a:r>
              <a:rPr lang="en-US" sz="2000" dirty="0">
                <a:ea typeface="+mn-lt"/>
                <a:cs typeface="+mn-lt"/>
              </a:rPr>
              <a:t> https://bitnodes.io/dashboard/7y/</a:t>
            </a:r>
            <a:endParaRPr lang="en-US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97277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" name="Rectangle 203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7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208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</p:sp>
        <p:sp>
          <p:nvSpPr>
            <p:cNvPr id="209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10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  <p:sp>
          <p:nvSpPr>
            <p:cNvPr id="211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</p:sp>
        <p:sp>
          <p:nvSpPr>
            <p:cNvPr id="212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Storage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69B46A7-CC6C-E400-03BF-153B33BDB115}"/>
              </a:ext>
            </a:extLst>
          </p:cNvPr>
          <p:cNvSpPr txBox="1"/>
          <p:nvPr/>
        </p:nvSpPr>
        <p:spPr>
          <a:xfrm>
            <a:off x="3176208" y="2673457"/>
            <a:ext cx="6970714" cy="28013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Current size of bitcoin blockchain: 462.93 </a:t>
            </a:r>
            <a:r>
              <a:rPr lang="en-US" dirty="0" err="1">
                <a:ea typeface="+mn-lt"/>
                <a:cs typeface="+mn-lt"/>
              </a:rPr>
              <a:t>GigaBytes</a:t>
            </a:r>
            <a:endParaRPr lang="en-US"/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https://www.blockchain.com/explorer/charts/blocks-size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 err="1"/>
              <a:t>Mempool</a:t>
            </a:r>
            <a:r>
              <a:rPr lang="en-US" dirty="0"/>
              <a:t> transactions size of the last week : </a:t>
            </a:r>
            <a:r>
              <a:rPr lang="en-US" dirty="0">
                <a:ea typeface="+mn-lt"/>
                <a:cs typeface="+mn-lt"/>
              </a:rPr>
              <a:t>54244364 Bytes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https://www.blockchain.com/explorer/charts/mempool-size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5007932" y="1261873"/>
            <a:ext cx="5951013" cy="44494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57200" indent="-45720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909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A288DB-A981-78B9-DD92-65989723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451" y="685800"/>
            <a:ext cx="7648573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Fully validating Nodes</a:t>
            </a:r>
            <a:endParaRPr lang="fr-FR" dirty="0" err="1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1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</p:sp>
      <p:sp>
        <p:nvSpPr>
          <p:cNvPr id="143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</p:sp>
      <p:sp>
        <p:nvSpPr>
          <p:cNvPr id="145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sp>
        <p:nvSpPr>
          <p:cNvPr id="149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BDD1F8-262A-6361-A74B-AA830EBF8A7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</a:pPr>
            <a:r>
              <a:rPr lang="en-US" sz="2000" dirty="0"/>
              <a:t>=&gt; They are nodes that: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Connect to the bitcoin network and act as a full peer.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Download and verify the entire Blockchain (it takes approximately 24 hours)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Verify, propagate and drop transactions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Broadcast transactions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3074F5-E6C5-F9EE-D29E-E2E9198B6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54451" y="6032042"/>
            <a:ext cx="424229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inspired from Web3 Foundation course</a:t>
            </a:r>
          </a:p>
        </p:txBody>
      </p:sp>
    </p:spTree>
    <p:extLst>
      <p:ext uri="{BB962C8B-B14F-4D97-AF65-F5344CB8AC3E}">
        <p14:creationId xmlns:p14="http://schemas.microsoft.com/office/powerpoint/2010/main" val="38174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Application>Microsoft Office PowerPoint</Application>
  <PresentationFormat>Grand écran</PresentationFormat>
  <Slides>17</Slides>
  <Notes>17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Parallax</vt:lpstr>
      <vt:lpstr>BLOCKCHAIN</vt:lpstr>
      <vt:lpstr>Main goal</vt:lpstr>
      <vt:lpstr>Joining the bitcoin network 1/2</vt:lpstr>
      <vt:lpstr>Joining the bitcoin network 2/2</vt:lpstr>
      <vt:lpstr>The Gossip Protocol</vt:lpstr>
      <vt:lpstr>Valid transactions at the Gossip level</vt:lpstr>
      <vt:lpstr>Transaction Propagation</vt:lpstr>
      <vt:lpstr>Storage</vt:lpstr>
      <vt:lpstr>Fully validating Nodes</vt:lpstr>
      <vt:lpstr>SPV (Lightweight) nodes</vt:lpstr>
      <vt:lpstr>When to use SPV nodes?</vt:lpstr>
      <vt:lpstr>The evolution of bitcoin</vt:lpstr>
      <vt:lpstr>The evolution of bitcoin</vt:lpstr>
      <vt:lpstr>Kind of Forks</vt:lpstr>
      <vt:lpstr>Changes to Concensus</vt:lpstr>
      <vt:lpstr>Limitations of Bitcoin Network</vt:lpstr>
      <vt:lpstr>BLOCKCHAIN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1124</cp:revision>
  <dcterms:created xsi:type="dcterms:W3CDTF">2023-01-24T10:09:21Z</dcterms:created>
  <dcterms:modified xsi:type="dcterms:W3CDTF">2023-03-27T23:03:32Z</dcterms:modified>
</cp:coreProperties>
</file>