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30"/>
  </p:notesMasterIdLst>
  <p:handoutMasterIdLst>
    <p:handoutMasterId r:id="rId31"/>
  </p:handout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B3BB9-CBEE-41B4-BE7A-014F96288223}" v="606" dt="2023-01-30T13:10:00.205"/>
    <p1510:client id="{5C60DC66-31D0-49FD-8845-A1A3987F6C69}" v="89" dt="2023-01-24T10:14:19.059"/>
    <p1510:client id="{BD9935A9-2F54-437E-B5C4-9D2601B1CB94}" v="4189" dt="2023-01-29T15:25:05.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989" autoAdjust="0"/>
  </p:normalViewPr>
  <p:slideViewPr>
    <p:cSldViewPr snapToGrid="0">
      <p:cViewPr varScale="1">
        <p:scale>
          <a:sx n="119" d="100"/>
          <a:sy n="119" d="100"/>
        </p:scale>
        <p:origin x="96" y="19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CCDE4-E8AB-4AE5-8FED-E5A7E24096F5}"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14B19437-4B83-4A44-A1D7-8615039B9A49}">
      <dgm:prSet/>
      <dgm:spPr/>
      <dgm:t>
        <a:bodyPr/>
        <a:lstStyle/>
        <a:p>
          <a:r>
            <a:rPr lang="en-US"/>
            <a:t>Basically, you would give them your credit card information, they would purchase things "for" you from different sites.</a:t>
          </a:r>
        </a:p>
      </dgm:t>
    </dgm:pt>
    <dgm:pt modelId="{11B31D52-5365-40DA-A624-7C0074BE60AE}" type="parTrans" cxnId="{E99DA7EC-E14A-4AC3-9871-BB4583173644}">
      <dgm:prSet/>
      <dgm:spPr/>
      <dgm:t>
        <a:bodyPr/>
        <a:lstStyle/>
        <a:p>
          <a:endParaRPr lang="en-US"/>
        </a:p>
      </dgm:t>
    </dgm:pt>
    <dgm:pt modelId="{AE62F795-DADF-456E-A9DD-E639B5B601FC}" type="sibTrans" cxnId="{E99DA7EC-E14A-4AC3-9871-BB4583173644}">
      <dgm:prSet/>
      <dgm:spPr/>
      <dgm:t>
        <a:bodyPr/>
        <a:lstStyle/>
        <a:p>
          <a:endParaRPr lang="en-US"/>
        </a:p>
      </dgm:t>
    </dgm:pt>
    <dgm:pt modelId="{F77D9781-B86D-419E-BA00-69B31FEC2223}">
      <dgm:prSet/>
      <dgm:spPr/>
      <dgm:t>
        <a:bodyPr/>
        <a:lstStyle/>
        <a:p>
          <a:r>
            <a:rPr lang="en-US"/>
            <a:t>=&gt; Never caught on : merchants had to wait 90 days for every transaction to be cleared!</a:t>
          </a:r>
        </a:p>
      </dgm:t>
    </dgm:pt>
    <dgm:pt modelId="{460D9B19-8378-4565-9DCA-08A34370721F}" type="parTrans" cxnId="{204D59FC-6FF7-4DCE-A94B-12D5B8E17ED3}">
      <dgm:prSet/>
      <dgm:spPr/>
      <dgm:t>
        <a:bodyPr/>
        <a:lstStyle/>
        <a:p>
          <a:endParaRPr lang="en-US"/>
        </a:p>
      </dgm:t>
    </dgm:pt>
    <dgm:pt modelId="{992F9CEC-FDDF-4343-9C68-D638D2BDE580}" type="sibTrans" cxnId="{204D59FC-6FF7-4DCE-A94B-12D5B8E17ED3}">
      <dgm:prSet/>
      <dgm:spPr/>
      <dgm:t>
        <a:bodyPr/>
        <a:lstStyle/>
        <a:p>
          <a:endParaRPr lang="en-US"/>
        </a:p>
      </dgm:t>
    </dgm:pt>
    <dgm:pt modelId="{86E9AC6C-4EA0-420A-8975-4AC73DCDD3E1}" type="pres">
      <dgm:prSet presAssocID="{5E3CCDE4-E8AB-4AE5-8FED-E5A7E24096F5}" presName="Name0" presStyleCnt="0">
        <dgm:presLayoutVars>
          <dgm:dir/>
          <dgm:animLvl val="lvl"/>
          <dgm:resizeHandles val="exact"/>
        </dgm:presLayoutVars>
      </dgm:prSet>
      <dgm:spPr/>
    </dgm:pt>
    <dgm:pt modelId="{28067B51-FA96-43F1-9F2C-8E716FAA156A}" type="pres">
      <dgm:prSet presAssocID="{F77D9781-B86D-419E-BA00-69B31FEC2223}" presName="boxAndChildren" presStyleCnt="0"/>
      <dgm:spPr/>
    </dgm:pt>
    <dgm:pt modelId="{5BD83961-70FC-4E00-9AD3-6282A8931C5E}" type="pres">
      <dgm:prSet presAssocID="{F77D9781-B86D-419E-BA00-69B31FEC2223}" presName="parentTextBox" presStyleLbl="node1" presStyleIdx="0" presStyleCnt="2"/>
      <dgm:spPr/>
    </dgm:pt>
    <dgm:pt modelId="{AF24E5E7-3AE0-49C4-AB13-8EE597830DFB}" type="pres">
      <dgm:prSet presAssocID="{AE62F795-DADF-456E-A9DD-E639B5B601FC}" presName="sp" presStyleCnt="0"/>
      <dgm:spPr/>
    </dgm:pt>
    <dgm:pt modelId="{A80C45A6-1BDD-42CF-AAEB-4B41DB2E20B1}" type="pres">
      <dgm:prSet presAssocID="{14B19437-4B83-4A44-A1D7-8615039B9A49}" presName="arrowAndChildren" presStyleCnt="0"/>
      <dgm:spPr/>
    </dgm:pt>
    <dgm:pt modelId="{652DC47D-F8E8-4E1A-80D6-5E39797D3EF5}" type="pres">
      <dgm:prSet presAssocID="{14B19437-4B83-4A44-A1D7-8615039B9A49}" presName="parentTextArrow" presStyleLbl="node1" presStyleIdx="1" presStyleCnt="2"/>
      <dgm:spPr/>
    </dgm:pt>
  </dgm:ptLst>
  <dgm:cxnLst>
    <dgm:cxn modelId="{D0EF855F-902E-448A-A53B-199919BCE4BE}" type="presOf" srcId="{5E3CCDE4-E8AB-4AE5-8FED-E5A7E24096F5}" destId="{86E9AC6C-4EA0-420A-8975-4AC73DCDD3E1}" srcOrd="0" destOrd="0" presId="urn:microsoft.com/office/officeart/2005/8/layout/process4"/>
    <dgm:cxn modelId="{B4F6D945-2858-494E-98B5-AB37CE7BDD6D}" type="presOf" srcId="{F77D9781-B86D-419E-BA00-69B31FEC2223}" destId="{5BD83961-70FC-4E00-9AD3-6282A8931C5E}" srcOrd="0" destOrd="0" presId="urn:microsoft.com/office/officeart/2005/8/layout/process4"/>
    <dgm:cxn modelId="{FFF20D93-7120-4C2D-B542-E55741FAFB44}" type="presOf" srcId="{14B19437-4B83-4A44-A1D7-8615039B9A49}" destId="{652DC47D-F8E8-4E1A-80D6-5E39797D3EF5}" srcOrd="0" destOrd="0" presId="urn:microsoft.com/office/officeart/2005/8/layout/process4"/>
    <dgm:cxn modelId="{E99DA7EC-E14A-4AC3-9871-BB4583173644}" srcId="{5E3CCDE4-E8AB-4AE5-8FED-E5A7E24096F5}" destId="{14B19437-4B83-4A44-A1D7-8615039B9A49}" srcOrd="0" destOrd="0" parTransId="{11B31D52-5365-40DA-A624-7C0074BE60AE}" sibTransId="{AE62F795-DADF-456E-A9DD-E639B5B601FC}"/>
    <dgm:cxn modelId="{204D59FC-6FF7-4DCE-A94B-12D5B8E17ED3}" srcId="{5E3CCDE4-E8AB-4AE5-8FED-E5A7E24096F5}" destId="{F77D9781-B86D-419E-BA00-69B31FEC2223}" srcOrd="1" destOrd="0" parTransId="{460D9B19-8378-4565-9DCA-08A34370721F}" sibTransId="{992F9CEC-FDDF-4343-9C68-D638D2BDE580}"/>
    <dgm:cxn modelId="{986BFB68-8A36-415E-B174-69B3F06D0D64}" type="presParOf" srcId="{86E9AC6C-4EA0-420A-8975-4AC73DCDD3E1}" destId="{28067B51-FA96-43F1-9F2C-8E716FAA156A}" srcOrd="0" destOrd="0" presId="urn:microsoft.com/office/officeart/2005/8/layout/process4"/>
    <dgm:cxn modelId="{901AD062-F5B0-4955-855F-91697148FA07}" type="presParOf" srcId="{28067B51-FA96-43F1-9F2C-8E716FAA156A}" destId="{5BD83961-70FC-4E00-9AD3-6282A8931C5E}" srcOrd="0" destOrd="0" presId="urn:microsoft.com/office/officeart/2005/8/layout/process4"/>
    <dgm:cxn modelId="{DACB00B2-3B7F-4025-9DDC-015A23903300}" type="presParOf" srcId="{86E9AC6C-4EA0-420A-8975-4AC73DCDD3E1}" destId="{AF24E5E7-3AE0-49C4-AB13-8EE597830DFB}" srcOrd="1" destOrd="0" presId="urn:microsoft.com/office/officeart/2005/8/layout/process4"/>
    <dgm:cxn modelId="{AB45284D-9BB2-44F1-9BBB-39CB8DE5A130}" type="presParOf" srcId="{86E9AC6C-4EA0-420A-8975-4AC73DCDD3E1}" destId="{A80C45A6-1BDD-42CF-AAEB-4B41DB2E20B1}" srcOrd="2" destOrd="0" presId="urn:microsoft.com/office/officeart/2005/8/layout/process4"/>
    <dgm:cxn modelId="{6E5593E7-4BEA-4249-BB91-F8D73AFC4614}" type="presParOf" srcId="{A80C45A6-1BDD-42CF-AAEB-4B41DB2E20B1}" destId="{652DC47D-F8E8-4E1A-80D6-5E39797D3EF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2E8DF-C513-4694-99C9-C8550ABD95A8}"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F8A6FCF-C81B-4E0C-B0CB-933424F259E7}">
      <dgm:prSet/>
      <dgm:spPr/>
      <dgm:t>
        <a:bodyPr/>
        <a:lstStyle/>
        <a:p>
          <a:r>
            <a:rPr lang="en-US"/>
            <a:t>Allowed you to encrypt your credit card number and send an encrypted version through an intermediary.</a:t>
          </a:r>
        </a:p>
      </dgm:t>
    </dgm:pt>
    <dgm:pt modelId="{CD0F33F2-E284-4BE4-A6C3-7B423DC6931C}" type="parTrans" cxnId="{6CF99C7B-7335-46D0-A45D-B301D08B4F75}">
      <dgm:prSet/>
      <dgm:spPr/>
      <dgm:t>
        <a:bodyPr/>
        <a:lstStyle/>
        <a:p>
          <a:endParaRPr lang="en-US"/>
        </a:p>
      </dgm:t>
    </dgm:pt>
    <dgm:pt modelId="{A3346C2C-1995-4471-A9F3-14244F74A914}" type="sibTrans" cxnId="{6CF99C7B-7335-46D0-A45D-B301D08B4F75}">
      <dgm:prSet/>
      <dgm:spPr/>
      <dgm:t>
        <a:bodyPr/>
        <a:lstStyle/>
        <a:p>
          <a:endParaRPr lang="en-US"/>
        </a:p>
      </dgm:t>
    </dgm:pt>
    <dgm:pt modelId="{41E03B65-9FEF-4CD1-830E-31D9BF3BD2A4}">
      <dgm:prSet/>
      <dgm:spPr/>
      <dgm:t>
        <a:bodyPr/>
        <a:lstStyle/>
        <a:p>
          <a:r>
            <a:rPr lang="en-US"/>
            <a:t>Seller cannot see your actual credit card information – buyer, seller, and intermediary would come to an agreement by each coming up with an encrypted version.</a:t>
          </a:r>
        </a:p>
      </dgm:t>
    </dgm:pt>
    <dgm:pt modelId="{97E23BDE-EF47-4B7B-BA5E-6DD8A208B69A}" type="parTrans" cxnId="{7535282A-010D-4738-A865-425C60564CDA}">
      <dgm:prSet/>
      <dgm:spPr/>
      <dgm:t>
        <a:bodyPr/>
        <a:lstStyle/>
        <a:p>
          <a:endParaRPr lang="en-US"/>
        </a:p>
      </dgm:t>
    </dgm:pt>
    <dgm:pt modelId="{A745D1DD-C06D-4461-9753-BCF2288533AF}" type="sibTrans" cxnId="{7535282A-010D-4738-A865-425C60564CDA}">
      <dgm:prSet/>
      <dgm:spPr/>
      <dgm:t>
        <a:bodyPr/>
        <a:lstStyle/>
        <a:p>
          <a:endParaRPr lang="en-US"/>
        </a:p>
      </dgm:t>
    </dgm:pt>
    <dgm:pt modelId="{3C212F67-458F-4A91-AFA8-6A200B921A48}">
      <dgm:prSet/>
      <dgm:spPr/>
      <dgm:t>
        <a:bodyPr/>
        <a:lstStyle/>
        <a:p>
          <a:r>
            <a:rPr lang="en-US"/>
            <a:t>Did not succeed because every user needed to get a certificate =&gt; back then in the  '90s, getting a certificate was a hard technical process.</a:t>
          </a:r>
        </a:p>
      </dgm:t>
    </dgm:pt>
    <dgm:pt modelId="{8F2967D3-61B6-40D1-878D-8AC2F99DCF62}" type="parTrans" cxnId="{20E712DF-7DFC-4FEF-9A79-BCEB1C355381}">
      <dgm:prSet/>
      <dgm:spPr/>
      <dgm:t>
        <a:bodyPr/>
        <a:lstStyle/>
        <a:p>
          <a:endParaRPr lang="en-US"/>
        </a:p>
      </dgm:t>
    </dgm:pt>
    <dgm:pt modelId="{35B43864-314F-4956-8871-06272BC4D7D6}" type="sibTrans" cxnId="{20E712DF-7DFC-4FEF-9A79-BCEB1C355381}">
      <dgm:prSet/>
      <dgm:spPr/>
      <dgm:t>
        <a:bodyPr/>
        <a:lstStyle/>
        <a:p>
          <a:endParaRPr lang="en-US"/>
        </a:p>
      </dgm:t>
    </dgm:pt>
    <dgm:pt modelId="{64E7699A-C622-4DC4-B068-A1D9A694E542}" type="pres">
      <dgm:prSet presAssocID="{DF12E8DF-C513-4694-99C9-C8550ABD95A8}" presName="Name0" presStyleCnt="0">
        <dgm:presLayoutVars>
          <dgm:dir/>
          <dgm:animLvl val="lvl"/>
          <dgm:resizeHandles val="exact"/>
        </dgm:presLayoutVars>
      </dgm:prSet>
      <dgm:spPr/>
    </dgm:pt>
    <dgm:pt modelId="{0529A13E-2832-4559-9B3A-826FBD871A73}" type="pres">
      <dgm:prSet presAssocID="{3C212F67-458F-4A91-AFA8-6A200B921A48}" presName="boxAndChildren" presStyleCnt="0"/>
      <dgm:spPr/>
    </dgm:pt>
    <dgm:pt modelId="{91B48A56-22D0-4154-A6CE-F44A7C64B755}" type="pres">
      <dgm:prSet presAssocID="{3C212F67-458F-4A91-AFA8-6A200B921A48}" presName="parentTextBox" presStyleLbl="node1" presStyleIdx="0" presStyleCnt="3"/>
      <dgm:spPr/>
    </dgm:pt>
    <dgm:pt modelId="{C96A5CF5-D621-4A94-A458-B5E696ABB762}" type="pres">
      <dgm:prSet presAssocID="{A745D1DD-C06D-4461-9753-BCF2288533AF}" presName="sp" presStyleCnt="0"/>
      <dgm:spPr/>
    </dgm:pt>
    <dgm:pt modelId="{61C109C1-6166-421D-8442-111B704C2854}" type="pres">
      <dgm:prSet presAssocID="{41E03B65-9FEF-4CD1-830E-31D9BF3BD2A4}" presName="arrowAndChildren" presStyleCnt="0"/>
      <dgm:spPr/>
    </dgm:pt>
    <dgm:pt modelId="{077FCC91-406C-4398-8201-34E97AC66798}" type="pres">
      <dgm:prSet presAssocID="{41E03B65-9FEF-4CD1-830E-31D9BF3BD2A4}" presName="parentTextArrow" presStyleLbl="node1" presStyleIdx="1" presStyleCnt="3"/>
      <dgm:spPr/>
    </dgm:pt>
    <dgm:pt modelId="{850720C8-506B-4D0F-95F8-EA62F118F3A7}" type="pres">
      <dgm:prSet presAssocID="{A3346C2C-1995-4471-A9F3-14244F74A914}" presName="sp" presStyleCnt="0"/>
      <dgm:spPr/>
    </dgm:pt>
    <dgm:pt modelId="{A470E513-74FA-4458-B90F-D256EBA74D0E}" type="pres">
      <dgm:prSet presAssocID="{7F8A6FCF-C81B-4E0C-B0CB-933424F259E7}" presName="arrowAndChildren" presStyleCnt="0"/>
      <dgm:spPr/>
    </dgm:pt>
    <dgm:pt modelId="{361B39C5-006F-4178-910E-00D961497CD2}" type="pres">
      <dgm:prSet presAssocID="{7F8A6FCF-C81B-4E0C-B0CB-933424F259E7}" presName="parentTextArrow" presStyleLbl="node1" presStyleIdx="2" presStyleCnt="3"/>
      <dgm:spPr/>
    </dgm:pt>
  </dgm:ptLst>
  <dgm:cxnLst>
    <dgm:cxn modelId="{7535282A-010D-4738-A865-425C60564CDA}" srcId="{DF12E8DF-C513-4694-99C9-C8550ABD95A8}" destId="{41E03B65-9FEF-4CD1-830E-31D9BF3BD2A4}" srcOrd="1" destOrd="0" parTransId="{97E23BDE-EF47-4B7B-BA5E-6DD8A208B69A}" sibTransId="{A745D1DD-C06D-4461-9753-BCF2288533AF}"/>
    <dgm:cxn modelId="{9035AF61-B585-4588-9804-F0AC63C0C672}" type="presOf" srcId="{7F8A6FCF-C81B-4E0C-B0CB-933424F259E7}" destId="{361B39C5-006F-4178-910E-00D961497CD2}" srcOrd="0" destOrd="0" presId="urn:microsoft.com/office/officeart/2005/8/layout/process4"/>
    <dgm:cxn modelId="{A722344C-90F3-437D-834A-C147A4CC8B31}" type="presOf" srcId="{41E03B65-9FEF-4CD1-830E-31D9BF3BD2A4}" destId="{077FCC91-406C-4398-8201-34E97AC66798}" srcOrd="0" destOrd="0" presId="urn:microsoft.com/office/officeart/2005/8/layout/process4"/>
    <dgm:cxn modelId="{1D085D4F-CA1D-4B1C-9D08-37F19D23C6F0}" type="presOf" srcId="{DF12E8DF-C513-4694-99C9-C8550ABD95A8}" destId="{64E7699A-C622-4DC4-B068-A1D9A694E542}" srcOrd="0" destOrd="0" presId="urn:microsoft.com/office/officeart/2005/8/layout/process4"/>
    <dgm:cxn modelId="{6CF99C7B-7335-46D0-A45D-B301D08B4F75}" srcId="{DF12E8DF-C513-4694-99C9-C8550ABD95A8}" destId="{7F8A6FCF-C81B-4E0C-B0CB-933424F259E7}" srcOrd="0" destOrd="0" parTransId="{CD0F33F2-E284-4BE4-A6C3-7B423DC6931C}" sibTransId="{A3346C2C-1995-4471-A9F3-14244F74A914}"/>
    <dgm:cxn modelId="{20E712DF-7DFC-4FEF-9A79-BCEB1C355381}" srcId="{DF12E8DF-C513-4694-99C9-C8550ABD95A8}" destId="{3C212F67-458F-4A91-AFA8-6A200B921A48}" srcOrd="2" destOrd="0" parTransId="{8F2967D3-61B6-40D1-878D-8AC2F99DCF62}" sibTransId="{35B43864-314F-4956-8871-06272BC4D7D6}"/>
    <dgm:cxn modelId="{4FB991FA-9024-4D9E-A656-D23AC3951CDB}" type="presOf" srcId="{3C212F67-458F-4A91-AFA8-6A200B921A48}" destId="{91B48A56-22D0-4154-A6CE-F44A7C64B755}" srcOrd="0" destOrd="0" presId="urn:microsoft.com/office/officeart/2005/8/layout/process4"/>
    <dgm:cxn modelId="{ED9A8BB1-525B-43D7-83A9-D0B6BFB27758}" type="presParOf" srcId="{64E7699A-C622-4DC4-B068-A1D9A694E542}" destId="{0529A13E-2832-4559-9B3A-826FBD871A73}" srcOrd="0" destOrd="0" presId="urn:microsoft.com/office/officeart/2005/8/layout/process4"/>
    <dgm:cxn modelId="{2901D61E-0C56-4B3E-8166-06AFCF049E00}" type="presParOf" srcId="{0529A13E-2832-4559-9B3A-826FBD871A73}" destId="{91B48A56-22D0-4154-A6CE-F44A7C64B755}" srcOrd="0" destOrd="0" presId="urn:microsoft.com/office/officeart/2005/8/layout/process4"/>
    <dgm:cxn modelId="{FF332EA7-5F72-40D4-813E-DCDB624B9C72}" type="presParOf" srcId="{64E7699A-C622-4DC4-B068-A1D9A694E542}" destId="{C96A5CF5-D621-4A94-A458-B5E696ABB762}" srcOrd="1" destOrd="0" presId="urn:microsoft.com/office/officeart/2005/8/layout/process4"/>
    <dgm:cxn modelId="{DE80F7E5-A3C9-4704-AA80-59E34473FA8E}" type="presParOf" srcId="{64E7699A-C622-4DC4-B068-A1D9A694E542}" destId="{61C109C1-6166-421D-8442-111B704C2854}" srcOrd="2" destOrd="0" presId="urn:microsoft.com/office/officeart/2005/8/layout/process4"/>
    <dgm:cxn modelId="{CEB25DE5-5A54-4572-9BF3-5E1BA6217A10}" type="presParOf" srcId="{61C109C1-6166-421D-8442-111B704C2854}" destId="{077FCC91-406C-4398-8201-34E97AC66798}" srcOrd="0" destOrd="0" presId="urn:microsoft.com/office/officeart/2005/8/layout/process4"/>
    <dgm:cxn modelId="{1A3A57D9-C69B-424D-9BCC-85A71CEF6DF2}" type="presParOf" srcId="{64E7699A-C622-4DC4-B068-A1D9A694E542}" destId="{850720C8-506B-4D0F-95F8-EA62F118F3A7}" srcOrd="3" destOrd="0" presId="urn:microsoft.com/office/officeart/2005/8/layout/process4"/>
    <dgm:cxn modelId="{D2160AEE-BEB6-4EA1-9F57-AB378505A883}" type="presParOf" srcId="{64E7699A-C622-4DC4-B068-A1D9A694E542}" destId="{A470E513-74FA-4458-B90F-D256EBA74D0E}" srcOrd="4" destOrd="0" presId="urn:microsoft.com/office/officeart/2005/8/layout/process4"/>
    <dgm:cxn modelId="{F540F639-57E3-4578-8BD0-0DA1EF949109}" type="presParOf" srcId="{A470E513-74FA-4458-B90F-D256EBA74D0E}" destId="{361B39C5-006F-4178-910E-00D961497CD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3961-70FC-4E00-9AD3-6282A8931C5E}">
      <dsp:nvSpPr>
        <dsp:cNvPr id="0" name=""/>
        <dsp:cNvSpPr/>
      </dsp:nvSpPr>
      <dsp:spPr>
        <a:xfrm>
          <a:off x="0" y="1969678"/>
          <a:ext cx="6851467" cy="129232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=&gt; Never caught on : merchants had to wait 90 days for every transaction to be cleared!</a:t>
          </a:r>
        </a:p>
      </dsp:txBody>
      <dsp:txXfrm>
        <a:off x="0" y="1969678"/>
        <a:ext cx="6851467" cy="1292322"/>
      </dsp:txXfrm>
    </dsp:sp>
    <dsp:sp modelId="{652DC47D-F8E8-4E1A-80D6-5E39797D3EF5}">
      <dsp:nvSpPr>
        <dsp:cNvPr id="0" name=""/>
        <dsp:cNvSpPr/>
      </dsp:nvSpPr>
      <dsp:spPr>
        <a:xfrm rot="10800000">
          <a:off x="0" y="1471"/>
          <a:ext cx="6851467" cy="1987591"/>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Basically, you would give them your credit card information, they would purchase things "for" you from different sites.</a:t>
          </a:r>
        </a:p>
      </dsp:txBody>
      <dsp:txXfrm rot="10800000">
        <a:off x="0" y="1471"/>
        <a:ext cx="6851467" cy="1291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48A56-22D0-4154-A6CE-F44A7C64B755}">
      <dsp:nvSpPr>
        <dsp:cNvPr id="0" name=""/>
        <dsp:cNvSpPr/>
      </dsp:nvSpPr>
      <dsp:spPr>
        <a:xfrm>
          <a:off x="0" y="2710609"/>
          <a:ext cx="7297781" cy="8896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Did not succeed because every user needed to get a certificate =&gt; back then in the  '90s, getting a certificate was a hard technical process.</a:t>
          </a:r>
        </a:p>
      </dsp:txBody>
      <dsp:txXfrm>
        <a:off x="0" y="2710609"/>
        <a:ext cx="7297781" cy="889682"/>
      </dsp:txXfrm>
    </dsp:sp>
    <dsp:sp modelId="{077FCC91-406C-4398-8201-34E97AC66798}">
      <dsp:nvSpPr>
        <dsp:cNvPr id="0" name=""/>
        <dsp:cNvSpPr/>
      </dsp:nvSpPr>
      <dsp:spPr>
        <a:xfrm rot="10800000">
          <a:off x="0" y="1355623"/>
          <a:ext cx="7297781" cy="1368331"/>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Seller cannot see your actual credit card information – buyer, seller, and intermediary would come to an agreement by each coming up with an encrypted version.</a:t>
          </a:r>
        </a:p>
      </dsp:txBody>
      <dsp:txXfrm rot="10800000">
        <a:off x="0" y="1355623"/>
        <a:ext cx="7297781" cy="889100"/>
      </dsp:txXfrm>
    </dsp:sp>
    <dsp:sp modelId="{361B39C5-006F-4178-910E-00D961497CD2}">
      <dsp:nvSpPr>
        <dsp:cNvPr id="0" name=""/>
        <dsp:cNvSpPr/>
      </dsp:nvSpPr>
      <dsp:spPr>
        <a:xfrm rot="10800000">
          <a:off x="0" y="636"/>
          <a:ext cx="7297781" cy="1368331"/>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Allowed you to encrypt your credit card number and send an encrypted version through an intermediary.</a:t>
          </a:r>
        </a:p>
      </dsp:txBody>
      <dsp:txXfrm rot="10800000">
        <a:off x="0" y="636"/>
        <a:ext cx="7297781" cy="889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19F53EA-F482-478C-A149-AC1FFE07C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2DD54A1-E3D8-4068-A21E-CA4F310DB0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7FF3D-C5F5-4AC3-8F18-E8B53B43BF30}" type="datetime1">
              <a:rPr lang="fr-FR" smtClean="0"/>
              <a:t>10/02/2023</a:t>
            </a:fld>
            <a:endParaRPr lang="fr-FR"/>
          </a:p>
        </p:txBody>
      </p:sp>
      <p:sp>
        <p:nvSpPr>
          <p:cNvPr id="4" name="Espace réservé du pied de page 3">
            <a:extLst>
              <a:ext uri="{FF2B5EF4-FFF2-40B4-BE49-F238E27FC236}">
                <a16:creationId xmlns:a16="http://schemas.microsoft.com/office/drawing/2014/main" id="{54AAA2CD-8B31-40E2-9C28-63CE51E7F9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6FABA94-0B94-490D-822B-7DC6B3A9E4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B8D298-A79E-416D-8301-EE0BFB96C443}" type="slidenum">
              <a:rPr lang="fr-FR" smtClean="0"/>
              <a:t>‹N°›</a:t>
            </a:fld>
            <a:endParaRPr lang="fr-FR"/>
          </a:p>
        </p:txBody>
      </p:sp>
    </p:spTree>
    <p:extLst>
      <p:ext uri="{BB962C8B-B14F-4D97-AF65-F5344CB8AC3E}">
        <p14:creationId xmlns:p14="http://schemas.microsoft.com/office/powerpoint/2010/main" val="42680814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DEC79-C634-472A-AE71-2FB2E246F3A4}" type="datetime1">
              <a:rPr lang="fr-FR" smtClean="0"/>
              <a:pPr/>
              <a:t>10/02/2023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61D08-A544-4DEF-9451-4774D4FA6D9C}" type="slidenum">
              <a:rPr lang="fr-FR" noProof="0" smtClean="0"/>
              <a:t>‹N°›</a:t>
            </a:fld>
            <a:endParaRPr lang="fr-FR" noProof="0"/>
          </a:p>
        </p:txBody>
      </p:sp>
    </p:spTree>
    <p:extLst>
      <p:ext uri="{BB962C8B-B14F-4D97-AF65-F5344CB8AC3E}">
        <p14:creationId xmlns:p14="http://schemas.microsoft.com/office/powerpoint/2010/main" val="3781884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BA61D08-A544-4DEF-9451-4774D4FA6D9C}" type="slidenum">
              <a:rPr lang="fr-FR" smtClean="0"/>
              <a:t>1</a:t>
            </a:fld>
            <a:endParaRPr lang="fr-FR"/>
          </a:p>
        </p:txBody>
      </p:sp>
    </p:spTree>
    <p:extLst>
      <p:ext uri="{BB962C8B-B14F-4D97-AF65-F5344CB8AC3E}">
        <p14:creationId xmlns:p14="http://schemas.microsoft.com/office/powerpoint/2010/main" val="102327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Bootstrapped: we need some way for people to agree that silver, gold is worth something.</a:t>
            </a:r>
            <a:endParaRPr lang="fr-FR" dirty="0"/>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10</a:t>
            </a:fld>
            <a:endParaRPr lang="fr-FR" noProof="0"/>
          </a:p>
        </p:txBody>
      </p:sp>
    </p:spTree>
    <p:extLst>
      <p:ext uri="{BB962C8B-B14F-4D97-AF65-F5344CB8AC3E}">
        <p14:creationId xmlns:p14="http://schemas.microsoft.com/office/powerpoint/2010/main" val="1503166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A blind signature allowed someone to sign a document and prove their ownership while at the same time hiding the information in the document.</a:t>
            </a:r>
          </a:p>
          <a:p>
            <a:r>
              <a:rPr lang="en-US" dirty="0">
                <a:cs typeface="Calibri"/>
              </a:rPr>
              <a:t>You could prove that you owned some money (stored at a bank) by signing a transaction (credit-based)</a:t>
            </a:r>
          </a:p>
          <a:p>
            <a:endParaRPr lang="en-US" dirty="0">
              <a:cs typeface="Calibri"/>
            </a:endParaRPr>
          </a:p>
          <a:p>
            <a:r>
              <a:rPr lang="en-US" dirty="0">
                <a:cs typeface="Calibri"/>
              </a:rPr>
              <a:t>==&gt; here we see the first early starts at using cryptography to secure our money although it was still linked in with the traditional banking system</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11</a:t>
            </a:fld>
            <a:endParaRPr lang="fr-FR" noProof="0"/>
          </a:p>
        </p:txBody>
      </p:sp>
    </p:spTree>
    <p:extLst>
      <p:ext uri="{BB962C8B-B14F-4D97-AF65-F5344CB8AC3E}">
        <p14:creationId xmlns:p14="http://schemas.microsoft.com/office/powerpoint/2010/main" val="1854156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The reason why it has to be linked to this traditional banking system (having some central authority to check with) is due to what we call the double-spend issue</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12</a:t>
            </a:fld>
            <a:endParaRPr lang="fr-FR" noProof="0"/>
          </a:p>
        </p:txBody>
      </p:sp>
    </p:spTree>
    <p:extLst>
      <p:ext uri="{BB962C8B-B14F-4D97-AF65-F5344CB8AC3E}">
        <p14:creationId xmlns:p14="http://schemas.microsoft.com/office/powerpoint/2010/main" val="2857816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Culprit = criminal </a:t>
            </a:r>
          </a:p>
          <a:p>
            <a:r>
              <a:rPr lang="en-US" dirty="0">
                <a:cs typeface="Calibri"/>
              </a:rPr>
              <a:t>After the fact = all the merchants would get together and make sure that there was no double spend </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13</a:t>
            </a:fld>
            <a:endParaRPr lang="fr-FR" noProof="0"/>
          </a:p>
        </p:txBody>
      </p:sp>
    </p:spTree>
    <p:extLst>
      <p:ext uri="{BB962C8B-B14F-4D97-AF65-F5344CB8AC3E}">
        <p14:creationId xmlns:p14="http://schemas.microsoft.com/office/powerpoint/2010/main" val="791119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14</a:t>
            </a:fld>
            <a:endParaRPr lang="fr-FR" noProof="0"/>
          </a:p>
        </p:txBody>
      </p:sp>
    </p:spTree>
    <p:extLst>
      <p:ext uri="{BB962C8B-B14F-4D97-AF65-F5344CB8AC3E}">
        <p14:creationId xmlns:p14="http://schemas.microsoft.com/office/powerpoint/2010/main" val="1832232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15</a:t>
            </a:fld>
            <a:endParaRPr lang="fr-FR" noProof="0"/>
          </a:p>
        </p:txBody>
      </p:sp>
    </p:spTree>
    <p:extLst>
      <p:ext uri="{BB962C8B-B14F-4D97-AF65-F5344CB8AC3E}">
        <p14:creationId xmlns:p14="http://schemas.microsoft.com/office/powerpoint/2010/main" val="388457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Scarcity: </a:t>
            </a:r>
            <a:r>
              <a:rPr lang="en-US" dirty="0" err="1"/>
              <a:t>rareté</a:t>
            </a:r>
            <a:endParaRPr lang="en-US" dirty="0" err="1">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16</a:t>
            </a:fld>
            <a:endParaRPr lang="fr-FR" noProof="0"/>
          </a:p>
        </p:txBody>
      </p:sp>
    </p:spTree>
    <p:extLst>
      <p:ext uri="{BB962C8B-B14F-4D97-AF65-F5344CB8AC3E}">
        <p14:creationId xmlns:p14="http://schemas.microsoft.com/office/powerpoint/2010/main" val="173901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17</a:t>
            </a:fld>
            <a:endParaRPr lang="fr-FR" noProof="0"/>
          </a:p>
        </p:txBody>
      </p:sp>
    </p:spTree>
    <p:extLst>
      <p:ext uri="{BB962C8B-B14F-4D97-AF65-F5344CB8AC3E}">
        <p14:creationId xmlns:p14="http://schemas.microsoft.com/office/powerpoint/2010/main" val="263344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example of sending an email but before you need to solve a puzzle, meaning there is a work that needs to be done.</a:t>
            </a:r>
          </a:p>
          <a:p>
            <a:r>
              <a:rPr lang="en-US" dirty="0"/>
              <a:t>=&gt; avoid spam</a:t>
            </a:r>
            <a:endParaRPr lang="en-US" dirty="0">
              <a:cs typeface="Calibri"/>
            </a:endParaRPr>
          </a:p>
          <a:p>
            <a:r>
              <a:rPr lang="en-US" dirty="0">
                <a:cs typeface="Calibri"/>
              </a:rPr>
              <a:t>=&gt; sending emails gets expensive (to fast send emails you need to have fast computer and electricity etc.)</a:t>
            </a:r>
          </a:p>
          <a:p>
            <a:r>
              <a:rPr lang="en-US" dirty="0">
                <a:cs typeface="Calibri"/>
              </a:rPr>
              <a:t>=&gt; pay others to solve the puzzle for you</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18</a:t>
            </a:fld>
            <a:endParaRPr lang="fr-FR" noProof="0"/>
          </a:p>
        </p:txBody>
      </p:sp>
    </p:spTree>
    <p:extLst>
      <p:ext uri="{BB962C8B-B14F-4D97-AF65-F5344CB8AC3E}">
        <p14:creationId xmlns:p14="http://schemas.microsoft.com/office/powerpoint/2010/main" val="660034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Meanwhile, another problem was trying to be solved in the 80s and 90s on the concept of ledgers.</a:t>
            </a:r>
          </a:p>
          <a:p>
            <a:endParaRPr lang="en-US" dirty="0">
              <a:cs typeface="Calibri"/>
            </a:endParaRPr>
          </a:p>
          <a:p>
            <a:r>
              <a:rPr lang="en-US" dirty="0">
                <a:cs typeface="Calibri"/>
              </a:rPr>
              <a:t>If we know Document d1 was written before d2, and d2 before d3, etc. We can have a good idea of when a document was written (order also)</a:t>
            </a:r>
          </a:p>
          <a:p>
            <a:r>
              <a:rPr lang="en-US" dirty="0">
                <a:cs typeface="Calibri"/>
              </a:rPr>
              <a:t>How to do that ? Each document is linked to his previous</a:t>
            </a:r>
          </a:p>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19</a:t>
            </a:fld>
            <a:endParaRPr lang="fr-FR" noProof="0"/>
          </a:p>
        </p:txBody>
      </p:sp>
    </p:spTree>
    <p:extLst>
      <p:ext uri="{BB962C8B-B14F-4D97-AF65-F5344CB8AC3E}">
        <p14:creationId xmlns:p14="http://schemas.microsoft.com/office/powerpoint/2010/main" val="110036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Blockchain has multiple uses cases: Currency, logistics, NFTs …</a:t>
            </a:r>
            <a:endParaRPr lang="fr-FR" dirty="0">
              <a:cs typeface="Calibri" panose="020F0502020204030204"/>
            </a:endParaRPr>
          </a:p>
          <a:p>
            <a:r>
              <a:rPr lang="en-US" dirty="0">
                <a:cs typeface="Calibri"/>
              </a:rPr>
              <a:t>We will focus on currency because it was the first use case for blockchain</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a:t>
            </a:fld>
            <a:endParaRPr lang="fr-FR" noProof="0"/>
          </a:p>
        </p:txBody>
      </p:sp>
    </p:spTree>
    <p:extLst>
      <p:ext uri="{BB962C8B-B14F-4D97-AF65-F5344CB8AC3E}">
        <p14:creationId xmlns:p14="http://schemas.microsoft.com/office/powerpoint/2010/main" val="2624121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It turns out using cryptography we can</a:t>
            </a:r>
          </a:p>
          <a:p>
            <a:r>
              <a:rPr lang="en-US" dirty="0">
                <a:cs typeface="Calibri"/>
              </a:rPr>
              <a:t>=&gt; we can provide a signature that shows what the last document was </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20</a:t>
            </a:fld>
            <a:endParaRPr lang="fr-FR" noProof="0"/>
          </a:p>
        </p:txBody>
      </p:sp>
    </p:spTree>
    <p:extLst>
      <p:ext uri="{BB962C8B-B14F-4D97-AF65-F5344CB8AC3E}">
        <p14:creationId xmlns:p14="http://schemas.microsoft.com/office/powerpoint/2010/main" val="63175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21</a:t>
            </a:fld>
            <a:endParaRPr lang="fr-FR" noProof="0"/>
          </a:p>
        </p:txBody>
      </p:sp>
    </p:spTree>
    <p:extLst>
      <p:ext uri="{BB962C8B-B14F-4D97-AF65-F5344CB8AC3E}">
        <p14:creationId xmlns:p14="http://schemas.microsoft.com/office/powerpoint/2010/main" val="223610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22</a:t>
            </a:fld>
            <a:endParaRPr lang="fr-FR" noProof="0"/>
          </a:p>
        </p:txBody>
      </p:sp>
    </p:spTree>
    <p:extLst>
      <p:ext uri="{BB962C8B-B14F-4D97-AF65-F5344CB8AC3E}">
        <p14:creationId xmlns:p14="http://schemas.microsoft.com/office/powerpoint/2010/main" val="880424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If we then make sure that these links are very difficult computationally to make  =&gt; proof of work, and change document with transaction =&gt; bitcoin style of blockchain</a:t>
            </a:r>
          </a:p>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23</a:t>
            </a:fld>
            <a:endParaRPr lang="fr-FR" noProof="0"/>
          </a:p>
        </p:txBody>
      </p:sp>
    </p:spTree>
    <p:extLst>
      <p:ext uri="{BB962C8B-B14F-4D97-AF65-F5344CB8AC3E}">
        <p14:creationId xmlns:p14="http://schemas.microsoft.com/office/powerpoint/2010/main" val="3081465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If somehow we can get everybody to agree on the rules, and the first person to be able to generate one of these links is going to be considered the winner and also the creator of truth then we don't need any sort of arbiter.</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24</a:t>
            </a:fld>
            <a:endParaRPr lang="fr-FR" noProof="0"/>
          </a:p>
        </p:txBody>
      </p:sp>
    </p:spTree>
    <p:extLst>
      <p:ext uri="{BB962C8B-B14F-4D97-AF65-F5344CB8AC3E}">
        <p14:creationId xmlns:p14="http://schemas.microsoft.com/office/powerpoint/2010/main" val="3452492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=&gt; Bitcoin did not appear just like that from nowhere =&gt; there were a lot of different ideas floating around and several attempts that Bitcoin put together in a way that worked !</a:t>
            </a:r>
          </a:p>
          <a:p>
            <a:endParaRPr lang="en-US" dirty="0">
              <a:cs typeface="Calibri"/>
            </a:endParaRPr>
          </a:p>
          <a:p>
            <a:r>
              <a:rPr lang="en-US" dirty="0">
                <a:cs typeface="Calibri"/>
              </a:rPr>
              <a:t>-bitcoin is the oldest and most valuable coin</a:t>
            </a:r>
          </a:p>
          <a:p>
            <a:r>
              <a:rPr lang="en-US" dirty="0">
                <a:cs typeface="Calibri"/>
              </a:rPr>
              <a:t>-decentralized: there is no CEO of bitcoin, no one control it =&gt; more power to users =&gt; no one to help if u send accidentally your money to the wrong address or you lost your password</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25</a:t>
            </a:fld>
            <a:endParaRPr lang="fr-FR" noProof="0"/>
          </a:p>
        </p:txBody>
      </p:sp>
    </p:spTree>
    <p:extLst>
      <p:ext uri="{BB962C8B-B14F-4D97-AF65-F5344CB8AC3E}">
        <p14:creationId xmlns:p14="http://schemas.microsoft.com/office/powerpoint/2010/main" val="1504455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Satoshi Nakamoto began coding the first implementation of Bitcoin in C++ in May of 2007. In August of 2008, he sent private emails to two well-respected </a:t>
            </a:r>
            <a:r>
              <a:rPr lang="en-US" dirty="0" err="1"/>
              <a:t>cypherpunks</a:t>
            </a:r>
            <a:r>
              <a:rPr lang="en-US" dirty="0"/>
              <a:t>, Hal Finney and Wei Dai, asking them for feedback on early versions of the Bitcoin white paper. They both gave Satoshi positive feedback, telling him they found it very promising.</a:t>
            </a:r>
            <a:endParaRPr lang="fr-FR" dirty="0"/>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26</a:t>
            </a:fld>
            <a:endParaRPr lang="fr-FR" noProof="0"/>
          </a:p>
        </p:txBody>
      </p:sp>
    </p:spTree>
    <p:extLst>
      <p:ext uri="{BB962C8B-B14F-4D97-AF65-F5344CB8AC3E}">
        <p14:creationId xmlns:p14="http://schemas.microsoft.com/office/powerpoint/2010/main" val="394909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 couple months later, Satoshi published the Bitcoin white paper to a public cryptography mailing list.</a:t>
            </a:r>
            <a:endParaRPr lang="fr-FR" dirty="0"/>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27</a:t>
            </a:fld>
            <a:endParaRPr lang="fr-FR" noProof="0"/>
          </a:p>
        </p:txBody>
      </p:sp>
    </p:spTree>
    <p:extLst>
      <p:ext uri="{BB962C8B-B14F-4D97-AF65-F5344CB8AC3E}">
        <p14:creationId xmlns:p14="http://schemas.microsoft.com/office/powerpoint/2010/main" val="936878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The only way for someone to try to censor transactions (basically saying that his chain is the valid one) is to spend a lot of money to say that there is a new chain of blocks, but since you are competing with everybody else in the world ...</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28</a:t>
            </a:fld>
            <a:endParaRPr lang="fr-FR" noProof="0"/>
          </a:p>
        </p:txBody>
      </p:sp>
    </p:spTree>
    <p:extLst>
      <p:ext uri="{BB962C8B-B14F-4D97-AF65-F5344CB8AC3E}">
        <p14:creationId xmlns:p14="http://schemas.microsoft.com/office/powerpoint/2010/main" val="45975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3</a:t>
            </a:fld>
            <a:endParaRPr lang="fr-FR" noProof="0"/>
          </a:p>
        </p:txBody>
      </p:sp>
    </p:spTree>
    <p:extLst>
      <p:ext uri="{BB962C8B-B14F-4D97-AF65-F5344CB8AC3E}">
        <p14:creationId xmlns:p14="http://schemas.microsoft.com/office/powerpoint/2010/main" val="216219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4</a:t>
            </a:fld>
            <a:endParaRPr lang="fr-FR" noProof="0"/>
          </a:p>
        </p:txBody>
      </p:sp>
    </p:spTree>
    <p:extLst>
      <p:ext uri="{BB962C8B-B14F-4D97-AF65-F5344CB8AC3E}">
        <p14:creationId xmlns:p14="http://schemas.microsoft.com/office/powerpoint/2010/main" val="197130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Calibri"/>
              <a:buChar char="-"/>
            </a:pPr>
            <a:r>
              <a:rPr lang="en-US" dirty="0">
                <a:cs typeface="Calibri"/>
              </a:rPr>
              <a:t>Durability: not easy to destroy, it has some resistance</a:t>
            </a:r>
          </a:p>
          <a:p>
            <a:pPr marL="285750" indent="-285750">
              <a:buFont typeface="Calibri"/>
              <a:buChar char="-"/>
            </a:pPr>
            <a:r>
              <a:rPr lang="en-US" dirty="0">
                <a:cs typeface="Calibri"/>
              </a:rPr>
              <a:t>Portability: it can be moved easily from one place to another =&gt; not really useful if it's hard to move or unmovable</a:t>
            </a:r>
          </a:p>
          <a:p>
            <a:pPr marL="285750" indent="-285750">
              <a:buFont typeface="Calibri"/>
              <a:buChar char="-"/>
            </a:pPr>
            <a:r>
              <a:rPr lang="en-US" dirty="0">
                <a:cs typeface="Calibri"/>
              </a:rPr>
              <a:t>Divisibility: it's divisible into small values, change (serf)</a:t>
            </a:r>
          </a:p>
          <a:p>
            <a:pPr marL="285750" indent="-285750">
              <a:buFont typeface="Calibri"/>
              <a:buChar char="-"/>
            </a:pPr>
            <a:r>
              <a:rPr lang="en-US" dirty="0">
                <a:cs typeface="Calibri"/>
              </a:rPr>
              <a:t>Uniformity: 1 bill </a:t>
            </a:r>
            <a:r>
              <a:rPr lang="en-US" dirty="0" err="1">
                <a:cs typeface="Calibri"/>
              </a:rPr>
              <a:t>Tmimi</a:t>
            </a:r>
            <a:r>
              <a:rPr lang="en-US" dirty="0">
                <a:cs typeface="Calibri"/>
              </a:rPr>
              <a:t> should be equal to another 1 bill </a:t>
            </a:r>
            <a:r>
              <a:rPr lang="en-US" dirty="0" err="1">
                <a:cs typeface="Calibri"/>
              </a:rPr>
              <a:t>Tmimi</a:t>
            </a:r>
            <a:r>
              <a:rPr lang="en-US" dirty="0">
                <a:cs typeface="Calibri"/>
              </a:rPr>
              <a:t>, no difference at all !</a:t>
            </a:r>
          </a:p>
          <a:p>
            <a:pPr marL="285750" indent="-285750">
              <a:buFont typeface="Calibri"/>
              <a:buChar char="-"/>
            </a:pPr>
            <a:r>
              <a:rPr lang="en-US" dirty="0">
                <a:cs typeface="Calibri"/>
              </a:rPr>
              <a:t>Limited Supply: it should be something with limited supply, not infinite or practically infinite (sand from the beach)</a:t>
            </a:r>
          </a:p>
          <a:p>
            <a:pPr marL="285750" indent="-285750">
              <a:buFont typeface="Calibri"/>
              <a:buChar char="-"/>
            </a:pPr>
            <a:r>
              <a:rPr lang="en-US" dirty="0">
                <a:cs typeface="Calibri"/>
              </a:rPr>
              <a:t>Acceptability: general acceptability from people to use it as currency </a:t>
            </a: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5</a:t>
            </a:fld>
            <a:endParaRPr lang="fr-FR" noProof="0"/>
          </a:p>
        </p:txBody>
      </p:sp>
    </p:spTree>
    <p:extLst>
      <p:ext uri="{BB962C8B-B14F-4D97-AF65-F5344CB8AC3E}">
        <p14:creationId xmlns:p14="http://schemas.microsoft.com/office/powerpoint/2010/main" val="39453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6</a:t>
            </a:fld>
            <a:endParaRPr lang="fr-FR" noProof="0"/>
          </a:p>
        </p:txBody>
      </p:sp>
    </p:spTree>
    <p:extLst>
      <p:ext uri="{BB962C8B-B14F-4D97-AF65-F5344CB8AC3E}">
        <p14:creationId xmlns:p14="http://schemas.microsoft.com/office/powerpoint/2010/main" val="405653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7</a:t>
            </a:fld>
            <a:endParaRPr lang="fr-FR" noProof="0"/>
          </a:p>
        </p:txBody>
      </p:sp>
    </p:spTree>
    <p:extLst>
      <p:ext uri="{BB962C8B-B14F-4D97-AF65-F5344CB8AC3E}">
        <p14:creationId xmlns:p14="http://schemas.microsoft.com/office/powerpoint/2010/main" val="35925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8</a:t>
            </a:fld>
            <a:endParaRPr lang="fr-FR" noProof="0"/>
          </a:p>
        </p:txBody>
      </p:sp>
    </p:spTree>
    <p:extLst>
      <p:ext uri="{BB962C8B-B14F-4D97-AF65-F5344CB8AC3E}">
        <p14:creationId xmlns:p14="http://schemas.microsoft.com/office/powerpoint/2010/main" val="37024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SET: Secure Electronic Transaction</a:t>
            </a:r>
          </a:p>
          <a:p>
            <a:r>
              <a:rPr lang="en-US" dirty="0"/>
              <a:t>https://fr.wikipedia.org/wiki/Secure_Electronic_Transaction</a:t>
            </a:r>
            <a:endParaRPr lang="en-US" dirty="0">
              <a:cs typeface="Calibri"/>
            </a:endParaRPr>
          </a:p>
        </p:txBody>
      </p:sp>
      <p:sp>
        <p:nvSpPr>
          <p:cNvPr id="4" name="Espace réservé du numéro de diapositive 3"/>
          <p:cNvSpPr>
            <a:spLocks noGrp="1"/>
          </p:cNvSpPr>
          <p:nvPr>
            <p:ph type="sldNum" sz="quarter" idx="5"/>
          </p:nvPr>
        </p:nvSpPr>
        <p:spPr/>
        <p:txBody>
          <a:bodyPr/>
          <a:lstStyle/>
          <a:p>
            <a:fld id="{EBA61D08-A544-4DEF-9451-4774D4FA6D9C}" type="slidenum">
              <a:rPr lang="fr-FR" noProof="0" smtClean="0"/>
              <a:t>9</a:t>
            </a:fld>
            <a:endParaRPr lang="fr-FR" noProof="0"/>
          </a:p>
        </p:txBody>
      </p:sp>
    </p:spTree>
    <p:extLst>
      <p:ext uri="{BB962C8B-B14F-4D97-AF65-F5344CB8AC3E}">
        <p14:creationId xmlns:p14="http://schemas.microsoft.com/office/powerpoint/2010/main" val="318354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9572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357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78989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75069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75765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67455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95920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12787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4668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3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5520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992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2291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0917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3658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4366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9404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924367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BLOCKCHAIN</a:t>
            </a:r>
          </a:p>
        </p:txBody>
      </p:sp>
      <p:sp>
        <p:nvSpPr>
          <p:cNvPr id="3" name="Sous-titre 2"/>
          <p:cNvSpPr>
            <a:spLocks noGrp="1"/>
          </p:cNvSpPr>
          <p:nvPr>
            <p:ph type="subTitle" idx="1"/>
          </p:nvPr>
        </p:nvSpPr>
        <p:spPr/>
        <p:txBody>
          <a:bodyPr vert="horz" lIns="91440" tIns="91440" rIns="91440" bIns="91440" rtlCol="0" anchor="t">
            <a:normAutofit/>
          </a:bodyPr>
          <a:lstStyle/>
          <a:p>
            <a:r>
              <a:rPr lang="fr-FR" dirty="0" err="1"/>
              <a:t>PreHISTORY</a:t>
            </a:r>
            <a:r>
              <a:rPr lang="fr-FR" dirty="0"/>
              <a:t> &amp; OVERVIEW</a:t>
            </a:r>
          </a:p>
        </p:txBody>
      </p:sp>
      <p:sp>
        <p:nvSpPr>
          <p:cNvPr id="5" name="Espace réservé du pied de page 4">
            <a:extLst>
              <a:ext uri="{FF2B5EF4-FFF2-40B4-BE49-F238E27FC236}">
                <a16:creationId xmlns:a16="http://schemas.microsoft.com/office/drawing/2014/main" id="{241F198A-C300-913E-127B-932A74713EE7}"/>
              </a:ext>
            </a:extLst>
          </p:cNvPr>
          <p:cNvSpPr>
            <a:spLocks noGrp="1"/>
          </p:cNvSpPr>
          <p:nvPr>
            <p:ph type="ftr" sz="quarter" idx="11"/>
          </p:nvPr>
        </p:nvSpPr>
        <p:spPr/>
        <p:txBody>
          <a:bodyPr/>
          <a:lstStyle/>
          <a:p>
            <a:r>
              <a:rPr lang="fr-FR" dirty="0" err="1"/>
              <a:t>Inspired from Web3 Foundation course</a:t>
            </a:r>
          </a:p>
        </p:txBody>
      </p:sp>
      <p:sp>
        <p:nvSpPr>
          <p:cNvPr id="4" name="ZoneTexte 3">
            <a:extLst>
              <a:ext uri="{FF2B5EF4-FFF2-40B4-BE49-F238E27FC236}">
                <a16:creationId xmlns:a16="http://schemas.microsoft.com/office/drawing/2014/main" id="{DA4DAFC0-C902-A9B9-89E4-98C687BC8053}"/>
              </a:ext>
            </a:extLst>
          </p:cNvPr>
          <p:cNvSpPr txBox="1"/>
          <p:nvPr/>
        </p:nvSpPr>
        <p:spPr>
          <a:xfrm>
            <a:off x="9188388" y="4986291"/>
            <a:ext cx="2470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Pr.  TMIMI Mehdi </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7" name="Rectangle 2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3200">
                <a:solidFill>
                  <a:srgbClr val="FFFFFF"/>
                </a:solidFill>
              </a:rPr>
              <a:t>Digital Credit vs Digital Cash</a:t>
            </a:r>
          </a:p>
        </p:txBody>
      </p:sp>
      <p:grpSp>
        <p:nvGrpSpPr>
          <p:cNvPr id="30" name="Group 2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5117106" y="685801"/>
            <a:ext cx="6385918" cy="5105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dirty="0"/>
              <a:t>Credit system:</a:t>
            </a:r>
            <a:endParaRPr lang="fr-FR"/>
          </a:p>
          <a:p>
            <a:r>
              <a:rPr lang="en-US" sz="2000" dirty="0"/>
              <a:t>Not anonymous, very trackable</a:t>
            </a:r>
          </a:p>
          <a:p>
            <a:r>
              <a:rPr lang="en-US" sz="2000" dirty="0"/>
              <a:t>You always need to check with some authority</a:t>
            </a:r>
          </a:p>
          <a:p>
            <a:r>
              <a:rPr lang="en-US" sz="2000" dirty="0"/>
              <a:t>You are not in full control</a:t>
            </a:r>
          </a:p>
          <a:p>
            <a:endParaRPr lang="en-US" sz="2000"/>
          </a:p>
          <a:p>
            <a:pPr marL="0" indent="0">
              <a:buNone/>
            </a:pPr>
            <a:r>
              <a:rPr lang="en-US" sz="2000" dirty="0"/>
              <a:t>Cash system:</a:t>
            </a:r>
          </a:p>
          <a:p>
            <a:r>
              <a:rPr lang="en-US" sz="2000" dirty="0"/>
              <a:t>Needs to be bootstrapped</a:t>
            </a:r>
          </a:p>
          <a:p>
            <a:r>
              <a:rPr lang="en-US" sz="2000" dirty="0"/>
              <a:t>No risk of default</a:t>
            </a:r>
          </a:p>
          <a:p>
            <a:r>
              <a:rPr lang="en-US" sz="2000" dirty="0"/>
              <a:t>Anonymous</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117105" y="5883275"/>
            <a:ext cx="4539351" cy="365125"/>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71864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99862" y="1555"/>
            <a:ext cx="10018713" cy="1752599"/>
          </a:xfrm>
        </p:spPr>
        <p:txBody>
          <a:bodyPr/>
          <a:lstStyle/>
          <a:p>
            <a:r>
              <a:rPr lang="en-US" dirty="0"/>
              <a:t>Proposals for Digital Money</a:t>
            </a:r>
            <a:endParaRPr lang="fr-FR" dirty="0" err="1"/>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2555950" y="6231618"/>
            <a:ext cx="7084177" cy="365125"/>
          </a:xfrm>
        </p:spPr>
        <p:txBody>
          <a:bodyPr/>
          <a:lstStyle/>
          <a:p>
            <a:r>
              <a:rPr lang="fr-FR"/>
              <a:t>inspired from Web3 Foundation course</a:t>
            </a:r>
          </a:p>
        </p:txBody>
      </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2783939" y="1654125"/>
            <a:ext cx="7297781" cy="43738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dirty="0" err="1">
                <a:ea typeface="+mn-lt"/>
                <a:cs typeface="+mn-lt"/>
              </a:rPr>
              <a:t>Chaumian</a:t>
            </a:r>
            <a:r>
              <a:rPr lang="en-US" sz="2800" dirty="0">
                <a:ea typeface="+mn-lt"/>
                <a:cs typeface="+mn-lt"/>
              </a:rPr>
              <a:t> </a:t>
            </a:r>
            <a:r>
              <a:rPr lang="en-US" sz="2800" dirty="0" err="1">
                <a:ea typeface="+mn-lt"/>
                <a:cs typeface="+mn-lt"/>
              </a:rPr>
              <a:t>Ecash</a:t>
            </a:r>
            <a:r>
              <a:rPr lang="en-US" sz="2800" dirty="0">
                <a:ea typeface="+mn-lt"/>
                <a:cs typeface="+mn-lt"/>
              </a:rPr>
              <a:t>:</a:t>
            </a:r>
            <a:endParaRPr lang="fr-FR" sz="2800">
              <a:ea typeface="+mn-lt"/>
              <a:cs typeface="+mn-lt"/>
            </a:endParaRPr>
          </a:p>
          <a:p>
            <a:pPr>
              <a:buClr>
                <a:srgbClr val="1287C3"/>
              </a:buClr>
            </a:pPr>
            <a:endParaRPr lang="en-US" sz="2000" dirty="0"/>
          </a:p>
          <a:p>
            <a:pPr>
              <a:buClr>
                <a:srgbClr val="1287C3"/>
              </a:buClr>
            </a:pPr>
            <a:r>
              <a:rPr lang="en-US" sz="2000" dirty="0"/>
              <a:t>First serious digital money proposal.</a:t>
            </a:r>
          </a:p>
          <a:p>
            <a:pPr>
              <a:buClr>
                <a:srgbClr val="1287C3"/>
              </a:buClr>
            </a:pPr>
            <a:r>
              <a:rPr lang="en-US" sz="2000" dirty="0"/>
              <a:t>By the famous Cryptographer David </a:t>
            </a:r>
            <a:r>
              <a:rPr lang="en-US" sz="2000" dirty="0" err="1"/>
              <a:t>Chaum</a:t>
            </a:r>
            <a:r>
              <a:rPr lang="en-US" sz="2000" dirty="0"/>
              <a:t> in 1983.</a:t>
            </a:r>
          </a:p>
          <a:p>
            <a:pPr>
              <a:buClr>
                <a:srgbClr val="1287C3"/>
              </a:buClr>
            </a:pPr>
            <a:r>
              <a:rPr lang="en-US" sz="2000" dirty="0"/>
              <a:t>Introducing the idea of Blind signature.</a:t>
            </a:r>
          </a:p>
          <a:p>
            <a:pPr>
              <a:buClr>
                <a:srgbClr val="1287C3"/>
              </a:buClr>
            </a:pPr>
            <a:endParaRPr lang="en-US" sz="2000" dirty="0"/>
          </a:p>
          <a:p>
            <a:pPr marL="0" indent="0">
              <a:buClr>
                <a:srgbClr val="1287C3"/>
              </a:buClr>
              <a:buNone/>
            </a:pPr>
            <a:r>
              <a:rPr lang="en-US" sz="2000" dirty="0">
                <a:ea typeface="+mn-lt"/>
                <a:cs typeface="+mn-lt"/>
              </a:rPr>
              <a:t>=&gt; it was anonymous but still require centralization</a:t>
            </a:r>
            <a:endParaRPr lang="en-US" sz="2000" dirty="0"/>
          </a:p>
          <a:p>
            <a:pPr marL="0" indent="0">
              <a:buClr>
                <a:srgbClr val="1287C3"/>
              </a:buClr>
              <a:buNone/>
            </a:pPr>
            <a:r>
              <a:rPr lang="en-US" sz="2000" dirty="0"/>
              <a:t>=&gt; It was commercialized as </a:t>
            </a:r>
            <a:r>
              <a:rPr lang="en-US" sz="2000" dirty="0" err="1"/>
              <a:t>DigiCash</a:t>
            </a:r>
            <a:r>
              <a:rPr lang="en-US" sz="2000" dirty="0"/>
              <a:t> - tried out on a single bank, but later the company went bankrupt</a:t>
            </a:r>
          </a:p>
        </p:txBody>
      </p:sp>
    </p:spTree>
    <p:extLst>
      <p:ext uri="{BB962C8B-B14F-4D97-AF65-F5344CB8AC3E}">
        <p14:creationId xmlns:p14="http://schemas.microsoft.com/office/powerpoint/2010/main" val="191713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683609" y="764372"/>
            <a:ext cx="3173688" cy="5216013"/>
          </a:xfrm>
        </p:spPr>
        <p:txBody>
          <a:bodyPr vert="horz" lIns="91440" tIns="45720" rIns="91440" bIns="45720" rtlCol="0" anchor="ctr">
            <a:normAutofit/>
          </a:bodyPr>
          <a:lstStyle/>
          <a:p>
            <a:pPr algn="l"/>
            <a:r>
              <a:rPr lang="en-US" dirty="0"/>
              <a:t>The Double-Spend Issue</a:t>
            </a:r>
            <a:endParaRPr lang="en-US"/>
          </a:p>
        </p:txBody>
      </p:sp>
      <p:cxnSp>
        <p:nvCxnSpPr>
          <p:cNvPr id="12" name="Straight Connector 11">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4370138" y="764372"/>
            <a:ext cx="7086600" cy="52160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Mehdi has an </a:t>
            </a:r>
            <a:r>
              <a:rPr lang="en-US" sz="2000" dirty="0" err="1"/>
              <a:t>ecash</a:t>
            </a:r>
            <a:r>
              <a:rPr lang="en-US" sz="2000" dirty="0"/>
              <a:t> note, serial 0xA34D34DS423B67 </a:t>
            </a:r>
          </a:p>
          <a:p>
            <a:r>
              <a:rPr lang="en-US" sz="2000" dirty="0"/>
              <a:t>Mehdi buys a cake from a vendor 'Ali' and he pays using the </a:t>
            </a:r>
            <a:r>
              <a:rPr lang="en-US" sz="2000" dirty="0" err="1"/>
              <a:t>ecash</a:t>
            </a:r>
            <a:r>
              <a:rPr lang="en-US" sz="2000" dirty="0"/>
              <a:t> note. Ali does not have access to the internet from his store.</a:t>
            </a:r>
          </a:p>
          <a:p>
            <a:r>
              <a:rPr lang="en-US" sz="2000" dirty="0"/>
              <a:t>Mehdi then goes over to Sarah's ice cream shop and pays with the same </a:t>
            </a:r>
            <a:r>
              <a:rPr lang="en-US" sz="2000" dirty="0" err="1"/>
              <a:t>ecash</a:t>
            </a:r>
            <a:r>
              <a:rPr lang="en-US" sz="2000" dirty="0"/>
              <a:t> note.</a:t>
            </a:r>
          </a:p>
          <a:p>
            <a:endParaRPr lang="en-US" sz="2000"/>
          </a:p>
          <a:p>
            <a:pPr marL="0" indent="0">
              <a:buNone/>
            </a:pPr>
            <a:r>
              <a:rPr lang="en-US" sz="2000" dirty="0"/>
              <a:t>=&gt; How can we prevent a 'double spend' ? Meaning: how can Sarah know that the </a:t>
            </a:r>
            <a:r>
              <a:rPr lang="en-US" sz="2000" dirty="0" err="1"/>
              <a:t>ecash</a:t>
            </a:r>
            <a:r>
              <a:rPr lang="en-US" sz="2000" dirty="0"/>
              <a:t> note has already been given to Ali.</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4593022" y="6199631"/>
            <a:ext cx="5822730" cy="365760"/>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69819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836013" y="1072609"/>
            <a:ext cx="3041557" cy="4522647"/>
          </a:xfrm>
          <a:effectLst/>
        </p:spPr>
        <p:txBody>
          <a:bodyPr vert="horz" lIns="91440" tIns="45720" rIns="91440" bIns="45720" rtlCol="0" anchor="ctr">
            <a:normAutofit/>
          </a:bodyPr>
          <a:lstStyle/>
          <a:p>
            <a:pPr algn="l"/>
            <a:r>
              <a:rPr lang="en-US" sz="3200">
                <a:solidFill>
                  <a:schemeClr val="tx2"/>
                </a:solidFill>
              </a:rPr>
              <a:t>The Double-Spend Issue</a:t>
            </a:r>
          </a:p>
        </p:txBody>
      </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5149032" y="1072609"/>
            <a:ext cx="6383207" cy="452264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a:t>Difficult to do without a centralized source of truth</a:t>
            </a:r>
          </a:p>
          <a:p>
            <a:r>
              <a:rPr lang="en-US" sz="2000"/>
              <a:t>Chaumian ecash avoids the double-spend by determining AFTER the fact (Chaumian-Fiat-Nour Scheme)</a:t>
            </a:r>
          </a:p>
          <a:p>
            <a:r>
              <a:rPr lang="en-US" sz="2000"/>
              <a:t>You identity is safe UNLESS multiple parties try to redeem your note, in which case you are fingered as the culprit... but is done after you have already eaten your cake and ice cream.</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218350" y="5883275"/>
            <a:ext cx="4408890" cy="365125"/>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29354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3"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0" name="Rectangle 19">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189702" y="1261872"/>
            <a:ext cx="3145536" cy="4334256"/>
          </a:xfrm>
        </p:spPr>
        <p:txBody>
          <a:bodyPr vert="horz" lIns="91440" tIns="45720" rIns="91440" bIns="45720" rtlCol="0" anchor="ctr">
            <a:normAutofit/>
          </a:bodyPr>
          <a:lstStyle/>
          <a:p>
            <a:pPr algn="r"/>
            <a:r>
              <a:rPr lang="en-US" sz="3600"/>
              <a:t>Anonymity</a:t>
            </a:r>
          </a:p>
        </p:txBody>
      </p:sp>
      <p:cxnSp>
        <p:nvCxnSpPr>
          <p:cNvPr id="22" name="Straight Connector 21">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1189703" y="5716058"/>
            <a:ext cx="3932475" cy="365125"/>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inspired from Web3 Foundation course</a:t>
            </a:r>
          </a:p>
        </p:txBody>
      </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5007932" y="1261873"/>
            <a:ext cx="5951013" cy="444942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a:t>Buyers were anonymous, merchants were not.</a:t>
            </a:r>
          </a:p>
          <a:p>
            <a:r>
              <a:rPr lang="en-US" sz="2000"/>
              <a:t>They had to check with the centralized bank server to determine and redeem the ecash note</a:t>
            </a:r>
          </a:p>
        </p:txBody>
      </p:sp>
    </p:spTree>
    <p:extLst>
      <p:ext uri="{BB962C8B-B14F-4D97-AF65-F5344CB8AC3E}">
        <p14:creationId xmlns:p14="http://schemas.microsoft.com/office/powerpoint/2010/main" val="28648278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Old wrinkled hands with some coins">
            <a:extLst>
              <a:ext uri="{FF2B5EF4-FFF2-40B4-BE49-F238E27FC236}">
                <a16:creationId xmlns:a16="http://schemas.microsoft.com/office/drawing/2014/main" id="{38354914-CE54-478F-1ADF-7A935712936B}"/>
              </a:ext>
            </a:extLst>
          </p:cNvPr>
          <p:cNvPicPr>
            <a:picLocks noChangeAspect="1"/>
          </p:cNvPicPr>
          <p:nvPr/>
        </p:nvPicPr>
        <p:blipFill rotWithShape="1">
          <a:blip r:embed="rId3">
            <a:alphaModFix amt="25000"/>
          </a:blip>
          <a:srcRect r="-2" b="15603"/>
          <a:stretch/>
        </p:blipFill>
        <p:spPr>
          <a:xfrm>
            <a:off x="20" y="10"/>
            <a:ext cx="12191980" cy="6857990"/>
          </a:xfrm>
          <a:prstGeom prst="rect">
            <a:avLst/>
          </a:prstGeom>
        </p:spPr>
      </p:pic>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84311" y="685800"/>
            <a:ext cx="10018713" cy="1752599"/>
          </a:xfrm>
        </p:spPr>
        <p:txBody>
          <a:bodyPr vert="horz" lIns="91440" tIns="45720" rIns="91440" bIns="45720" rtlCol="0" anchor="b">
            <a:normAutofit/>
          </a:bodyPr>
          <a:lstStyle/>
          <a:p>
            <a:pPr algn="l"/>
            <a:r>
              <a:rPr lang="en-US" dirty="0"/>
              <a:t>Money for "Nothing"</a:t>
            </a:r>
            <a:endParaRPr lang="en-US"/>
          </a:p>
        </p:txBody>
      </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1269402" y="2666999"/>
            <a:ext cx="10233621" cy="312420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t>Chaumian ecash, despite its name, was pseudo-debt.</a:t>
            </a:r>
          </a:p>
          <a:p>
            <a:r>
              <a:rPr lang="en-US"/>
              <a:t>To get the ecash note, you need to buy it from the bank =&gt; it represented a claim on the bank's assets.</a:t>
            </a:r>
          </a:p>
          <a:p>
            <a:endParaRPr lang="en-US"/>
          </a:p>
          <a:p>
            <a:r>
              <a:rPr lang="en-US"/>
              <a:t>Similair proposals of chaumian ecash: Liberty Reserve, DigiGold, e-gold ...</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1570616" y="5883275"/>
            <a:ext cx="8085841"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1614309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4"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8"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dirty="0"/>
              <a:t>Scarcity</a:t>
            </a:r>
            <a:endParaRPr lang="en-US"/>
          </a:p>
        </p:txBody>
      </p:sp>
      <p:pic>
        <p:nvPicPr>
          <p:cNvPr id="7" name="Picture 6" descr="Wood human figure">
            <a:extLst>
              <a:ext uri="{FF2B5EF4-FFF2-40B4-BE49-F238E27FC236}">
                <a16:creationId xmlns:a16="http://schemas.microsoft.com/office/drawing/2014/main" id="{9157E875-CC32-A1AA-BA47-B8B3EA70663D}"/>
              </a:ext>
            </a:extLst>
          </p:cNvPr>
          <p:cNvPicPr>
            <a:picLocks noChangeAspect="1"/>
          </p:cNvPicPr>
          <p:nvPr/>
        </p:nvPicPr>
        <p:blipFill rotWithShape="1">
          <a:blip r:embed="rId4"/>
          <a:srcRect l="7888" r="58492"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3843867" y="2048933"/>
            <a:ext cx="7659156" cy="3742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dirty="0"/>
              <a:t>How can we get something that was not a claim on some other asset but had value on itself ?</a:t>
            </a:r>
            <a:endParaRPr lang="fr-FR" dirty="0"/>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4238625" y="5883275"/>
            <a:ext cx="5286375"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95202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6" name="Picture 6" descr="Circuit board background">
            <a:extLst>
              <a:ext uri="{FF2B5EF4-FFF2-40B4-BE49-F238E27FC236}">
                <a16:creationId xmlns:a16="http://schemas.microsoft.com/office/drawing/2014/main" id="{610B779C-FC5C-2F26-F52C-A60ADC4C9ED9}"/>
              </a:ext>
            </a:extLst>
          </p:cNvPr>
          <p:cNvPicPr>
            <a:picLocks noChangeAspect="1"/>
          </p:cNvPicPr>
          <p:nvPr/>
        </p:nvPicPr>
        <p:blipFill rotWithShape="1">
          <a:blip r:embed="rId4">
            <a:duotone>
              <a:schemeClr val="bg2">
                <a:shade val="45000"/>
                <a:satMod val="135000"/>
              </a:schemeClr>
              <a:prstClr val="white"/>
            </a:duotone>
            <a:alphaModFix amt="21000"/>
          </a:blip>
          <a:srcRect r="-2" b="15292"/>
          <a:stretch/>
        </p:blipFill>
        <p:spPr>
          <a:xfrm>
            <a:off x="20" y="10"/>
            <a:ext cx="12191980" cy="6857990"/>
          </a:xfrm>
          <a:prstGeom prst="rect">
            <a:avLst/>
          </a:prstGeom>
        </p:spPr>
      </p:pic>
      <p:grpSp>
        <p:nvGrpSpPr>
          <p:cNvPr id="27" name="Group 10">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dirty="0"/>
              <a:t>Scarcity</a:t>
            </a:r>
            <a:endParaRPr lang="en-US"/>
          </a:p>
        </p:txBody>
      </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1484310" y="2666999"/>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Limited supply : Work to get it or generate it</a:t>
            </a:r>
          </a:p>
          <a:p>
            <a:r>
              <a:rPr lang="en-US" dirty="0"/>
              <a:t>In the digital world: you can't find physical object that are rare: easy to copy</a:t>
            </a:r>
          </a:p>
          <a:p>
            <a:pPr marL="0" indent="0"/>
            <a:endParaRPr lang="en-US"/>
          </a:p>
          <a:p>
            <a:pPr marL="0" indent="0">
              <a:buNone/>
            </a:pPr>
            <a:r>
              <a:rPr lang="en-US" dirty="0"/>
              <a:t>Computers can do computation work.</a:t>
            </a:r>
          </a:p>
          <a:p>
            <a:pPr marL="0" indent="0">
              <a:buNone/>
            </a:pPr>
            <a:r>
              <a:rPr lang="en-US" dirty="0"/>
              <a:t>=&gt; so what about using computation work as the backing system for our currency!</a:t>
            </a:r>
          </a:p>
          <a:p>
            <a:pPr marL="0" indent="0"/>
            <a:endParaRPr lang="en-US"/>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2572279" y="5883275"/>
            <a:ext cx="7084177"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96238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4"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5"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17"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18"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dirty="0"/>
              <a:t>Computational Banking</a:t>
            </a:r>
            <a:endParaRPr lang="en-US"/>
          </a:p>
        </p:txBody>
      </p:sp>
      <p:sp>
        <p:nvSpPr>
          <p:cNvPr id="5" name="Espace réservé du contenu 2">
            <a:extLst>
              <a:ext uri="{FF2B5EF4-FFF2-40B4-BE49-F238E27FC236}">
                <a16:creationId xmlns:a16="http://schemas.microsoft.com/office/drawing/2014/main" id="{478597B8-C9FF-C869-8D5F-819ADDD0153E}"/>
              </a:ext>
            </a:extLst>
          </p:cNvPr>
          <p:cNvSpPr txBox="1">
            <a:spLocks/>
          </p:cNvSpPr>
          <p:nvPr/>
        </p:nvSpPr>
        <p:spPr>
          <a:xfrm>
            <a:off x="1484310" y="2666999"/>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This is was the idea behind Dwork and Naor's paper(1992)</a:t>
            </a:r>
          </a:p>
          <a:p>
            <a:r>
              <a:rPr lang="en-US" dirty="0"/>
              <a:t>Later expanded into a commercial product with Adam Back: </a:t>
            </a:r>
            <a:r>
              <a:rPr lang="en-US" dirty="0" err="1"/>
              <a:t>HashCash</a:t>
            </a:r>
          </a:p>
          <a:p>
            <a:endParaRPr lang="en-US"/>
          </a:p>
          <a:p>
            <a:endParaRPr lang="en-US"/>
          </a:p>
          <a:p>
            <a:pPr marL="0" indent="0">
              <a:buNone/>
            </a:pPr>
            <a:r>
              <a:rPr lang="en-US" dirty="0"/>
              <a:t>=&gt; "Bitcoin is </a:t>
            </a:r>
            <a:r>
              <a:rPr lang="en-US" dirty="0" err="1"/>
              <a:t>HashCash</a:t>
            </a:r>
            <a:r>
              <a:rPr lang="en-US" dirty="0"/>
              <a:t> extended with inflation control" - Adam Back</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2572279" y="5883275"/>
            <a:ext cx="7084177" cy="365125"/>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2047790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3618200" y="852055"/>
            <a:ext cx="7257455" cy="1752599"/>
          </a:xfrm>
        </p:spPr>
        <p:txBody>
          <a:bodyPr vert="horz" lIns="91440" tIns="45720" rIns="91440" bIns="45720" rtlCol="0" anchor="ctr">
            <a:normAutofit/>
          </a:bodyPr>
          <a:lstStyle/>
          <a:p>
            <a:r>
              <a:rPr lang="en-US" sz="3600"/>
              <a:t>Ledgers</a:t>
            </a:r>
          </a:p>
        </p:txBody>
      </p:sp>
      <p:sp>
        <p:nvSpPr>
          <p:cNvPr id="13"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7"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9" name="Freeform: Shape 18">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21" name="Freeform: Shape 20">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3" name="Freeform: Shape 22">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10" name="Espace réservé du contenu 2">
            <a:extLst>
              <a:ext uri="{FF2B5EF4-FFF2-40B4-BE49-F238E27FC236}">
                <a16:creationId xmlns:a16="http://schemas.microsoft.com/office/drawing/2014/main" id="{2F583AF1-245B-B433-EDA7-A31BDB8E1742}"/>
              </a:ext>
            </a:extLst>
          </p:cNvPr>
          <p:cNvSpPr txBox="1">
            <a:spLocks/>
          </p:cNvSpPr>
          <p:nvPr/>
        </p:nvSpPr>
        <p:spPr>
          <a:xfrm>
            <a:off x="3613237" y="2839605"/>
            <a:ext cx="7200236" cy="271284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800" dirty="0"/>
              <a:t>How to determine the order/timestamp of document in a decentralized manner ?</a:t>
            </a:r>
            <a:endParaRPr lang="fr-FR"/>
          </a:p>
          <a:p>
            <a:pPr marL="0" indent="0"/>
            <a:endParaRPr lang="en-US" sz="1800"/>
          </a:p>
          <a:p>
            <a:pPr marL="0" indent="0"/>
            <a:endParaRPr lang="en-US" sz="1800"/>
          </a:p>
          <a:p>
            <a:pPr marL="0" indent="0">
              <a:buNone/>
            </a:pPr>
            <a:r>
              <a:rPr lang="en-US" sz="1800" dirty="0"/>
              <a:t>=&gt; chain of documents</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3618200" y="5883275"/>
            <a:ext cx="4570790" cy="365125"/>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291300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 sign-on figures">
            <a:extLst>
              <a:ext uri="{FF2B5EF4-FFF2-40B4-BE49-F238E27FC236}">
                <a16:creationId xmlns:a16="http://schemas.microsoft.com/office/drawing/2014/main" id="{BDBA9349-3DEE-D368-5F88-6465E05F47FE}"/>
              </a:ext>
            </a:extLst>
          </p:cNvPr>
          <p:cNvPicPr>
            <a:picLocks noChangeAspect="1"/>
          </p:cNvPicPr>
          <p:nvPr/>
        </p:nvPicPr>
        <p:blipFill rotWithShape="1">
          <a:blip r:embed="rId4"/>
          <a:srcRect l="21278" r="27485"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a:t>Main goal</a:t>
            </a:r>
          </a:p>
        </p:txBody>
      </p:sp>
      <p:sp>
        <p:nvSpPr>
          <p:cNvPr id="3" name="ZoneTexte 2">
            <a:extLst>
              <a:ext uri="{FF2B5EF4-FFF2-40B4-BE49-F238E27FC236}">
                <a16:creationId xmlns:a16="http://schemas.microsoft.com/office/drawing/2014/main" id="{1BBDD1F8-262A-6361-A74B-AA830EBF8A7A}"/>
              </a:ext>
            </a:extLst>
          </p:cNvPr>
          <p:cNvSpPr txBox="1"/>
          <p:nvPr/>
        </p:nvSpPr>
        <p:spPr>
          <a:xfrm>
            <a:off x="643468" y="2666999"/>
            <a:ext cx="5875196" cy="31733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buFont typeface="Arial"/>
              <a:buChar char="•"/>
            </a:pPr>
            <a:endParaRPr lang="en-US" sz="2000"/>
          </a:p>
          <a:p>
            <a:pPr>
              <a:spcBef>
                <a:spcPct val="20000"/>
              </a:spcBef>
              <a:spcAft>
                <a:spcPts val="600"/>
              </a:spcAft>
              <a:buClr>
                <a:schemeClr val="accent1">
                  <a:lumMod val="75000"/>
                </a:schemeClr>
              </a:buClr>
              <a:buSzPct val="145000"/>
            </a:pPr>
            <a:r>
              <a:rPr lang="en-US" sz="2000" dirty="0"/>
              <a:t>Discuss the different technologies and developments that led up to the first modern cryptocurrency : BITCOIN</a:t>
            </a:r>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972080" y="5883275"/>
            <a:ext cx="5490868"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6958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100"/>
              <a:t>Linked Timestamping</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332412" y="5883275"/>
            <a:ext cx="4324044"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4">
            <a:extLst>
              <a:ext uri="{FF2B5EF4-FFF2-40B4-BE49-F238E27FC236}">
                <a16:creationId xmlns:a16="http://schemas.microsoft.com/office/drawing/2014/main" id="{651C0847-8493-AF57-E934-0C044981E655}"/>
              </a:ext>
            </a:extLst>
          </p:cNvPr>
          <p:cNvPicPr>
            <a:picLocks noChangeAspect="1"/>
          </p:cNvPicPr>
          <p:nvPr/>
        </p:nvPicPr>
        <p:blipFill>
          <a:blip r:embed="rId4"/>
          <a:stretch>
            <a:fillRect/>
          </a:stretch>
        </p:blipFill>
        <p:spPr>
          <a:xfrm>
            <a:off x="977550" y="2106591"/>
            <a:ext cx="6202778" cy="2357056"/>
          </a:xfrm>
          <a:prstGeom prst="rect">
            <a:avLst/>
          </a:prstGeom>
        </p:spPr>
      </p:pic>
    </p:spTree>
    <p:extLst>
      <p:ext uri="{BB962C8B-B14F-4D97-AF65-F5344CB8AC3E}">
        <p14:creationId xmlns:p14="http://schemas.microsoft.com/office/powerpoint/2010/main" val="80683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PU with binary numbers and blueprint">
            <a:extLst>
              <a:ext uri="{FF2B5EF4-FFF2-40B4-BE49-F238E27FC236}">
                <a16:creationId xmlns:a16="http://schemas.microsoft.com/office/drawing/2014/main" id="{23C383BF-24D0-9CB4-3981-1923503849BB}"/>
              </a:ext>
            </a:extLst>
          </p:cNvPr>
          <p:cNvPicPr>
            <a:picLocks noChangeAspect="1"/>
          </p:cNvPicPr>
          <p:nvPr/>
        </p:nvPicPr>
        <p:blipFill rotWithShape="1">
          <a:blip r:embed="rId3">
            <a:duotone>
              <a:schemeClr val="bg2">
                <a:shade val="45000"/>
                <a:satMod val="135000"/>
              </a:schemeClr>
              <a:prstClr val="white"/>
            </a:duotone>
            <a:alphaModFix amt="25000"/>
          </a:blip>
          <a:srcRect r="-2" b="-2"/>
          <a:stretch/>
        </p:blipFill>
        <p:spPr>
          <a:xfrm>
            <a:off x="20" y="10"/>
            <a:ext cx="12191980" cy="6857990"/>
          </a:xfrm>
          <a:prstGeom prst="rect">
            <a:avLst/>
          </a:prstGeom>
        </p:spPr>
      </p:pic>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643467" y="639099"/>
            <a:ext cx="3647493" cy="4965833"/>
          </a:xfrm>
        </p:spPr>
        <p:txBody>
          <a:bodyPr vert="horz" lIns="91440" tIns="45720" rIns="91440" bIns="45720" rtlCol="0" anchor="ctr">
            <a:normAutofit/>
          </a:bodyPr>
          <a:lstStyle/>
          <a:p>
            <a:pPr algn="r"/>
            <a:r>
              <a:rPr lang="en-US" dirty="0"/>
              <a:t>Efficiency</a:t>
            </a:r>
            <a:endParaRPr lang="en-US"/>
          </a:p>
        </p:txBody>
      </p:sp>
      <p:cxnSp>
        <p:nvCxnSpPr>
          <p:cNvPr id="14" name="Straight Connector 13">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2F583AF1-245B-B433-EDA7-A31BDB8E1742}"/>
              </a:ext>
            </a:extLst>
          </p:cNvPr>
          <p:cNvSpPr txBox="1">
            <a:spLocks/>
          </p:cNvSpPr>
          <p:nvPr/>
        </p:nvSpPr>
        <p:spPr>
          <a:xfrm>
            <a:off x="4979938" y="639099"/>
            <a:ext cx="6591346" cy="49658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That much granularity (chain of document) is not efficient.</a:t>
            </a:r>
          </a:p>
          <a:p>
            <a:r>
              <a:rPr lang="en-US" dirty="0"/>
              <a:t>collect document into groups (Blocs) and only have the signature link going from block to block</a:t>
            </a:r>
          </a:p>
          <a:p>
            <a:endParaRPr lang="en-US"/>
          </a:p>
          <a:p>
            <a:endParaRPr lang="en-US"/>
          </a:p>
          <a:p>
            <a:pPr marL="0" indent="0">
              <a:buNone/>
            </a:pPr>
            <a:r>
              <a:rPr lang="en-US" dirty="0"/>
              <a:t>=&gt; in other words, we get chain of blocks (Block Chain)</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325034" y="5883275"/>
            <a:ext cx="5303521"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60118772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3600" dirty="0"/>
              <a:t>A "Block Chain"</a:t>
            </a:r>
            <a:endParaRPr lang="fr-FR" sz="3600"/>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332412" y="5883275"/>
            <a:ext cx="4324044"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4">
            <a:extLst>
              <a:ext uri="{FF2B5EF4-FFF2-40B4-BE49-F238E27FC236}">
                <a16:creationId xmlns:a16="http://schemas.microsoft.com/office/drawing/2014/main" id="{651C0847-8493-AF57-E934-0C044981E655}"/>
              </a:ext>
            </a:extLst>
          </p:cNvPr>
          <p:cNvPicPr>
            <a:picLocks noChangeAspect="1"/>
          </p:cNvPicPr>
          <p:nvPr/>
        </p:nvPicPr>
        <p:blipFill>
          <a:blip r:embed="rId4"/>
          <a:stretch>
            <a:fillRect/>
          </a:stretch>
        </p:blipFill>
        <p:spPr>
          <a:xfrm>
            <a:off x="729235" y="1713301"/>
            <a:ext cx="6723987" cy="3561506"/>
          </a:xfrm>
          <a:prstGeom prst="rect">
            <a:avLst/>
          </a:prstGeom>
        </p:spPr>
      </p:pic>
    </p:spTree>
    <p:extLst>
      <p:ext uri="{BB962C8B-B14F-4D97-AF65-F5344CB8AC3E}">
        <p14:creationId xmlns:p14="http://schemas.microsoft.com/office/powerpoint/2010/main" val="26440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3600" dirty="0"/>
              <a:t>Bitcoin-style of "Block chain"</a:t>
            </a:r>
            <a:endParaRPr lang="fr-FR" dirty="0"/>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332412" y="5883275"/>
            <a:ext cx="4324044"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4">
            <a:extLst>
              <a:ext uri="{FF2B5EF4-FFF2-40B4-BE49-F238E27FC236}">
                <a16:creationId xmlns:a16="http://schemas.microsoft.com/office/drawing/2014/main" id="{651C0847-8493-AF57-E934-0C044981E655}"/>
              </a:ext>
            </a:extLst>
          </p:cNvPr>
          <p:cNvPicPr>
            <a:picLocks noChangeAspect="1"/>
          </p:cNvPicPr>
          <p:nvPr/>
        </p:nvPicPr>
        <p:blipFill>
          <a:blip r:embed="rId4"/>
          <a:stretch>
            <a:fillRect/>
          </a:stretch>
        </p:blipFill>
        <p:spPr>
          <a:xfrm>
            <a:off x="729235" y="1791035"/>
            <a:ext cx="6723987" cy="3406037"/>
          </a:xfrm>
          <a:prstGeom prst="rect">
            <a:avLst/>
          </a:prstGeom>
        </p:spPr>
      </p:pic>
    </p:spTree>
    <p:extLst>
      <p:ext uri="{BB962C8B-B14F-4D97-AF65-F5344CB8AC3E}">
        <p14:creationId xmlns:p14="http://schemas.microsoft.com/office/powerpoint/2010/main" val="38665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ntique cash register keys">
            <a:extLst>
              <a:ext uri="{FF2B5EF4-FFF2-40B4-BE49-F238E27FC236}">
                <a16:creationId xmlns:a16="http://schemas.microsoft.com/office/drawing/2014/main" id="{75B3B85F-320D-06AB-A1C8-650AACDA035A}"/>
              </a:ext>
            </a:extLst>
          </p:cNvPr>
          <p:cNvPicPr>
            <a:picLocks noChangeAspect="1"/>
          </p:cNvPicPr>
          <p:nvPr/>
        </p:nvPicPr>
        <p:blipFill rotWithShape="1">
          <a:blip r:embed="rId4"/>
          <a:srcRect l="22956" r="25655" b="-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4" name="Group 1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124337" y="175453"/>
            <a:ext cx="5260680" cy="1752599"/>
          </a:xfrm>
        </p:spPr>
        <p:txBody>
          <a:bodyPr vert="horz" lIns="91440" tIns="45720" rIns="91440" bIns="45720" rtlCol="0" anchor="ctr">
            <a:normAutofit/>
          </a:bodyPr>
          <a:lstStyle/>
          <a:p>
            <a:pPr algn="l"/>
            <a:r>
              <a:rPr lang="en-US" dirty="0"/>
              <a:t>Centralization to Decentralization</a:t>
            </a:r>
            <a:endParaRPr lang="en-US"/>
          </a:p>
        </p:txBody>
      </p:sp>
      <p:sp>
        <p:nvSpPr>
          <p:cNvPr id="6" name="Espace réservé du contenu 2">
            <a:extLst>
              <a:ext uri="{FF2B5EF4-FFF2-40B4-BE49-F238E27FC236}">
                <a16:creationId xmlns:a16="http://schemas.microsoft.com/office/drawing/2014/main" id="{2F583AF1-245B-B433-EDA7-A31BDB8E1742}"/>
              </a:ext>
            </a:extLst>
          </p:cNvPr>
          <p:cNvSpPr txBox="1">
            <a:spLocks/>
          </p:cNvSpPr>
          <p:nvPr/>
        </p:nvSpPr>
        <p:spPr>
          <a:xfrm>
            <a:off x="101859" y="2178728"/>
            <a:ext cx="6281612" cy="35532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90000"/>
              </a:lnSpc>
            </a:pPr>
            <a:r>
              <a:rPr lang="en-US" sz="1800" dirty="0"/>
              <a:t>If we assume that this Computationally difficult blockchain (proof of work) is the ground truth =&gt; no need for centralized server or source of truth.</a:t>
            </a:r>
          </a:p>
          <a:p>
            <a:pPr>
              <a:lnSpc>
                <a:spcPct val="90000"/>
              </a:lnSpc>
            </a:pPr>
            <a:endParaRPr lang="en-US" sz="1800" dirty="0"/>
          </a:p>
          <a:p>
            <a:pPr marL="0" indent="0">
              <a:lnSpc>
                <a:spcPct val="90000"/>
              </a:lnSpc>
              <a:buNone/>
            </a:pPr>
            <a:r>
              <a:rPr lang="en-US" sz="1800" dirty="0"/>
              <a:t>=&gt; Several proposals using this scheme: b-money(Wei Dai), bit-gold(Nick Szabo)</a:t>
            </a:r>
          </a:p>
          <a:p>
            <a:pPr marL="0" indent="0">
              <a:lnSpc>
                <a:spcPct val="90000"/>
              </a:lnSpc>
              <a:buNone/>
            </a:pPr>
            <a:endParaRPr lang="en-US" sz="1800" dirty="0"/>
          </a:p>
          <a:p>
            <a:pPr marL="0" indent="0">
              <a:lnSpc>
                <a:spcPct val="90000"/>
              </a:lnSpc>
              <a:buNone/>
            </a:pPr>
            <a:r>
              <a:rPr lang="en-US" sz="1800" dirty="0"/>
              <a:t>Problem: both these proposals used this scheme to create money but they didn’t propose how to determine what happens if users disagree on blocks</a:t>
            </a:r>
          </a:p>
          <a:p>
            <a:pPr>
              <a:lnSpc>
                <a:spcPct val="90000"/>
              </a:lnSpc>
            </a:pPr>
            <a:endParaRPr lang="en-US" sz="1800" dirty="0"/>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972080" y="5883275"/>
            <a:ext cx="5490868"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66014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124337" y="175453"/>
            <a:ext cx="5260680" cy="1752599"/>
          </a:xfrm>
        </p:spPr>
        <p:txBody>
          <a:bodyPr vert="horz" lIns="91440" tIns="45720" rIns="91440" bIns="45720" rtlCol="0" anchor="ctr">
            <a:normAutofit/>
          </a:bodyPr>
          <a:lstStyle/>
          <a:p>
            <a:pPr algn="l"/>
            <a:r>
              <a:rPr lang="en-US" dirty="0"/>
              <a:t>Bitcoin</a:t>
            </a:r>
            <a:endParaRPr lang="fr-FR" dirty="0"/>
          </a:p>
        </p:txBody>
      </p:sp>
      <p:sp>
        <p:nvSpPr>
          <p:cNvPr id="6" name="Espace réservé du contenu 2">
            <a:extLst>
              <a:ext uri="{FF2B5EF4-FFF2-40B4-BE49-F238E27FC236}">
                <a16:creationId xmlns:a16="http://schemas.microsoft.com/office/drawing/2014/main" id="{2F583AF1-245B-B433-EDA7-A31BDB8E1742}"/>
              </a:ext>
            </a:extLst>
          </p:cNvPr>
          <p:cNvSpPr txBox="1">
            <a:spLocks/>
          </p:cNvSpPr>
          <p:nvPr/>
        </p:nvSpPr>
        <p:spPr>
          <a:xfrm>
            <a:off x="101859" y="2178728"/>
            <a:ext cx="6281612" cy="35532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90000"/>
              </a:lnSpc>
            </a:pPr>
            <a:r>
              <a:rPr lang="en-US" sz="1800" dirty="0"/>
              <a:t>The first modern cryptocurrency</a:t>
            </a:r>
          </a:p>
          <a:p>
            <a:pPr>
              <a:lnSpc>
                <a:spcPct val="90000"/>
              </a:lnSpc>
              <a:buClr>
                <a:srgbClr val="1287C3"/>
              </a:buClr>
            </a:pPr>
            <a:r>
              <a:rPr lang="en-US" sz="1800" dirty="0"/>
              <a:t>Decentralized – no central arbiter and no easy way to censor transactions</a:t>
            </a:r>
          </a:p>
          <a:p>
            <a:pPr>
              <a:lnSpc>
                <a:spcPct val="90000"/>
              </a:lnSpc>
              <a:buClr>
                <a:srgbClr val="1287C3"/>
              </a:buClr>
            </a:pPr>
            <a:r>
              <a:rPr lang="en-US" sz="1800" dirty="0"/>
              <a:t>Transactions are signed cryptographically</a:t>
            </a:r>
          </a:p>
          <a:p>
            <a:pPr>
              <a:lnSpc>
                <a:spcPct val="90000"/>
              </a:lnSpc>
              <a:buClr>
                <a:srgbClr val="1287C3"/>
              </a:buClr>
            </a:pPr>
            <a:r>
              <a:rPr lang="en-US" sz="1800" dirty="0"/>
              <a:t>Blocks added to a Blockchain with proof of work, and those who are first to create those links are rewarded with bitcoin. =&gt; race =&gt; mining</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972080" y="5883275"/>
            <a:ext cx="5490868"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pic>
        <p:nvPicPr>
          <p:cNvPr id="5" name="Picture 5" descr="B sign-on figures">
            <a:extLst>
              <a:ext uri="{FF2B5EF4-FFF2-40B4-BE49-F238E27FC236}">
                <a16:creationId xmlns:a16="http://schemas.microsoft.com/office/drawing/2014/main" id="{2BABEB9F-16A1-1A52-44E7-8714271FCC43}"/>
              </a:ext>
            </a:extLst>
          </p:cNvPr>
          <p:cNvPicPr>
            <a:picLocks noChangeAspect="1"/>
          </p:cNvPicPr>
          <p:nvPr/>
        </p:nvPicPr>
        <p:blipFill rotWithShape="1">
          <a:blip r:embed="rId4"/>
          <a:srcRect l="21278" r="27485"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Tree>
    <p:extLst>
      <p:ext uri="{BB962C8B-B14F-4D97-AF65-F5344CB8AC3E}">
        <p14:creationId xmlns:p14="http://schemas.microsoft.com/office/powerpoint/2010/main" val="107737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bstract background of data">
            <a:extLst>
              <a:ext uri="{FF2B5EF4-FFF2-40B4-BE49-F238E27FC236}">
                <a16:creationId xmlns:a16="http://schemas.microsoft.com/office/drawing/2014/main" id="{F2FA4A3E-B551-7BAE-6F35-4FF102A96BF0}"/>
              </a:ext>
            </a:extLst>
          </p:cNvPr>
          <p:cNvPicPr>
            <a:picLocks noChangeAspect="1"/>
          </p:cNvPicPr>
          <p:nvPr/>
        </p:nvPicPr>
        <p:blipFill rotWithShape="1">
          <a:blip r:embed="rId3">
            <a:duotone>
              <a:schemeClr val="bg2">
                <a:shade val="45000"/>
                <a:satMod val="135000"/>
              </a:schemeClr>
              <a:prstClr val="white"/>
            </a:duotone>
            <a:alphaModFix amt="25000"/>
          </a:blip>
          <a:srcRect r="-2" b="-2"/>
          <a:stretch/>
        </p:blipFill>
        <p:spPr>
          <a:xfrm>
            <a:off x="20" y="10"/>
            <a:ext cx="12191980" cy="6857990"/>
          </a:xfrm>
          <a:prstGeom prst="rect">
            <a:avLst/>
          </a:prstGeom>
        </p:spPr>
      </p:pic>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643467" y="639099"/>
            <a:ext cx="3647493" cy="4965833"/>
          </a:xfrm>
        </p:spPr>
        <p:txBody>
          <a:bodyPr vert="horz" lIns="91440" tIns="45720" rIns="91440" bIns="45720" rtlCol="0" anchor="ctr">
            <a:normAutofit/>
          </a:bodyPr>
          <a:lstStyle/>
          <a:p>
            <a:pPr algn="r"/>
            <a:r>
              <a:rPr lang="en-US" dirty="0"/>
              <a:t>Satoshi </a:t>
            </a:r>
            <a:r>
              <a:rPr lang="en-US"/>
              <a:t>Nakomoto</a:t>
            </a:r>
          </a:p>
        </p:txBody>
      </p:sp>
      <p:cxnSp>
        <p:nvCxnSpPr>
          <p:cNvPr id="28" name="Straight Connector 27">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2F583AF1-245B-B433-EDA7-A31BDB8E1742}"/>
              </a:ext>
            </a:extLst>
          </p:cNvPr>
          <p:cNvSpPr txBox="1">
            <a:spLocks/>
          </p:cNvSpPr>
          <p:nvPr/>
        </p:nvSpPr>
        <p:spPr>
          <a:xfrm>
            <a:off x="4979938" y="639099"/>
            <a:ext cx="6591346" cy="49658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Creator(s) of Bitcoin</a:t>
            </a:r>
          </a:p>
          <a:p>
            <a:pPr>
              <a:buClr>
                <a:srgbClr val="1287C3"/>
              </a:buClr>
            </a:pPr>
            <a:r>
              <a:rPr lang="en-US" dirty="0"/>
              <a:t>It's a male Japanese name, but we don’t if it's a person (male or female) or group of persons</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325034" y="5883275"/>
            <a:ext cx="5303521"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09229079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325034" y="5883275"/>
            <a:ext cx="5303521"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pic>
        <p:nvPicPr>
          <p:cNvPr id="3" name="Image 4" descr="Une image contenant texte&#10;&#10;Description générée automatiquement">
            <a:extLst>
              <a:ext uri="{FF2B5EF4-FFF2-40B4-BE49-F238E27FC236}">
                <a16:creationId xmlns:a16="http://schemas.microsoft.com/office/drawing/2014/main" id="{E64CC944-05D2-048B-944A-23441FCEDDC6}"/>
              </a:ext>
            </a:extLst>
          </p:cNvPr>
          <p:cNvPicPr>
            <a:picLocks noChangeAspect="1"/>
          </p:cNvPicPr>
          <p:nvPr/>
        </p:nvPicPr>
        <p:blipFill>
          <a:blip r:embed="rId3"/>
          <a:stretch>
            <a:fillRect/>
          </a:stretch>
        </p:blipFill>
        <p:spPr>
          <a:xfrm>
            <a:off x="1003178" y="337247"/>
            <a:ext cx="10082072" cy="6042942"/>
          </a:xfrm>
          <a:prstGeom prst="rect">
            <a:avLst/>
          </a:prstGeom>
        </p:spPr>
      </p:pic>
    </p:spTree>
    <p:extLst>
      <p:ext uri="{BB962C8B-B14F-4D97-AF65-F5344CB8AC3E}">
        <p14:creationId xmlns:p14="http://schemas.microsoft.com/office/powerpoint/2010/main" val="406266444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ntique cash register keys">
            <a:extLst>
              <a:ext uri="{FF2B5EF4-FFF2-40B4-BE49-F238E27FC236}">
                <a16:creationId xmlns:a16="http://schemas.microsoft.com/office/drawing/2014/main" id="{75B3B85F-320D-06AB-A1C8-650AACDA035A}"/>
              </a:ext>
            </a:extLst>
          </p:cNvPr>
          <p:cNvPicPr>
            <a:picLocks noChangeAspect="1"/>
          </p:cNvPicPr>
          <p:nvPr/>
        </p:nvPicPr>
        <p:blipFill rotWithShape="1">
          <a:blip r:embed="rId4"/>
          <a:srcRect l="22956" r="25655" b="-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4" name="Group 1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124337" y="175453"/>
            <a:ext cx="5260680" cy="1752599"/>
          </a:xfrm>
        </p:spPr>
        <p:txBody>
          <a:bodyPr vert="horz" lIns="91440" tIns="45720" rIns="91440" bIns="45720" rtlCol="0" anchor="ctr">
            <a:normAutofit/>
          </a:bodyPr>
          <a:lstStyle/>
          <a:p>
            <a:pPr algn="l"/>
            <a:r>
              <a:rPr lang="en-US" dirty="0"/>
              <a:t>Resolving the Double-Spend Issue</a:t>
            </a:r>
            <a:endParaRPr lang="fr-FR" dirty="0"/>
          </a:p>
        </p:txBody>
      </p:sp>
      <p:sp>
        <p:nvSpPr>
          <p:cNvPr id="6" name="Espace réservé du contenu 2">
            <a:extLst>
              <a:ext uri="{FF2B5EF4-FFF2-40B4-BE49-F238E27FC236}">
                <a16:creationId xmlns:a16="http://schemas.microsoft.com/office/drawing/2014/main" id="{2F583AF1-245B-B433-EDA7-A31BDB8E1742}"/>
              </a:ext>
            </a:extLst>
          </p:cNvPr>
          <p:cNvSpPr txBox="1">
            <a:spLocks/>
          </p:cNvSpPr>
          <p:nvPr/>
        </p:nvSpPr>
        <p:spPr>
          <a:xfrm>
            <a:off x="101859" y="2178728"/>
            <a:ext cx="6281612" cy="35532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90000"/>
              </a:lnSpc>
            </a:pPr>
            <a:r>
              <a:rPr lang="en-US" sz="1800" dirty="0"/>
              <a:t>Money For Nothing: Creation of links between blocks via complex computational challenge =&gt; creates money</a:t>
            </a:r>
          </a:p>
          <a:p>
            <a:pPr>
              <a:lnSpc>
                <a:spcPct val="90000"/>
              </a:lnSpc>
              <a:buClr>
                <a:srgbClr val="1287C3"/>
              </a:buClr>
            </a:pPr>
            <a:r>
              <a:rPr lang="en-US" sz="1800" dirty="0"/>
              <a:t>In case of conflict, we consider the longest chain is valid =&gt; chain with the most work behind it</a:t>
            </a:r>
          </a:p>
          <a:p>
            <a:pPr>
              <a:lnSpc>
                <a:spcPct val="90000"/>
              </a:lnSpc>
              <a:buClr>
                <a:srgbClr val="1287C3"/>
              </a:buClr>
            </a:pPr>
            <a:endParaRPr lang="en-US" sz="1800" dirty="0"/>
          </a:p>
          <a:p>
            <a:pPr marL="0" indent="0">
              <a:lnSpc>
                <a:spcPct val="90000"/>
              </a:lnSpc>
              <a:buClr>
                <a:srgbClr val="1287C3"/>
              </a:buClr>
              <a:buNone/>
            </a:pPr>
            <a:r>
              <a:rPr lang="en-US" sz="1800" dirty="0"/>
              <a:t>=&gt; adding the concept of mining and get rewarded for it was really the key modification that allowed bitcoin to solve all the previous problems.</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972080" y="5883275"/>
            <a:ext cx="5490868"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1574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sz="2400"/>
              <a:t>From the beginning </a:t>
            </a:r>
          </a:p>
        </p:txBody>
      </p:sp>
      <p:sp>
        <p:nvSpPr>
          <p:cNvPr id="3" name="ZoneTexte 2">
            <a:extLst>
              <a:ext uri="{FF2B5EF4-FFF2-40B4-BE49-F238E27FC236}">
                <a16:creationId xmlns:a16="http://schemas.microsoft.com/office/drawing/2014/main" id="{1BBDD1F8-262A-6361-A74B-AA830EBF8A7A}"/>
              </a:ext>
            </a:extLst>
          </p:cNvPr>
          <p:cNvSpPr txBox="1"/>
          <p:nvPr/>
        </p:nvSpPr>
        <p:spPr>
          <a:xfrm>
            <a:off x="1484311" y="2666999"/>
            <a:ext cx="3333496" cy="31242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pPr>
            <a:r>
              <a:rPr lang="en-US" sz="2000" dirty="0"/>
              <a:t>Let' say you want to create your own currency named (</a:t>
            </a:r>
            <a:r>
              <a:rPr lang="en-US" sz="2000" dirty="0" err="1"/>
              <a:t>Tmimi</a:t>
            </a:r>
            <a:r>
              <a:rPr lang="en-US" sz="2000" dirty="0"/>
              <a:t>)</a:t>
            </a:r>
            <a:endParaRPr lang="fr-FR" sz="2000" dirty="0"/>
          </a:p>
        </p:txBody>
      </p:sp>
      <p:pic>
        <p:nvPicPr>
          <p:cNvPr id="5" name="Image 5" descr="Une image contenant texte&#10;&#10;Description générée automatiquement">
            <a:extLst>
              <a:ext uri="{FF2B5EF4-FFF2-40B4-BE49-F238E27FC236}">
                <a16:creationId xmlns:a16="http://schemas.microsoft.com/office/drawing/2014/main" id="{001AA9C0-CBD7-06AB-000D-556D0CCFD83B}"/>
              </a:ext>
            </a:extLst>
          </p:cNvPr>
          <p:cNvPicPr>
            <a:picLocks noChangeAspect="1"/>
          </p:cNvPicPr>
          <p:nvPr/>
        </p:nvPicPr>
        <p:blipFill>
          <a:blip r:embed="rId4"/>
          <a:stretch>
            <a:fillRect/>
          </a:stretch>
        </p:blipFill>
        <p:spPr>
          <a:xfrm>
            <a:off x="5262033" y="1901716"/>
            <a:ext cx="6240990" cy="262121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2572279" y="5883275"/>
            <a:ext cx="7084177"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3233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ticky notes with question marks">
            <a:extLst>
              <a:ext uri="{FF2B5EF4-FFF2-40B4-BE49-F238E27FC236}">
                <a16:creationId xmlns:a16="http://schemas.microsoft.com/office/drawing/2014/main" id="{717D37F9-E290-8BAE-400B-A1729323705A}"/>
              </a:ext>
            </a:extLst>
          </p:cNvPr>
          <p:cNvPicPr>
            <a:picLocks noChangeAspect="1"/>
          </p:cNvPicPr>
          <p:nvPr/>
        </p:nvPicPr>
        <p:blipFill rotWithShape="1">
          <a:blip r:embed="rId4"/>
          <a:srcRect l="27291" r="21207" b="-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58A288DB-A981-78B9-DD92-65989723A9F1}"/>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a:t>From the beginning </a:t>
            </a:r>
          </a:p>
        </p:txBody>
      </p:sp>
      <p:sp>
        <p:nvSpPr>
          <p:cNvPr id="3" name="ZoneTexte 2">
            <a:extLst>
              <a:ext uri="{FF2B5EF4-FFF2-40B4-BE49-F238E27FC236}">
                <a16:creationId xmlns:a16="http://schemas.microsoft.com/office/drawing/2014/main" id="{1BBDD1F8-262A-6361-A74B-AA830EBF8A7A}"/>
              </a:ext>
            </a:extLst>
          </p:cNvPr>
          <p:cNvSpPr txBox="1"/>
          <p:nvPr/>
        </p:nvSpPr>
        <p:spPr>
          <a:xfrm>
            <a:off x="643468" y="2666999"/>
            <a:ext cx="5260680"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lumMod val="75000"/>
                </a:schemeClr>
              </a:buClr>
              <a:buSzPct val="145000"/>
            </a:pPr>
            <a:r>
              <a:rPr lang="en-US" sz="2000" dirty="0"/>
              <a:t>What Characteristics should it have?</a:t>
            </a:r>
            <a:endParaRPr lang="fr-FR" sz="2000" dirty="0"/>
          </a:p>
        </p:txBody>
      </p:sp>
      <p:sp>
        <p:nvSpPr>
          <p:cNvPr id="4" name="Espace réservé du pied de page 3">
            <a:extLst>
              <a:ext uri="{FF2B5EF4-FFF2-40B4-BE49-F238E27FC236}">
                <a16:creationId xmlns:a16="http://schemas.microsoft.com/office/drawing/2014/main" id="{2C3074F5-E6C5-F9EE-D29E-E2E9198B6D52}"/>
              </a:ext>
            </a:extLst>
          </p:cNvPr>
          <p:cNvSpPr>
            <a:spLocks noGrp="1"/>
          </p:cNvSpPr>
          <p:nvPr>
            <p:ph type="ftr" sz="quarter" idx="11"/>
          </p:nvPr>
        </p:nvSpPr>
        <p:spPr>
          <a:xfrm>
            <a:off x="972080" y="5883275"/>
            <a:ext cx="5490868" cy="3651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inspired from Web3 Foundation course</a:t>
            </a:r>
          </a:p>
        </p:txBody>
      </p:sp>
    </p:spTree>
    <p:extLst>
      <p:ext uri="{BB962C8B-B14F-4D97-AF65-F5344CB8AC3E}">
        <p14:creationId xmlns:p14="http://schemas.microsoft.com/office/powerpoint/2010/main" val="21201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84311" y="1555"/>
            <a:ext cx="10018713" cy="1752599"/>
          </a:xfrm>
        </p:spPr>
        <p:txBody>
          <a:bodyPr/>
          <a:lstStyle/>
          <a:p>
            <a:pPr algn="ctr"/>
            <a:r>
              <a:rPr lang="en-US" dirty="0"/>
              <a:t>Properties of money</a:t>
            </a:r>
          </a:p>
        </p:txBody>
      </p:sp>
      <p:sp>
        <p:nvSpPr>
          <p:cNvPr id="3" name="Espace réservé du contenu 2">
            <a:extLst>
              <a:ext uri="{FF2B5EF4-FFF2-40B4-BE49-F238E27FC236}">
                <a16:creationId xmlns:a16="http://schemas.microsoft.com/office/drawing/2014/main" id="{7F9639E9-4D36-1B56-C2EE-E0BC5DAFC22B}"/>
              </a:ext>
            </a:extLst>
          </p:cNvPr>
          <p:cNvSpPr>
            <a:spLocks noGrp="1"/>
          </p:cNvSpPr>
          <p:nvPr>
            <p:ph idx="1"/>
          </p:nvPr>
        </p:nvSpPr>
        <p:spPr>
          <a:xfrm>
            <a:off x="1871457" y="2684426"/>
            <a:ext cx="3864948" cy="2937430"/>
          </a:xfrm>
        </p:spPr>
        <p:txBody>
          <a:bodyPr>
            <a:normAutofit/>
          </a:bodyPr>
          <a:lstStyle/>
          <a:p>
            <a:r>
              <a:rPr lang="en-US" sz="2000" dirty="0"/>
              <a:t>Durability</a:t>
            </a:r>
          </a:p>
          <a:p>
            <a:endParaRPr lang="en-US" sz="2000" dirty="0"/>
          </a:p>
          <a:p>
            <a:r>
              <a:rPr lang="en-US" sz="2000" dirty="0"/>
              <a:t>Portability</a:t>
            </a:r>
          </a:p>
          <a:p>
            <a:endParaRPr lang="en-US" sz="2000" dirty="0"/>
          </a:p>
          <a:p>
            <a:r>
              <a:rPr lang="en-US" sz="2000" dirty="0"/>
              <a:t>Divisibility</a:t>
            </a:r>
          </a:p>
          <a:p>
            <a:endParaRPr lang="en-US" sz="2000" dirty="0"/>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p:txBody>
          <a:bodyPr/>
          <a:lstStyle/>
          <a:p>
            <a:r>
              <a:rPr lang="fr-FR"/>
              <a:t>inspired from Web3 Foundation course</a:t>
            </a:r>
          </a:p>
        </p:txBody>
      </p:sp>
      <p:sp>
        <p:nvSpPr>
          <p:cNvPr id="5" name="ZoneTexte 4">
            <a:extLst>
              <a:ext uri="{FF2B5EF4-FFF2-40B4-BE49-F238E27FC236}">
                <a16:creationId xmlns:a16="http://schemas.microsoft.com/office/drawing/2014/main" id="{E1FFDBBF-BCDF-B559-8681-D5C5E37E66A4}"/>
              </a:ext>
            </a:extLst>
          </p:cNvPr>
          <p:cNvSpPr txBox="1"/>
          <p:nvPr/>
        </p:nvSpPr>
        <p:spPr>
          <a:xfrm>
            <a:off x="7106816" y="2775857"/>
            <a:ext cx="4634202" cy="24207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2000" dirty="0">
                <a:ea typeface="+mn-lt"/>
                <a:cs typeface="+mn-lt"/>
              </a:rPr>
              <a:t>Uniformity</a:t>
            </a:r>
          </a:p>
          <a:p>
            <a:pPr marL="285750" indent="-285750">
              <a:lnSpc>
                <a:spcPct val="120000"/>
              </a:lnSpc>
              <a:spcBef>
                <a:spcPts val="1000"/>
              </a:spcBef>
              <a:buFont typeface="Arial"/>
              <a:buChar char="•"/>
            </a:pPr>
            <a:endParaRPr lang="en-US" sz="2000" dirty="0">
              <a:ea typeface="+mn-lt"/>
              <a:cs typeface="+mn-lt"/>
            </a:endParaRPr>
          </a:p>
          <a:p>
            <a:pPr marL="285750" indent="-285750">
              <a:lnSpc>
                <a:spcPct val="120000"/>
              </a:lnSpc>
              <a:spcBef>
                <a:spcPts val="1000"/>
              </a:spcBef>
              <a:buFont typeface="Arial"/>
              <a:buChar char="•"/>
            </a:pPr>
            <a:r>
              <a:rPr lang="en-US" sz="2000" dirty="0">
                <a:ea typeface="+mn-lt"/>
                <a:cs typeface="+mn-lt"/>
              </a:rPr>
              <a:t>Limited Supply</a:t>
            </a:r>
          </a:p>
          <a:p>
            <a:pPr marL="285750" indent="-285750">
              <a:lnSpc>
                <a:spcPct val="120000"/>
              </a:lnSpc>
              <a:spcBef>
                <a:spcPts val="1000"/>
              </a:spcBef>
              <a:buFont typeface="Arial"/>
              <a:buChar char="•"/>
            </a:pPr>
            <a:endParaRPr lang="en-US" sz="2000" dirty="0">
              <a:ea typeface="+mn-lt"/>
              <a:cs typeface="+mn-lt"/>
            </a:endParaRPr>
          </a:p>
          <a:p>
            <a:pPr marL="285750" indent="-285750" algn="l">
              <a:lnSpc>
                <a:spcPct val="120000"/>
              </a:lnSpc>
              <a:spcBef>
                <a:spcPts val="1000"/>
              </a:spcBef>
              <a:buFont typeface="Arial"/>
              <a:buChar char="•"/>
            </a:pPr>
            <a:r>
              <a:rPr lang="en-US" sz="2000" dirty="0">
                <a:ea typeface="+mn-lt"/>
                <a:cs typeface="+mn-lt"/>
              </a:rPr>
              <a:t>Acceptability</a:t>
            </a:r>
            <a:endParaRPr lang="en-US" sz="2000"/>
          </a:p>
        </p:txBody>
      </p:sp>
    </p:spTree>
    <p:extLst>
      <p:ext uri="{BB962C8B-B14F-4D97-AF65-F5344CB8AC3E}">
        <p14:creationId xmlns:p14="http://schemas.microsoft.com/office/powerpoint/2010/main" val="227901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5" descr="Stock exchange numbers">
            <a:extLst>
              <a:ext uri="{FF2B5EF4-FFF2-40B4-BE49-F238E27FC236}">
                <a16:creationId xmlns:a16="http://schemas.microsoft.com/office/drawing/2014/main" id="{D38189C4-A61C-64EF-4805-96FBD06F46A2}"/>
              </a:ext>
            </a:extLst>
          </p:cNvPr>
          <p:cNvPicPr>
            <a:picLocks noChangeAspect="1"/>
          </p:cNvPicPr>
          <p:nvPr/>
        </p:nvPicPr>
        <p:blipFill rotWithShape="1">
          <a:blip r:embed="rId4"/>
          <a:srcRect l="30773" r="17725" b="-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4"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972080" y="685800"/>
            <a:ext cx="5260680" cy="1752599"/>
          </a:xfrm>
        </p:spPr>
        <p:txBody>
          <a:bodyPr>
            <a:normAutofit/>
          </a:bodyPr>
          <a:lstStyle/>
          <a:p>
            <a:pPr algn="l"/>
            <a:r>
              <a:rPr lang="en-US" dirty="0"/>
              <a:t>Credit  vs cash</a:t>
            </a:r>
            <a:endParaRPr lang="fr-FR"/>
          </a:p>
        </p:txBody>
      </p:sp>
      <p:sp>
        <p:nvSpPr>
          <p:cNvPr id="26" name="Espace réservé du contenu 2">
            <a:extLst>
              <a:ext uri="{FF2B5EF4-FFF2-40B4-BE49-F238E27FC236}">
                <a16:creationId xmlns:a16="http://schemas.microsoft.com/office/drawing/2014/main" id="{7F9639E9-4D36-1B56-C2EE-E0BC5DAFC22B}"/>
              </a:ext>
            </a:extLst>
          </p:cNvPr>
          <p:cNvSpPr>
            <a:spLocks noGrp="1"/>
          </p:cNvSpPr>
          <p:nvPr>
            <p:ph idx="1"/>
          </p:nvPr>
        </p:nvSpPr>
        <p:spPr>
          <a:xfrm>
            <a:off x="643468" y="2666999"/>
            <a:ext cx="5260680" cy="3124201"/>
          </a:xfrm>
        </p:spPr>
        <p:txBody>
          <a:bodyPr>
            <a:normAutofit/>
          </a:bodyPr>
          <a:lstStyle/>
          <a:p>
            <a:pPr marL="0" indent="0">
              <a:buNone/>
            </a:pPr>
            <a:r>
              <a:rPr lang="en-US" sz="2000"/>
              <a:t>Monetary systems:</a:t>
            </a:r>
          </a:p>
          <a:p>
            <a:pPr marL="457200" indent="-457200">
              <a:buAutoNum type="arabicPeriod"/>
            </a:pPr>
            <a:r>
              <a:rPr lang="en-US" sz="2000"/>
              <a:t>Credit: Debt-based system</a:t>
            </a:r>
          </a:p>
          <a:p>
            <a:pPr marL="457200" indent="-457200">
              <a:buAutoNum type="arabicPeriod"/>
            </a:pPr>
            <a:r>
              <a:rPr lang="en-US" sz="2000"/>
              <a:t>Cash: medium of exchange</a:t>
            </a:r>
          </a:p>
          <a:p>
            <a:pPr marL="457200" indent="-457200">
              <a:buAutoNum type="arabicPeriod"/>
            </a:pPr>
            <a:endParaRPr lang="en-US" sz="2000"/>
          </a:p>
          <a:p>
            <a:pPr marL="0" indent="0">
              <a:buNone/>
            </a:pPr>
            <a:r>
              <a:rPr lang="en-US" sz="2000"/>
              <a:t>=&gt; Both systems are not perfect</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972080" y="5883275"/>
            <a:ext cx="5490868" cy="365125"/>
          </a:xfrm>
        </p:spPr>
        <p:txBody>
          <a:bodyPr>
            <a:normAutofit/>
          </a:bodyPr>
          <a:lstStyle/>
          <a:p>
            <a:pPr>
              <a:spcAft>
                <a:spcPts val="600"/>
              </a:spcAft>
            </a:pPr>
            <a:r>
              <a:rPr lang="fr-FR"/>
              <a:t>inspired from Web3 Foundation course</a:t>
            </a:r>
          </a:p>
        </p:txBody>
      </p:sp>
    </p:spTree>
    <p:extLst>
      <p:ext uri="{BB962C8B-B14F-4D97-AF65-F5344CB8AC3E}">
        <p14:creationId xmlns:p14="http://schemas.microsoft.com/office/powerpoint/2010/main" val="50529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Reality</a:t>
            </a:r>
          </a:p>
        </p:txBody>
      </p:sp>
      <p:sp>
        <p:nvSpPr>
          <p:cNvPr id="3" name="Espace réservé du contenu 2">
            <a:extLst>
              <a:ext uri="{FF2B5EF4-FFF2-40B4-BE49-F238E27FC236}">
                <a16:creationId xmlns:a16="http://schemas.microsoft.com/office/drawing/2014/main" id="{7F9639E9-4D36-1B56-C2EE-E0BC5DAFC22B}"/>
              </a:ext>
            </a:extLst>
          </p:cNvPr>
          <p:cNvSpPr>
            <a:spLocks noGrp="1"/>
          </p:cNvSpPr>
          <p:nvPr>
            <p:ph idx="1"/>
          </p:nvPr>
        </p:nvSpPr>
        <p:spPr>
          <a:xfrm>
            <a:off x="5149032" y="1072609"/>
            <a:ext cx="6383207" cy="4522647"/>
          </a:xfrm>
        </p:spPr>
        <p:txBody>
          <a:bodyPr anchor="ctr">
            <a:normAutofit/>
          </a:bodyPr>
          <a:lstStyle/>
          <a:p>
            <a:pPr marL="0" indent="0">
              <a:buNone/>
            </a:pPr>
            <a:r>
              <a:rPr lang="en-US" sz="2000" dirty="0"/>
              <a:t>Different societies used different mechanisms</a:t>
            </a:r>
            <a:endParaRPr lang="en-US" sz="2000"/>
          </a:p>
          <a:p>
            <a:r>
              <a:rPr lang="en-US" sz="2000" dirty="0"/>
              <a:t>For debt system: it's relatively easy to track who owns whom in both real world and digital world.</a:t>
            </a:r>
          </a:p>
          <a:p>
            <a:pPr>
              <a:buClr>
                <a:srgbClr val="1287C3"/>
              </a:buClr>
            </a:pPr>
            <a:r>
              <a:rPr lang="en-US" sz="2000" dirty="0"/>
              <a:t>For cash: we find a variety of physical objects ( silver, gold, etc. )</a:t>
            </a:r>
            <a:endParaRPr lang="en-US" sz="2000"/>
          </a:p>
          <a:p>
            <a:pPr>
              <a:buClr>
                <a:srgbClr val="1287C3"/>
              </a:buClr>
            </a:pPr>
            <a:endParaRPr lang="en-US" sz="2000" dirty="0"/>
          </a:p>
          <a:p>
            <a:pPr marL="0" indent="0">
              <a:buClr>
                <a:srgbClr val="1287C3"/>
              </a:buClr>
              <a:buNone/>
            </a:pPr>
            <a:r>
              <a:rPr lang="en-US" sz="2000" dirty="0"/>
              <a:t>=&gt; The main problem: it' hard to translate it (cash) into the digital world. </a:t>
            </a:r>
            <a:endParaRPr lang="en-US" sz="2000"/>
          </a:p>
          <a:p>
            <a:pPr marL="0" indent="0">
              <a:buNone/>
            </a:pPr>
            <a:r>
              <a:rPr lang="en-US" sz="2000"/>
              <a:t>Why ?</a:t>
            </a:r>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5218350" y="5883275"/>
            <a:ext cx="4408890" cy="365125"/>
          </a:xfrm>
        </p:spPr>
        <p:txBody>
          <a:bodyPr anchor="ctr">
            <a:normAutofit/>
          </a:bodyPr>
          <a:lstStyle/>
          <a:p>
            <a:pPr>
              <a:spcAft>
                <a:spcPts val="600"/>
              </a:spcAft>
            </a:pPr>
            <a:r>
              <a:rPr lang="fr-FR"/>
              <a:t>inspired from Web3 Foundation course</a:t>
            </a:r>
          </a:p>
        </p:txBody>
      </p:sp>
    </p:spTree>
    <p:extLst>
      <p:ext uri="{BB962C8B-B14F-4D97-AF65-F5344CB8AC3E}">
        <p14:creationId xmlns:p14="http://schemas.microsoft.com/office/powerpoint/2010/main" val="52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99862" y="1555"/>
            <a:ext cx="10018713" cy="1752599"/>
          </a:xfrm>
        </p:spPr>
        <p:txBody>
          <a:bodyPr/>
          <a:lstStyle/>
          <a:p>
            <a:r>
              <a:rPr lang="en-US" dirty="0"/>
              <a:t>Credit :digital form attempts</a:t>
            </a:r>
          </a:p>
        </p:txBody>
      </p:sp>
      <p:sp>
        <p:nvSpPr>
          <p:cNvPr id="3" name="Espace réservé du contenu 2">
            <a:extLst>
              <a:ext uri="{FF2B5EF4-FFF2-40B4-BE49-F238E27FC236}">
                <a16:creationId xmlns:a16="http://schemas.microsoft.com/office/drawing/2014/main" id="{7F9639E9-4D36-1B56-C2EE-E0BC5DAFC22B}"/>
              </a:ext>
            </a:extLst>
          </p:cNvPr>
          <p:cNvSpPr>
            <a:spLocks noGrp="1"/>
          </p:cNvSpPr>
          <p:nvPr>
            <p:ph idx="1"/>
          </p:nvPr>
        </p:nvSpPr>
        <p:spPr>
          <a:xfrm>
            <a:off x="4971968" y="1713997"/>
            <a:ext cx="2366554" cy="618244"/>
          </a:xfrm>
        </p:spPr>
        <p:txBody>
          <a:bodyPr>
            <a:normAutofit/>
          </a:bodyPr>
          <a:lstStyle/>
          <a:p>
            <a:pPr marL="0" indent="0" algn="ctr">
              <a:buNone/>
            </a:pPr>
            <a:r>
              <a:rPr lang="en-US" sz="2800" dirty="0">
                <a:solidFill>
                  <a:srgbClr val="000000"/>
                </a:solidFill>
              </a:rPr>
              <a:t>First Virtual</a:t>
            </a:r>
            <a:endParaRPr lang="fr-FR" sz="2800"/>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p:txBody>
          <a:bodyPr/>
          <a:lstStyle/>
          <a:p>
            <a:r>
              <a:rPr lang="fr-FR"/>
              <a:t>inspired from Web3 Foundation course</a:t>
            </a:r>
          </a:p>
        </p:txBody>
      </p:sp>
      <p:graphicFrame>
        <p:nvGraphicFramePr>
          <p:cNvPr id="8" name="Espace réservé du contenu 2">
            <a:extLst>
              <a:ext uri="{FF2B5EF4-FFF2-40B4-BE49-F238E27FC236}">
                <a16:creationId xmlns:a16="http://schemas.microsoft.com/office/drawing/2014/main" id="{194DC7CD-6EB1-E86C-B9DD-609FCBC62607}"/>
              </a:ext>
            </a:extLst>
          </p:cNvPr>
          <p:cNvGraphicFramePr/>
          <p:nvPr/>
        </p:nvGraphicFramePr>
        <p:xfrm>
          <a:off x="3317339" y="2432454"/>
          <a:ext cx="6851467" cy="3263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12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56058-494E-5E85-6B32-CAA554D47846}"/>
              </a:ext>
            </a:extLst>
          </p:cNvPr>
          <p:cNvSpPr>
            <a:spLocks noGrp="1"/>
          </p:cNvSpPr>
          <p:nvPr>
            <p:ph type="title"/>
          </p:nvPr>
        </p:nvSpPr>
        <p:spPr>
          <a:xfrm>
            <a:off x="1499862" y="1555"/>
            <a:ext cx="10018713" cy="1752599"/>
          </a:xfrm>
        </p:spPr>
        <p:txBody>
          <a:bodyPr/>
          <a:lstStyle/>
          <a:p>
            <a:r>
              <a:rPr lang="en-US" dirty="0"/>
              <a:t>Credit :digital form attempts</a:t>
            </a:r>
          </a:p>
        </p:txBody>
      </p:sp>
      <p:sp>
        <p:nvSpPr>
          <p:cNvPr id="3" name="Espace réservé du contenu 2">
            <a:extLst>
              <a:ext uri="{FF2B5EF4-FFF2-40B4-BE49-F238E27FC236}">
                <a16:creationId xmlns:a16="http://schemas.microsoft.com/office/drawing/2014/main" id="{7F9639E9-4D36-1B56-C2EE-E0BC5DAFC22B}"/>
              </a:ext>
            </a:extLst>
          </p:cNvPr>
          <p:cNvSpPr>
            <a:spLocks noGrp="1"/>
          </p:cNvSpPr>
          <p:nvPr>
            <p:ph idx="1"/>
          </p:nvPr>
        </p:nvSpPr>
        <p:spPr>
          <a:xfrm>
            <a:off x="4971968" y="1713997"/>
            <a:ext cx="3466011" cy="640015"/>
          </a:xfrm>
        </p:spPr>
        <p:txBody>
          <a:bodyPr>
            <a:noAutofit/>
          </a:bodyPr>
          <a:lstStyle/>
          <a:p>
            <a:pPr marL="0" indent="0" algn="ctr">
              <a:buNone/>
            </a:pPr>
            <a:r>
              <a:rPr lang="en-US" sz="2800" dirty="0">
                <a:solidFill>
                  <a:srgbClr val="000000"/>
                </a:solidFill>
              </a:rPr>
              <a:t>SET Architecture</a:t>
            </a:r>
            <a:endParaRPr lang="fr-FR" sz="2800"/>
          </a:p>
        </p:txBody>
      </p:sp>
      <p:sp>
        <p:nvSpPr>
          <p:cNvPr id="4" name="Espace réservé du pied de page 3">
            <a:extLst>
              <a:ext uri="{FF2B5EF4-FFF2-40B4-BE49-F238E27FC236}">
                <a16:creationId xmlns:a16="http://schemas.microsoft.com/office/drawing/2014/main" id="{162B0D86-181B-E3CF-DDBD-C24940D5EBD7}"/>
              </a:ext>
            </a:extLst>
          </p:cNvPr>
          <p:cNvSpPr>
            <a:spLocks noGrp="1"/>
          </p:cNvSpPr>
          <p:nvPr>
            <p:ph type="ftr" sz="quarter" idx="11"/>
          </p:nvPr>
        </p:nvSpPr>
        <p:spPr>
          <a:xfrm>
            <a:off x="2555950" y="6231618"/>
            <a:ext cx="7084177" cy="365125"/>
          </a:xfrm>
        </p:spPr>
        <p:txBody>
          <a:bodyPr/>
          <a:lstStyle/>
          <a:p>
            <a:r>
              <a:rPr lang="fr-FR"/>
              <a:t>inspired from Web3 Foundation course</a:t>
            </a:r>
          </a:p>
        </p:txBody>
      </p:sp>
      <p:graphicFrame>
        <p:nvGraphicFramePr>
          <p:cNvPr id="8" name="Espace réservé du contenu 2">
            <a:extLst>
              <a:ext uri="{FF2B5EF4-FFF2-40B4-BE49-F238E27FC236}">
                <a16:creationId xmlns:a16="http://schemas.microsoft.com/office/drawing/2014/main" id="{7D94EA97-D872-B0D6-C2DA-F7900F5FF43B}"/>
              </a:ext>
            </a:extLst>
          </p:cNvPr>
          <p:cNvGraphicFramePr/>
          <p:nvPr/>
        </p:nvGraphicFramePr>
        <p:xfrm>
          <a:off x="3317339" y="2432454"/>
          <a:ext cx="7297781" cy="3600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745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Grand écran</PresentationFormat>
  <Paragraphs>1</Paragraphs>
  <Slides>28</Slides>
  <Notes>28</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Parallax</vt:lpstr>
      <vt:lpstr>BLOCKCHAIN</vt:lpstr>
      <vt:lpstr>Main goal</vt:lpstr>
      <vt:lpstr>From the beginning </vt:lpstr>
      <vt:lpstr>From the beginning </vt:lpstr>
      <vt:lpstr>Properties of money</vt:lpstr>
      <vt:lpstr>Credit  vs cash</vt:lpstr>
      <vt:lpstr>Reality</vt:lpstr>
      <vt:lpstr>Credit :digital form attempts</vt:lpstr>
      <vt:lpstr>Credit :digital form attempts</vt:lpstr>
      <vt:lpstr>Digital Credit vs Digital Cash</vt:lpstr>
      <vt:lpstr>Proposals for Digital Money</vt:lpstr>
      <vt:lpstr>The Double-Spend Issue</vt:lpstr>
      <vt:lpstr>The Double-Spend Issue</vt:lpstr>
      <vt:lpstr>Anonymity</vt:lpstr>
      <vt:lpstr>Money for "Nothing"</vt:lpstr>
      <vt:lpstr>Scarcity</vt:lpstr>
      <vt:lpstr>Scarcity</vt:lpstr>
      <vt:lpstr>Computational Banking</vt:lpstr>
      <vt:lpstr>Ledgers</vt:lpstr>
      <vt:lpstr>Linked Timestamping</vt:lpstr>
      <vt:lpstr>Efficiency</vt:lpstr>
      <vt:lpstr>A "Block Chain"</vt:lpstr>
      <vt:lpstr>Bitcoin-style of "Block chain"</vt:lpstr>
      <vt:lpstr>Centralization to Decentralization</vt:lpstr>
      <vt:lpstr>Bitcoin</vt:lpstr>
      <vt:lpstr>Satoshi Nakomoto</vt:lpstr>
      <vt:lpstr>Présentation PowerPoint</vt:lpstr>
      <vt:lpstr>Resolving the Double-Spend Issue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1086</cp:revision>
  <dcterms:created xsi:type="dcterms:W3CDTF">2023-01-24T10:09:21Z</dcterms:created>
  <dcterms:modified xsi:type="dcterms:W3CDTF">2023-02-10T14:45:57Z</dcterms:modified>
</cp:coreProperties>
</file>