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B3BB9-CBEE-41B4-BE7A-014F96288223}" v="606" dt="2023-01-30T13:10:00.205"/>
    <p1510:client id="{5C60DC66-31D0-49FD-8845-A1A3987F6C69}" v="89" dt="2023-01-24T10:14:19.059"/>
    <p1510:client id="{BD9935A9-2F54-437E-B5C4-9D2601B1CB94}" v="4189" dt="2023-01-29T15:25:05.822"/>
    <p1510:client id="{C11ACBFF-E928-4D49-AEF6-13E47F2FD1C9}" v="51" dt="2023-01-30T17:08:54.529"/>
    <p1510:client id="{EA8FCB29-145A-49C4-9033-E50C81D7F001}" v="2" dt="2023-02-01T15:48:21.952"/>
    <p1510:client id="{F411F0D3-8ED7-4A07-BFDD-132C1162EF1D}" v="2017" dt="2023-02-01T15:47:25.764"/>
    <p1510:client id="{F75BDE84-DC14-4FF3-9094-AD23B5044BA8}" v="907" dt="2023-01-30T18:38:31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989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10/02/2023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10/02/2023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An important thing  other than just encryption that will be useful and important  =&gt; authenticating via encryption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6635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An important thing  other than just encryption that will be useful and important  =&gt; authenticating via encryption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4058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0582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00582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93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An important thing  other than just encryption that will be useful and important  =&gt; authenticating via encryption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81595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An important thing  other than just encryption that will be useful and important  =&gt; authenticating via encryption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9557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dirty="0"/>
              <a:t>ECDSA : Elliptic Curve Digital Signature Algorithm.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9878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96585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529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412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67541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=&gt; no function has been proven to be entirely one way, that's why we say it's </a:t>
            </a:r>
            <a:r>
              <a:rPr lang="en-US">
                <a:cs typeface="Calibri"/>
              </a:rPr>
              <a:t>computationnally</a:t>
            </a:r>
            <a:r>
              <a:rPr lang="en-US" dirty="0">
                <a:cs typeface="Calibri"/>
              </a:rPr>
              <a:t> infeasible 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56458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61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453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219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705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064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32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808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Frequency analysis : if we assume it's in the </a:t>
            </a:r>
            <a:r>
              <a:rPr lang="en-US" dirty="0" err="1">
                <a:cs typeface="Calibri"/>
              </a:rPr>
              <a:t>english</a:t>
            </a:r>
            <a:r>
              <a:rPr lang="en-US" dirty="0">
                <a:cs typeface="Calibri"/>
              </a:rPr>
              <a:t> language, we know that 'e' is the most common letter …..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Known plaintext attack: if we know one message and its encryption then we can figure out ….</a:t>
            </a:r>
          </a:p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=&gt; So we can see that  there are a variety of attacks that are possible on this very simple encryption system 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There are other known attacks that are more complicated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7361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6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5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00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8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4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BLOCKCHAIN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Public-key </a:t>
            </a:r>
            <a:r>
              <a:rPr lang="fr-FR" dirty="0" err="1">
                <a:ea typeface="+mn-lt"/>
                <a:cs typeface="+mn-lt"/>
              </a:rPr>
              <a:t>Cryptography</a:t>
            </a:r>
            <a:endParaRPr lang="fr-FR" dirty="0" err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F198A-C300-913E-127B-932A747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Inspired from Web3 Foundation course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4DAFC0-C902-A9B9-89E4-98C687BC8053}"/>
              </a:ext>
            </a:extLst>
          </p:cNvPr>
          <p:cNvSpPr txBox="1"/>
          <p:nvPr/>
        </p:nvSpPr>
        <p:spPr>
          <a:xfrm>
            <a:off x="9188388" y="4986291"/>
            <a:ext cx="2470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Pr.  TMIMI Mehdi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495" y="504499"/>
            <a:ext cx="4176873" cy="1504335"/>
          </a:xfrm>
        </p:spPr>
        <p:txBody>
          <a:bodyPr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Authentication via Encryption</a:t>
            </a:r>
            <a:endParaRPr lang="en-US" sz="24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09" y="2666999"/>
            <a:ext cx="4073300" cy="3124201"/>
          </a:xfrm>
        </p:spPr>
        <p:txBody>
          <a:bodyPr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sz="1800" dirty="0"/>
              <a:t>Let us assume that Ghita has gained the ability to modify traffic in-transit, or send a different message entirely.</a:t>
            </a:r>
            <a:endParaRPr lang="fr-FR" sz="1800"/>
          </a:p>
          <a:p>
            <a:pPr marL="0" indent="0">
              <a:buClr>
                <a:srgbClr val="1287C3"/>
              </a:buClr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=&gt; How can Sarah verify that Mehdi sent the received message?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F1ACFF2E-D24E-876A-7D6F-5D420AD2E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033" y="2010934"/>
            <a:ext cx="6240990" cy="24027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70748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903" y="400927"/>
            <a:ext cx="4827902" cy="1496937"/>
          </a:xfrm>
        </p:spPr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Authentication via symmetric-key Cryptography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593" y="2666999"/>
            <a:ext cx="4665145" cy="3124201"/>
          </a:xfrm>
        </p:spPr>
        <p:txBody>
          <a:bodyPr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sz="1800" dirty="0"/>
              <a:t>Let us assume that Mehdi and Sarah share another secret key: K</a:t>
            </a:r>
            <a:r>
              <a:rPr lang="en-US" sz="1800" baseline="-25000" dirty="0"/>
              <a:t>a </a:t>
            </a:r>
            <a:r>
              <a:rPr lang="en-US" sz="1800" dirty="0"/>
              <a:t>and know an authentication function h</a:t>
            </a:r>
            <a:endParaRPr lang="en-US" sz="1800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800" dirty="0"/>
              <a:t>Mehdi sends the message m which includes a message authentication code (MAC)</a:t>
            </a:r>
          </a:p>
          <a:p>
            <a:pPr marL="0" indent="0" algn="ctr">
              <a:buClr>
                <a:srgbClr val="1287C3"/>
              </a:buClr>
              <a:buNone/>
            </a:pPr>
            <a:r>
              <a:rPr lang="en-US" sz="1800" dirty="0"/>
              <a:t>a = </a:t>
            </a:r>
            <a:r>
              <a:rPr lang="en-US" sz="1800" dirty="0">
                <a:ea typeface="+mn-lt"/>
                <a:cs typeface="+mn-lt"/>
              </a:rPr>
              <a:t>h(</a:t>
            </a:r>
            <a:r>
              <a:rPr lang="en-US" sz="1800" dirty="0" err="1">
                <a:ea typeface="+mn-lt"/>
                <a:cs typeface="+mn-lt"/>
              </a:rPr>
              <a:t>Ka,m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1800" dirty="0"/>
              <a:t>When Sarah receives the message m, if </a:t>
            </a:r>
            <a:r>
              <a:rPr lang="en-US" sz="1800" dirty="0">
                <a:ea typeface="+mn-lt"/>
                <a:cs typeface="+mn-lt"/>
              </a:rPr>
              <a:t>h(</a:t>
            </a:r>
            <a:r>
              <a:rPr lang="en-US" sz="1800" dirty="0" err="1">
                <a:ea typeface="+mn-lt"/>
                <a:cs typeface="+mn-lt"/>
              </a:rPr>
              <a:t>Ka,m</a:t>
            </a:r>
            <a:r>
              <a:rPr lang="en-US" sz="1800" dirty="0">
                <a:ea typeface="+mn-lt"/>
                <a:cs typeface="+mn-lt"/>
              </a:rPr>
              <a:t>) </a:t>
            </a:r>
            <a:r>
              <a:rPr lang="en-US" sz="1800" dirty="0" err="1">
                <a:ea typeface="+mn-lt"/>
                <a:cs typeface="+mn-lt"/>
              </a:rPr>
              <a:t>doest</a:t>
            </a:r>
            <a:r>
              <a:rPr lang="en-US" sz="1800" dirty="0">
                <a:ea typeface="+mn-lt"/>
                <a:cs typeface="+mn-lt"/>
              </a:rPr>
              <a:t> not return a, she will know that it was not signed by Mehdi K</a:t>
            </a:r>
            <a:r>
              <a:rPr lang="en-US" sz="1800" baseline="-25000" dirty="0">
                <a:ea typeface="+mn-lt"/>
                <a:cs typeface="+mn-lt"/>
              </a:rPr>
              <a:t>a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F1ACFF2E-D24E-876A-7D6F-5D420AD2EE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61" r="1761"/>
          <a:stretch>
            <a:fillRect/>
          </a:stretch>
        </p:blipFill>
        <p:spPr>
          <a:xfrm>
            <a:off x="5720713" y="2055322"/>
            <a:ext cx="6418543" cy="24693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24347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Authentication + Symmetric encryption</a:t>
            </a:r>
          </a:p>
        </p:txBody>
      </p:sp>
      <p:pic>
        <p:nvPicPr>
          <p:cNvPr id="25" name="Picture 5" descr="Padlock on computer motherboard">
            <a:extLst>
              <a:ext uri="{FF2B5EF4-FFF2-40B4-BE49-F238E27FC236}">
                <a16:creationId xmlns:a16="http://schemas.microsoft.com/office/drawing/2014/main" id="{7DA0EDEC-53D2-E2D5-FBC4-E32D1DD82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89" r="46642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0" indent="0">
              <a:buClr>
                <a:srgbClr val="1287C3"/>
              </a:buClr>
              <a:buNone/>
            </a:pPr>
            <a:r>
              <a:rPr lang="en-US" dirty="0"/>
              <a:t>=&gt; You can combine encryption and authentication by including the MAC (a) inside the ciphertext c and be able to:</a:t>
            </a:r>
          </a:p>
          <a:p>
            <a:pPr marL="457200" indent="-457200">
              <a:buAutoNum type="arabicPeriod"/>
            </a:pPr>
            <a:r>
              <a:rPr lang="en-US" dirty="0"/>
              <a:t>Prove that a message came from a specific person.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dirty="0"/>
              <a:t>Prevent others from reading the message.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82684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Weakness of this approach</a:t>
            </a:r>
            <a:endParaRPr lang="fr-FR" dirty="0"/>
          </a:p>
        </p:txBody>
      </p:sp>
      <p:pic>
        <p:nvPicPr>
          <p:cNvPr id="25" name="Picture 5" descr="Padlock on computer motherboard">
            <a:extLst>
              <a:ext uri="{FF2B5EF4-FFF2-40B4-BE49-F238E27FC236}">
                <a16:creationId xmlns:a16="http://schemas.microsoft.com/office/drawing/2014/main" id="{7DA0EDEC-53D2-E2D5-FBC4-E32D1DD82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89" r="46642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1287C3"/>
              </a:buClr>
            </a:pPr>
            <a:r>
              <a:rPr lang="en-US" dirty="0"/>
              <a:t>How can Mehdi and Sarah share the keys (encryption and authentication) ?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dirty="0"/>
              <a:t>=&gt; share them offline ? In a secure channel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99307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5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Asymmetric key Encryption</a:t>
            </a:r>
            <a:endParaRPr lang="fr-FR" dirty="0" err="1"/>
          </a:p>
        </p:txBody>
      </p:sp>
      <p:pic>
        <p:nvPicPr>
          <p:cNvPr id="45" name="Picture 44" descr="Person handing over keys">
            <a:extLst>
              <a:ext uri="{FF2B5EF4-FFF2-40B4-BE49-F238E27FC236}">
                <a16:creationId xmlns:a16="http://schemas.microsoft.com/office/drawing/2014/main" id="{3D1622CB-78CF-2F2B-7E62-5F4B507A8B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93" r="37887" b="-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1287C3"/>
              </a:buClr>
            </a:pPr>
            <a:r>
              <a:rPr lang="en-US" dirty="0"/>
              <a:t>We have two different keys: one </a:t>
            </a:r>
            <a:r>
              <a:rPr lang="en-US" dirty="0">
                <a:ea typeface="+mn-lt"/>
                <a:cs typeface="+mn-lt"/>
              </a:rPr>
              <a:t>(public key: P)</a:t>
            </a:r>
            <a:r>
              <a:rPr lang="en-US" dirty="0"/>
              <a:t> to encrypt  and the other </a:t>
            </a:r>
            <a:r>
              <a:rPr lang="en-US" dirty="0">
                <a:ea typeface="+mn-lt"/>
                <a:cs typeface="+mn-lt"/>
              </a:rPr>
              <a:t>(private key: S)</a:t>
            </a:r>
            <a:r>
              <a:rPr lang="en-US" dirty="0"/>
              <a:t> to decrypt.</a:t>
            </a:r>
          </a:p>
          <a:p>
            <a:pPr marL="342900" indent="-342900">
              <a:buClr>
                <a:srgbClr val="1287C3"/>
              </a:buClr>
            </a:pPr>
            <a:r>
              <a:rPr lang="en-US" dirty="0"/>
              <a:t>Your public key (P) is known by everyone and they can use it to send messages to you.</a:t>
            </a:r>
          </a:p>
          <a:p>
            <a:pPr marL="342900" indent="-342900">
              <a:buClr>
                <a:srgbClr val="1287C3"/>
              </a:buClr>
            </a:pPr>
            <a:r>
              <a:rPr lang="en-US" dirty="0"/>
              <a:t>Only you using your private Key (S) can decrypt and read the message.</a:t>
            </a:r>
          </a:p>
          <a:p>
            <a:pPr marL="342900" indent="-342900">
              <a:buClr>
                <a:srgbClr val="1287C3"/>
              </a:buClr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47589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009" y="3855821"/>
            <a:ext cx="4132485" cy="1341578"/>
          </a:xfrm>
        </p:spPr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Authentication via symmetric-key Cryptography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09" y="3650941"/>
            <a:ext cx="6203941" cy="2946648"/>
          </a:xfrm>
        </p:spPr>
        <p:txBody>
          <a:bodyPr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sz="1800" dirty="0">
                <a:ea typeface="+mn-lt"/>
                <a:cs typeface="+mn-lt"/>
              </a:rPr>
              <a:t>Sarah tells the world about her public key (</a:t>
            </a:r>
            <a:r>
              <a:rPr lang="en-US" sz="1800" dirty="0" err="1">
                <a:ea typeface="+mn-lt"/>
                <a:cs typeface="+mn-lt"/>
              </a:rPr>
              <a:t>P</a:t>
            </a:r>
            <a:r>
              <a:rPr lang="en-US" sz="1800" baseline="-25000" dirty="0" err="1">
                <a:ea typeface="+mn-lt"/>
                <a:cs typeface="+mn-lt"/>
              </a:rPr>
              <a:t>Sarah</a:t>
            </a:r>
            <a:r>
              <a:rPr lang="en-US" sz="1800" dirty="0">
                <a:ea typeface="+mn-lt"/>
                <a:cs typeface="+mn-lt"/>
              </a:rPr>
              <a:t>) but keeps her private key (</a:t>
            </a:r>
            <a:r>
              <a:rPr lang="en-US" sz="1800" dirty="0" err="1">
                <a:ea typeface="+mn-lt"/>
                <a:cs typeface="+mn-lt"/>
              </a:rPr>
              <a:t>S</a:t>
            </a:r>
            <a:r>
              <a:rPr lang="en-US" sz="1800" baseline="-25000" dirty="0" err="1">
                <a:ea typeface="+mn-lt"/>
                <a:cs typeface="+mn-lt"/>
              </a:rPr>
              <a:t>Sarah</a:t>
            </a:r>
            <a:r>
              <a:rPr lang="en-US" sz="1800" dirty="0">
                <a:ea typeface="+mn-lt"/>
                <a:cs typeface="+mn-lt"/>
              </a:rPr>
              <a:t>)  secret.</a:t>
            </a:r>
          </a:p>
          <a:p>
            <a:pPr>
              <a:buClr>
                <a:srgbClr val="1287C3"/>
              </a:buClr>
            </a:pPr>
            <a:r>
              <a:rPr lang="en-US" sz="1800" dirty="0">
                <a:ea typeface="+mn-lt"/>
                <a:cs typeface="+mn-lt"/>
              </a:rPr>
              <a:t>If Mehdi wants to communicate with Sarah, he needs to encrypt his message m to a cyphertext c using the function E.</a:t>
            </a:r>
          </a:p>
          <a:p>
            <a:pPr>
              <a:buClr>
                <a:srgbClr val="1287C3"/>
              </a:buClr>
            </a:pPr>
            <a:r>
              <a:rPr lang="en-US" sz="1800" dirty="0">
                <a:ea typeface="+mn-lt"/>
                <a:cs typeface="+mn-lt"/>
              </a:rPr>
              <a:t>The only and unique way to decrypt the message is with the function D which require Sarah's private key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F1ACFF2E-D24E-876A-7D6F-5D420AD2EE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41" r="741"/>
          <a:stretch>
            <a:fillRect/>
          </a:stretch>
        </p:blipFill>
        <p:spPr>
          <a:xfrm>
            <a:off x="2177044" y="72642"/>
            <a:ext cx="8933882" cy="343850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7483" y="6371547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63405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009" y="3855821"/>
            <a:ext cx="4132485" cy="1341578"/>
          </a:xfrm>
        </p:spPr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Secure Communication Without Secure Channels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09" y="3650941"/>
            <a:ext cx="6203941" cy="2946648"/>
          </a:xfrm>
        </p:spPr>
        <p:txBody>
          <a:bodyPr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sz="1800" dirty="0"/>
              <a:t>Sarah can also communicate with Mehdi by using Mehdi's public key</a:t>
            </a:r>
            <a:endParaRPr lang="fr-FR" dirty="0"/>
          </a:p>
          <a:p>
            <a:pPr>
              <a:buClr>
                <a:srgbClr val="1287C3"/>
              </a:buClr>
            </a:pPr>
            <a:endParaRPr lang="en-US" sz="1800" dirty="0"/>
          </a:p>
          <a:p>
            <a:pPr marL="0" indent="0">
              <a:buClr>
                <a:srgbClr val="1287C3"/>
              </a:buClr>
              <a:buNone/>
            </a:pPr>
            <a:r>
              <a:rPr lang="en-US" sz="1800" dirty="0"/>
              <a:t>=&gt; Mehdi and Sarah can communicate over an insecure channel, even if </a:t>
            </a:r>
            <a:r>
              <a:rPr lang="en-US" sz="1800" dirty="0">
                <a:ea typeface="+mn-lt"/>
                <a:cs typeface="+mn-lt"/>
              </a:rPr>
              <a:t>from the start </a:t>
            </a:r>
            <a:r>
              <a:rPr lang="en-US" sz="1800" dirty="0"/>
              <a:t>all communication is over that channel.</a:t>
            </a:r>
          </a:p>
          <a:p>
            <a:pPr marL="0" indent="0">
              <a:buNone/>
            </a:pPr>
            <a:r>
              <a:rPr lang="en-US" sz="1800" dirty="0"/>
              <a:t>=&gt; Ghita will only see the ciphertext c 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F1ACFF2E-D24E-876A-7D6F-5D420AD2EE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8" r="768"/>
          <a:stretch>
            <a:fillRect/>
          </a:stretch>
        </p:blipFill>
        <p:spPr>
          <a:xfrm>
            <a:off x="2177044" y="72642"/>
            <a:ext cx="8933882" cy="343850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7483" y="6371547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13446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7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Public/Private Key Generation</a:t>
            </a:r>
            <a:endParaRPr lang="fr-FR" dirty="0"/>
          </a:p>
        </p:txBody>
      </p:sp>
      <p:pic>
        <p:nvPicPr>
          <p:cNvPr id="63" name="Picture 62" descr="Different types of keys">
            <a:extLst>
              <a:ext uri="{FF2B5EF4-FFF2-40B4-BE49-F238E27FC236}">
                <a16:creationId xmlns:a16="http://schemas.microsoft.com/office/drawing/2014/main" id="{D3EE4BCF-0DE5-40B4-9C52-9BE8D71457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03" r="34784" b="-5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1287C3"/>
              </a:buClr>
            </a:pPr>
            <a:r>
              <a:rPr lang="en-US" dirty="0"/>
              <a:t>Public/Private keys share a relationship, they are not just two random values.</a:t>
            </a:r>
          </a:p>
          <a:p>
            <a:pPr marL="342900" indent="-342900">
              <a:buClr>
                <a:srgbClr val="1287C3"/>
              </a:buClr>
            </a:pPr>
            <a:r>
              <a:rPr lang="en-US" dirty="0"/>
              <a:t>Bitcoin uses ECDSA to generate your key pair.</a:t>
            </a:r>
          </a:p>
          <a:p>
            <a:pPr marL="342900" indent="-342900">
              <a:buClr>
                <a:srgbClr val="1287C3"/>
              </a:buClr>
            </a:pPr>
            <a:r>
              <a:rPr lang="en-US" dirty="0"/>
              <a:t>There are other possibilities such RSA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14257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55"/>
            <a:ext cx="10018713" cy="175259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Efficiency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772" y="1904484"/>
            <a:ext cx="8732223" cy="3061255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Turns out that asymmetric encryption itself is extremely inefficient in comparison to symmetric encryption.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sz="2000" dirty="0"/>
              <a:t>=&gt; use Hybrid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Establish a secure communication using asymmetric encryption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sz="2000" dirty="0"/>
              <a:t>Share a symmetric key encryption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sz="2000" dirty="0"/>
              <a:t>Use now symmetric encryption for further communication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65756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55"/>
            <a:ext cx="10018713" cy="175259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Public Key Infrastructure (PKI)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772" y="1904484"/>
            <a:ext cx="8732223" cy="3061255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How you will be sure that </a:t>
            </a:r>
            <a:r>
              <a:rPr lang="en-US" sz="2000" dirty="0" err="1"/>
              <a:t>P</a:t>
            </a:r>
            <a:r>
              <a:rPr lang="en-US" sz="2000" baseline="-25000" dirty="0" err="1"/>
              <a:t>Sarah</a:t>
            </a:r>
            <a:r>
              <a:rPr lang="en-US" sz="2000" baseline="-25000" dirty="0"/>
              <a:t> </a:t>
            </a:r>
            <a:r>
              <a:rPr lang="en-US" sz="2000" dirty="0"/>
              <a:t>is actually the public key of Sarah and not someone else.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sz="2000" dirty="0"/>
              <a:t>=&gt; certificate authorities, web of trust, SPKI, some blockchain-based approaches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most Cryptocurrencies, there is no PKI. Meaning if you the private key =&gt; you own the coins of that public address.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61312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Main goal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017585" y="2666999"/>
            <a:ext cx="5031404" cy="3048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Discuss the most fundamental aspects of a Blockchain: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Public Key Cryptography &amp; one-way Functions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texte, tableau noir&#10;&#10;Description générée automatiquement">
            <a:extLst>
              <a:ext uri="{FF2B5EF4-FFF2-40B4-BE49-F238E27FC236}">
                <a16:creationId xmlns:a16="http://schemas.microsoft.com/office/drawing/2014/main" id="{BDBA9349-3DEE-D368-5F88-6465E05F47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19" r="7826" b="2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4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One way function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 marL="342900" indent="-342900"/>
            <a:r>
              <a:rPr lang="en-US"/>
              <a:t>A one way function (or trapdoor function) is a function y=f(x) where given y, it is </a:t>
            </a:r>
            <a:r>
              <a:rPr lang="en-US" b="1"/>
              <a:t>computationally infeasible </a:t>
            </a:r>
            <a:r>
              <a:rPr lang="en-US"/>
              <a:t>to calculate x. But given x, it's possible to calculate y. </a:t>
            </a:r>
          </a:p>
          <a:p>
            <a:pPr marL="342900" indent="-342900">
              <a:buClr>
                <a:srgbClr val="1287C3"/>
              </a:buClr>
            </a:pP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 err="1"/>
              <a:t>inspired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Web3 </a:t>
            </a:r>
            <a:r>
              <a:rPr lang="fr-FR" dirty="0" err="1"/>
              <a:t>Foundation</a:t>
            </a:r>
            <a:r>
              <a:rPr lang="fr-FR" dirty="0"/>
              <a:t> course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624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One way function (Example)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Corbel"/>
                <a:cs typeface="Calibri"/>
              </a:rPr>
              <a:t>Let's assume the function : y=f(x)=x</a:t>
            </a:r>
            <a:r>
              <a:rPr lang="en-US" baseline="30000" dirty="0">
                <a:latin typeface="Corbel"/>
                <a:cs typeface="Calibri"/>
              </a:rPr>
              <a:t>2</a:t>
            </a:r>
          </a:p>
          <a:p>
            <a:pPr marL="342900" indent="-342900">
              <a:buClr>
                <a:srgbClr val="1287C3"/>
              </a:buClr>
            </a:pPr>
            <a:r>
              <a:rPr lang="en-US" dirty="0">
                <a:latin typeface="Corbel"/>
                <a:cs typeface="Calibri"/>
              </a:rPr>
              <a:t>Calculating the square is easy: f(33)=1089</a:t>
            </a:r>
          </a:p>
          <a:p>
            <a:pPr marL="342900" indent="-342900">
              <a:buClr>
                <a:srgbClr val="1287C3"/>
              </a:buClr>
            </a:pPr>
            <a:r>
              <a:rPr lang="en-US" dirty="0">
                <a:latin typeface="Corbel"/>
                <a:cs typeface="Calibri"/>
              </a:rPr>
              <a:t>However calculating the inverse is much more difficult.</a:t>
            </a:r>
          </a:p>
          <a:p>
            <a:pPr marL="342900" indent="-342900">
              <a:buClr>
                <a:srgbClr val="1287C3"/>
              </a:buClr>
            </a:pPr>
            <a:endParaRPr lang="en-US" dirty="0">
              <a:latin typeface="Corbel"/>
              <a:cs typeface="Calibri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latin typeface="Corbel"/>
                <a:cs typeface="Calibri"/>
              </a:rPr>
              <a:t>=&gt; Obviously the one way function that are used are much complex than just a square calculation (but the idea is the same)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 err="1"/>
              <a:t>inspired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Web3 </a:t>
            </a:r>
            <a:r>
              <a:rPr lang="fr-FR" dirty="0" err="1"/>
              <a:t>Foundation</a:t>
            </a:r>
            <a:r>
              <a:rPr lang="fr-FR" dirty="0"/>
              <a:t> course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401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BLOCKCHAIN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Public-key </a:t>
            </a:r>
            <a:r>
              <a:rPr lang="fr-FR" dirty="0" err="1">
                <a:ea typeface="+mn-lt"/>
                <a:cs typeface="+mn-lt"/>
              </a:rPr>
              <a:t>Cryptography</a:t>
            </a:r>
            <a:endParaRPr lang="fr-FR" dirty="0" err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F198A-C300-913E-127B-932A747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Inspired from Web3 Foundation course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4DAFC0-C902-A9B9-89E4-98C687BC8053}"/>
              </a:ext>
            </a:extLst>
          </p:cNvPr>
          <p:cNvSpPr txBox="1"/>
          <p:nvPr/>
        </p:nvSpPr>
        <p:spPr>
          <a:xfrm>
            <a:off x="9188388" y="4986291"/>
            <a:ext cx="2470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Pr.  TMIMI Mehdi </a:t>
            </a:r>
          </a:p>
        </p:txBody>
      </p:sp>
    </p:spTree>
    <p:extLst>
      <p:ext uri="{BB962C8B-B14F-4D97-AF65-F5344CB8AC3E}">
        <p14:creationId xmlns:p14="http://schemas.microsoft.com/office/powerpoint/2010/main" val="274077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55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Cryptocurrency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632" y="2046251"/>
            <a:ext cx="8732223" cy="3061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order to really understand how cryptocurrency works, we need to first understand Cryptography</a:t>
            </a: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27901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Encryption</a:t>
            </a:r>
            <a:endParaRPr lang="en-US" sz="24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1" y="2666999"/>
            <a:ext cx="359690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/>
              <a:t>Encryption is the oldest use for Cryptography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/>
              <a:t>Mehdi wants to send a message 'm' to Sarah, but Ghita can intercept that message and read its content.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Font typeface="Arial"/>
            </a:pPr>
            <a:r>
              <a:rPr lang="en-US" sz="1600" dirty="0"/>
              <a:t>=&gt; How can Mehdi send a message to Sarah without Ghita understanding the message ?</a:t>
            </a:r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FC9A1A4E-2A95-D9F3-C28E-76744286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21" r="921"/>
          <a:stretch>
            <a:fillRect/>
          </a:stretch>
        </p:blipFill>
        <p:spPr>
          <a:xfrm>
            <a:off x="5205589" y="2334225"/>
            <a:ext cx="6278619" cy="189730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233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9622"/>
            <a:ext cx="4227198" cy="1419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Symmetric-key Encryption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202090" y="2017888"/>
            <a:ext cx="4584679" cy="33405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dirty="0"/>
              <a:t>Mehdi and Sarah share the same secret Key: </a:t>
            </a:r>
            <a:r>
              <a:rPr lang="en-US" sz="1600" dirty="0" err="1"/>
              <a:t>Ke</a:t>
            </a:r>
            <a:r>
              <a:rPr lang="en-US" sz="1600" dirty="0"/>
              <a:t>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dirty="0"/>
              <a:t>Mehdi can encrypt the message using the encryption function and the secret key, then send the encrypted message (ciphertext c) to Sarah over the unencrypted channel.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dirty="0"/>
              <a:t>Sarah can decrypt the ciphertext using the decrypt function and the secret key.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sz="1600" dirty="0"/>
              <a:t>=&gt; Ghita can only understand the message if she knows the </a:t>
            </a:r>
            <a:r>
              <a:rPr lang="en-US" sz="1600" u="sng" dirty="0"/>
              <a:t>decrypt function</a:t>
            </a:r>
            <a:r>
              <a:rPr lang="en-US" sz="1600" dirty="0"/>
              <a:t> and also the </a:t>
            </a:r>
            <a:r>
              <a:rPr lang="en-US" sz="1600" u="sng" dirty="0"/>
              <a:t>secret key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FC9A1A4E-2A95-D9F3-C28E-76744286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93" b="2293"/>
          <a:stretch>
            <a:fillRect/>
          </a:stretch>
        </p:blipFill>
        <p:spPr>
          <a:xfrm>
            <a:off x="5741811" y="2221337"/>
            <a:ext cx="6240990" cy="18878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BA62DA-F5CB-C0D5-7BF9-79347CC3CFB0}"/>
              </a:ext>
            </a:extLst>
          </p:cNvPr>
          <p:cNvSpPr txBox="1"/>
          <p:nvPr/>
        </p:nvSpPr>
        <p:spPr>
          <a:xfrm>
            <a:off x="8504296" y="4534370"/>
            <a:ext cx="34807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E: </a:t>
            </a:r>
            <a:r>
              <a:rPr lang="fr-FR" sz="1200" dirty="0" err="1"/>
              <a:t>Encrypt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endParaRPr lang="fr-FR" sz="1200" dirty="0"/>
          </a:p>
          <a:p>
            <a:r>
              <a:rPr lang="fr-FR" sz="1200" dirty="0"/>
              <a:t>D: </a:t>
            </a:r>
            <a:r>
              <a:rPr lang="fr-FR" sz="1200" dirty="0" err="1"/>
              <a:t>decrypt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endParaRPr lang="fr-FR" sz="1200" dirty="0"/>
          </a:p>
          <a:p>
            <a:r>
              <a:rPr lang="fr-FR" sz="1200" dirty="0" err="1"/>
              <a:t>Ke</a:t>
            </a:r>
            <a:r>
              <a:rPr lang="fr-FR" sz="1200" dirty="0"/>
              <a:t>: secret key</a:t>
            </a:r>
          </a:p>
          <a:p>
            <a:r>
              <a:rPr lang="fr-FR" sz="1200" dirty="0" err="1"/>
              <a:t>Ciphertext</a:t>
            </a:r>
            <a:r>
              <a:rPr lang="fr-FR" sz="1200" dirty="0"/>
              <a:t>: </a:t>
            </a:r>
            <a:r>
              <a:rPr lang="fr-FR" sz="1200" dirty="0" err="1"/>
              <a:t>encrypted</a:t>
            </a:r>
            <a:r>
              <a:rPr lang="fr-FR" sz="1200" dirty="0"/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2652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ubberized numbers on the wall">
            <a:extLst>
              <a:ext uri="{FF2B5EF4-FFF2-40B4-BE49-F238E27FC236}">
                <a16:creationId xmlns:a16="http://schemas.microsoft.com/office/drawing/2014/main" id="{2E59BC57-FA85-43E4-56A7-038189AFB7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40" r="23858" b="-3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Caesar Cipher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 dirty="0"/>
              <a:t>One of the simplest ciphers around</a:t>
            </a:r>
          </a:p>
          <a:p>
            <a:pPr>
              <a:buClr>
                <a:srgbClr val="1287C3"/>
              </a:buClr>
            </a:pPr>
            <a:r>
              <a:rPr lang="en-US" sz="2000" dirty="0"/>
              <a:t>Given a key </a:t>
            </a:r>
            <a:r>
              <a:rPr lang="en-US" sz="2000"/>
              <a:t>Ke</a:t>
            </a:r>
            <a:r>
              <a:rPr lang="en-US" sz="2000" dirty="0"/>
              <a:t> (number in this case), </a:t>
            </a:r>
            <a:r>
              <a:rPr lang="en-US" sz="2000" dirty="0">
                <a:ea typeface="+mn-lt"/>
                <a:cs typeface="+mn-lt"/>
              </a:rPr>
              <a:t>all you need to do is to convert each letter of the message to its equivalent number, then add to it the </a:t>
            </a:r>
            <a:r>
              <a:rPr lang="en-US" sz="2000">
                <a:ea typeface="+mn-lt"/>
                <a:cs typeface="+mn-lt"/>
              </a:rPr>
              <a:t>Ke</a:t>
            </a:r>
            <a:r>
              <a:rPr lang="en-US" sz="2000" dirty="0">
                <a:ea typeface="+mn-lt"/>
                <a:cs typeface="+mn-lt"/>
              </a:rPr>
              <a:t> and performing a modulo operation according to the total number of alphabets.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080" y="5883275"/>
            <a:ext cx="54908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27377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55"/>
            <a:ext cx="10018713" cy="175259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Example: Caesar Cipher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772" y="1904484"/>
            <a:ext cx="8732223" cy="3061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Let's encrypt the message: RUNNOW using the secret Key: 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31413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EE256857-8F56-D9C4-FCDF-C4C0315C4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Kerckhoff's Principle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88067"/>
            <a:ext cx="7391401" cy="39708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security of a system must only depends on the secret key not on the algorithm. =&gt; Security through obscurity is not a valid defense!</a:t>
            </a:r>
          </a:p>
          <a:p>
            <a:pPr marL="0" indent="0">
              <a:buClr>
                <a:srgbClr val="1287C3"/>
              </a:buClr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How could you break our caesar cipher, even if you don't know the key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674" y="5883275"/>
            <a:ext cx="558112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bg1"/>
                </a:solidFill>
              </a:rPr>
              <a:t>inspired from Web3 Foundation course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04727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Breaking Caesar</a:t>
            </a:r>
            <a:endParaRPr lang="fr-FR"/>
          </a:p>
        </p:txBody>
      </p:sp>
      <p:pic>
        <p:nvPicPr>
          <p:cNvPr id="25" name="Picture 5" descr="Padlock on computer motherboard">
            <a:extLst>
              <a:ext uri="{FF2B5EF4-FFF2-40B4-BE49-F238E27FC236}">
                <a16:creationId xmlns:a16="http://schemas.microsoft.com/office/drawing/2014/main" id="{7DA0EDEC-53D2-E2D5-FBC4-E32D1DD82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89" r="46642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/>
              <a:t>Frequency analysis.</a:t>
            </a:r>
          </a:p>
          <a:p>
            <a:pPr>
              <a:buClr>
                <a:srgbClr val="1287C3"/>
              </a:buClr>
            </a:pPr>
            <a:r>
              <a:rPr lang="en-US"/>
              <a:t>Known plaintext attack</a:t>
            </a:r>
          </a:p>
          <a:p>
            <a:pPr>
              <a:buClr>
                <a:srgbClr val="1287C3"/>
              </a:buClr>
            </a:pPr>
            <a:r>
              <a:rPr lang="en-US"/>
              <a:t>Brute force (there are really only 25 possibilities for our key)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0112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Grand écran</PresentationFormat>
  <Paragraphs>1</Paragraphs>
  <Slides>22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Parallax</vt:lpstr>
      <vt:lpstr>BLOCKCHAIN</vt:lpstr>
      <vt:lpstr>Main goal</vt:lpstr>
      <vt:lpstr>Cryptocurrency</vt:lpstr>
      <vt:lpstr>Encryption</vt:lpstr>
      <vt:lpstr>Symmetric-key Encryption</vt:lpstr>
      <vt:lpstr>Caesar Cipher</vt:lpstr>
      <vt:lpstr>Example: Caesar Cipher</vt:lpstr>
      <vt:lpstr>Kerckhoff's Principle</vt:lpstr>
      <vt:lpstr>Breaking Caesar</vt:lpstr>
      <vt:lpstr>Authentication via Encryption</vt:lpstr>
      <vt:lpstr>Authentication via symmetric-key Cryptography</vt:lpstr>
      <vt:lpstr>Authentication + Symmetric encryption</vt:lpstr>
      <vt:lpstr>Weakness of this approach</vt:lpstr>
      <vt:lpstr>Asymmetric key Encryption</vt:lpstr>
      <vt:lpstr>Authentication via symmetric-key Cryptography</vt:lpstr>
      <vt:lpstr>Secure Communication Without Secure Channels</vt:lpstr>
      <vt:lpstr>Public/Private Key Generation</vt:lpstr>
      <vt:lpstr>Efficiency</vt:lpstr>
      <vt:lpstr>Public Key Infrastructure (PKI)</vt:lpstr>
      <vt:lpstr>One way function</vt:lpstr>
      <vt:lpstr>One way function (Example)</vt:lpstr>
      <vt:lpstr>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1723</cp:revision>
  <dcterms:created xsi:type="dcterms:W3CDTF">2023-01-24T10:09:21Z</dcterms:created>
  <dcterms:modified xsi:type="dcterms:W3CDTF">2023-02-10T14:45:40Z</dcterms:modified>
</cp:coreProperties>
</file>