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D3A1A-4841-4A26-9F22-2D324633E54B}" v="1783" dt="2023-02-04T13:47:57.816"/>
    <p1510:client id="{2A48FBB8-9587-4C6B-AFDD-732CAF8618DD}" v="552" dt="2023-02-02T15:37:10.616"/>
    <p1510:client id="{4F9B3BB9-CBEE-41B4-BE7A-014F96288223}" v="606" dt="2023-01-30T13:10:00.205"/>
    <p1510:client id="{5C60DC66-31D0-49FD-8845-A1A3987F6C69}" v="89" dt="2023-01-24T10:14:19.059"/>
    <p1510:client id="{BBBCA9D5-9FFC-4AC9-8883-3D25E7E45E73}" v="1139" dt="2023-02-10T14:35:59.808"/>
    <p1510:client id="{BD9935A9-2F54-437E-B5C4-9D2601B1CB94}" v="4189" dt="2023-01-29T15:25:05.822"/>
    <p1510:client id="{C11ACBFF-E928-4D49-AEF6-13E47F2FD1C9}" v="51" dt="2023-01-30T17:08:54.529"/>
    <p1510:client id="{EA8FCB29-145A-49C4-9033-E50C81D7F001}" v="2" dt="2023-02-01T15:48:21.952"/>
    <p1510:client id="{F411F0D3-8ED7-4A07-BFDD-132C1162EF1D}" v="2017" dt="2023-02-01T15:47:25.764"/>
    <p1510:client id="{F75BDE84-DC14-4FF3-9094-AD23B5044BA8}" v="907" dt="2023-01-30T18:38:31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B3A5E-6E1B-4B2B-8A61-EC8C072E699F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064774-A961-4AB4-BB21-A1A0B3943D2A}">
      <dgm:prSet/>
      <dgm:spPr/>
      <dgm:t>
        <a:bodyPr/>
        <a:lstStyle/>
        <a:p>
          <a:r>
            <a:rPr lang="en-US"/>
            <a:t>Hash</a:t>
          </a:r>
        </a:p>
      </dgm:t>
    </dgm:pt>
    <dgm:pt modelId="{16D33FA9-08F6-4B3F-9980-154841AD1FBB}" type="parTrans" cxnId="{90447779-47BA-468D-8DB9-137670E5A0C9}">
      <dgm:prSet/>
      <dgm:spPr/>
      <dgm:t>
        <a:bodyPr/>
        <a:lstStyle/>
        <a:p>
          <a:endParaRPr lang="en-US"/>
        </a:p>
      </dgm:t>
    </dgm:pt>
    <dgm:pt modelId="{4B02374B-5A5F-4867-B61A-C2608CA3E0C5}" type="sibTrans" cxnId="{90447779-47BA-468D-8DB9-137670E5A0C9}">
      <dgm:prSet/>
      <dgm:spPr/>
      <dgm:t>
        <a:bodyPr/>
        <a:lstStyle/>
        <a:p>
          <a:endParaRPr lang="en-US"/>
        </a:p>
      </dgm:t>
    </dgm:pt>
    <dgm:pt modelId="{B6174C0C-C53F-4656-9DE9-40A36AA04110}">
      <dgm:prSet/>
      <dgm:spPr/>
      <dgm:t>
        <a:bodyPr/>
        <a:lstStyle/>
        <a:p>
          <a:r>
            <a:rPr lang="en-US"/>
            <a:t>Hash of 'bill' is: A3</a:t>
          </a:r>
        </a:p>
      </dgm:t>
    </dgm:pt>
    <dgm:pt modelId="{7A115DB6-7848-4EE1-99F2-EB28610EC470}" type="parTrans" cxnId="{45CE49A4-F6CA-45B5-ACF4-630763E6E0E9}">
      <dgm:prSet/>
      <dgm:spPr/>
      <dgm:t>
        <a:bodyPr/>
        <a:lstStyle/>
        <a:p>
          <a:endParaRPr lang="en-US"/>
        </a:p>
      </dgm:t>
    </dgm:pt>
    <dgm:pt modelId="{3FDED6E8-C927-49BD-BD77-85CE29E7ED67}" type="sibTrans" cxnId="{45CE49A4-F6CA-45B5-ACF4-630763E6E0E9}">
      <dgm:prSet/>
      <dgm:spPr/>
      <dgm:t>
        <a:bodyPr/>
        <a:lstStyle/>
        <a:p>
          <a:endParaRPr lang="en-US"/>
        </a:p>
      </dgm:t>
    </dgm:pt>
    <dgm:pt modelId="{4C0A45FD-B8F2-4F9C-B846-0DAB6F733E59}">
      <dgm:prSet/>
      <dgm:spPr/>
      <dgm:t>
        <a:bodyPr/>
        <a:lstStyle/>
        <a:p>
          <a:r>
            <a:rPr lang="en-US"/>
            <a:t>Hash</a:t>
          </a:r>
        </a:p>
      </dgm:t>
    </dgm:pt>
    <dgm:pt modelId="{B0245E9C-2336-4563-A689-42469693F4ED}" type="parTrans" cxnId="{CF82C423-B620-4C29-808B-E415B8C59DD9}">
      <dgm:prSet/>
      <dgm:spPr/>
      <dgm:t>
        <a:bodyPr/>
        <a:lstStyle/>
        <a:p>
          <a:endParaRPr lang="en-US"/>
        </a:p>
      </dgm:t>
    </dgm:pt>
    <dgm:pt modelId="{98B604AC-612B-40F2-8FE2-E3E19BD84F13}" type="sibTrans" cxnId="{CF82C423-B620-4C29-808B-E415B8C59DD9}">
      <dgm:prSet/>
      <dgm:spPr/>
      <dgm:t>
        <a:bodyPr/>
        <a:lstStyle/>
        <a:p>
          <a:endParaRPr lang="en-US"/>
        </a:p>
      </dgm:t>
    </dgm:pt>
    <dgm:pt modelId="{FC8F80A1-40AD-4D69-961B-AC768F24C025}">
      <dgm:prSet/>
      <dgm:spPr/>
      <dgm:t>
        <a:bodyPr/>
        <a:lstStyle/>
        <a:p>
          <a:r>
            <a:rPr lang="en-US"/>
            <a:t>Hash of 'bob' is: 33</a:t>
          </a:r>
        </a:p>
      </dgm:t>
    </dgm:pt>
    <dgm:pt modelId="{13D9BC67-F7E4-4D19-A05F-128CEF845F1A}" type="parTrans" cxnId="{E000D387-D6DD-4C15-A50F-F7405B99E5FE}">
      <dgm:prSet/>
      <dgm:spPr/>
      <dgm:t>
        <a:bodyPr/>
        <a:lstStyle/>
        <a:p>
          <a:endParaRPr lang="en-US"/>
        </a:p>
      </dgm:t>
    </dgm:pt>
    <dgm:pt modelId="{EA29DC77-5EBF-4C81-BA66-08C06D7F847A}" type="sibTrans" cxnId="{E000D387-D6DD-4C15-A50F-F7405B99E5FE}">
      <dgm:prSet/>
      <dgm:spPr/>
      <dgm:t>
        <a:bodyPr/>
        <a:lstStyle/>
        <a:p>
          <a:endParaRPr lang="en-US"/>
        </a:p>
      </dgm:t>
    </dgm:pt>
    <dgm:pt modelId="{5AB07DAB-7647-4843-884D-14360CD35C12}">
      <dgm:prSet/>
      <dgm:spPr/>
      <dgm:t>
        <a:bodyPr/>
        <a:lstStyle/>
        <a:p>
          <a:r>
            <a:rPr lang="en-US"/>
            <a:t>Hash</a:t>
          </a:r>
        </a:p>
      </dgm:t>
    </dgm:pt>
    <dgm:pt modelId="{9F655C34-4BE6-401C-B74E-99CF252719A7}" type="parTrans" cxnId="{FE965441-F130-4337-8207-F27A38F9D8F9}">
      <dgm:prSet/>
      <dgm:spPr/>
      <dgm:t>
        <a:bodyPr/>
        <a:lstStyle/>
        <a:p>
          <a:endParaRPr lang="en-US"/>
        </a:p>
      </dgm:t>
    </dgm:pt>
    <dgm:pt modelId="{D4A13FE1-89FF-4CE8-BB1C-0E2F8B18732E}" type="sibTrans" cxnId="{FE965441-F130-4337-8207-F27A38F9D8F9}">
      <dgm:prSet/>
      <dgm:spPr/>
      <dgm:t>
        <a:bodyPr/>
        <a:lstStyle/>
        <a:p>
          <a:endParaRPr lang="en-US"/>
        </a:p>
      </dgm:t>
    </dgm:pt>
    <dgm:pt modelId="{1A16E780-A2D4-4012-A3BD-7FD262FDAB3A}">
      <dgm:prSet/>
      <dgm:spPr/>
      <dgm:t>
        <a:bodyPr/>
        <a:lstStyle/>
        <a:p>
          <a:r>
            <a:rPr lang="en-US"/>
            <a:t>Hash of 'barbara' is: CB</a:t>
          </a:r>
        </a:p>
      </dgm:t>
    </dgm:pt>
    <dgm:pt modelId="{8A13510C-B717-47AD-87C7-B3E75304C909}" type="parTrans" cxnId="{6FE64C21-2498-4377-8F40-103F1E67C50F}">
      <dgm:prSet/>
      <dgm:spPr/>
      <dgm:t>
        <a:bodyPr/>
        <a:lstStyle/>
        <a:p>
          <a:endParaRPr lang="en-US"/>
        </a:p>
      </dgm:t>
    </dgm:pt>
    <dgm:pt modelId="{141CA1FC-4B5F-4CE0-823E-84C0E5A4E092}" type="sibTrans" cxnId="{6FE64C21-2498-4377-8F40-103F1E67C50F}">
      <dgm:prSet/>
      <dgm:spPr/>
      <dgm:t>
        <a:bodyPr/>
        <a:lstStyle/>
        <a:p>
          <a:endParaRPr lang="en-US"/>
        </a:p>
      </dgm:t>
    </dgm:pt>
    <dgm:pt modelId="{088F6D67-E9E0-4227-B482-964AAD2D37F4}">
      <dgm:prSet/>
      <dgm:spPr/>
      <dgm:t>
        <a:bodyPr/>
        <a:lstStyle/>
        <a:p>
          <a:r>
            <a:rPr lang="en-US"/>
            <a:t>Hash</a:t>
          </a:r>
        </a:p>
      </dgm:t>
    </dgm:pt>
    <dgm:pt modelId="{B77F5728-26DB-4038-866E-A7140DCAAEDE}" type="parTrans" cxnId="{AA7AC9F2-EBFE-43C7-8B60-1853DA2FB794}">
      <dgm:prSet/>
      <dgm:spPr/>
      <dgm:t>
        <a:bodyPr/>
        <a:lstStyle/>
        <a:p>
          <a:endParaRPr lang="en-US"/>
        </a:p>
      </dgm:t>
    </dgm:pt>
    <dgm:pt modelId="{ED21FBB6-992F-4CF8-BF2D-F048E510F01E}" type="sibTrans" cxnId="{AA7AC9F2-EBFE-43C7-8B60-1853DA2FB794}">
      <dgm:prSet/>
      <dgm:spPr/>
      <dgm:t>
        <a:bodyPr/>
        <a:lstStyle/>
        <a:p>
          <a:endParaRPr lang="en-US"/>
        </a:p>
      </dgm:t>
    </dgm:pt>
    <dgm:pt modelId="{7BD487B2-A31D-4843-A2A8-98F12F277710}">
      <dgm:prSet/>
      <dgm:spPr/>
      <dgm:t>
        <a:bodyPr/>
        <a:lstStyle/>
        <a:p>
          <a:r>
            <a:rPr lang="en-US"/>
            <a:t>Hash of 'belinda' is: CF</a:t>
          </a:r>
        </a:p>
      </dgm:t>
    </dgm:pt>
    <dgm:pt modelId="{AA0A7609-D57A-494B-AA77-B14F1B6EF7A3}" type="parTrans" cxnId="{3680281E-05F3-45E7-9BDE-5AD91EDB6A9C}">
      <dgm:prSet/>
      <dgm:spPr/>
      <dgm:t>
        <a:bodyPr/>
        <a:lstStyle/>
        <a:p>
          <a:endParaRPr lang="en-US"/>
        </a:p>
      </dgm:t>
    </dgm:pt>
    <dgm:pt modelId="{8AF6A1E3-22AD-465E-8714-F5B51472CF74}" type="sibTrans" cxnId="{3680281E-05F3-45E7-9BDE-5AD91EDB6A9C}">
      <dgm:prSet/>
      <dgm:spPr/>
      <dgm:t>
        <a:bodyPr/>
        <a:lstStyle/>
        <a:p>
          <a:endParaRPr lang="en-US"/>
        </a:p>
      </dgm:t>
    </dgm:pt>
    <dgm:pt modelId="{5D37D321-183C-4AD2-991A-959734397A1C}" type="pres">
      <dgm:prSet presAssocID="{569B3A5E-6E1B-4B2B-8A61-EC8C072E699F}" presName="Name0" presStyleCnt="0">
        <dgm:presLayoutVars>
          <dgm:dir/>
          <dgm:animLvl val="lvl"/>
          <dgm:resizeHandles val="exact"/>
        </dgm:presLayoutVars>
      </dgm:prSet>
      <dgm:spPr/>
    </dgm:pt>
    <dgm:pt modelId="{CAFF5137-1C73-47B5-BE58-D792F743D484}" type="pres">
      <dgm:prSet presAssocID="{D2064774-A961-4AB4-BB21-A1A0B3943D2A}" presName="linNode" presStyleCnt="0"/>
      <dgm:spPr/>
    </dgm:pt>
    <dgm:pt modelId="{BA880A77-BBC6-49F3-B487-F0B6CC0C4043}" type="pres">
      <dgm:prSet presAssocID="{D2064774-A961-4AB4-BB21-A1A0B3943D2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EB8883BD-BDD3-468D-B096-402872373CAF}" type="pres">
      <dgm:prSet presAssocID="{D2064774-A961-4AB4-BB21-A1A0B3943D2A}" presName="descendantText" presStyleLbl="alignNode1" presStyleIdx="0" presStyleCnt="4">
        <dgm:presLayoutVars>
          <dgm:bulletEnabled/>
        </dgm:presLayoutVars>
      </dgm:prSet>
      <dgm:spPr/>
    </dgm:pt>
    <dgm:pt modelId="{C193B2CB-D110-4A87-A526-212D9A5A517D}" type="pres">
      <dgm:prSet presAssocID="{4B02374B-5A5F-4867-B61A-C2608CA3E0C5}" presName="sp" presStyleCnt="0"/>
      <dgm:spPr/>
    </dgm:pt>
    <dgm:pt modelId="{7E4A86B1-48CA-428A-A421-75877DA9218C}" type="pres">
      <dgm:prSet presAssocID="{4C0A45FD-B8F2-4F9C-B846-0DAB6F733E59}" presName="linNode" presStyleCnt="0"/>
      <dgm:spPr/>
    </dgm:pt>
    <dgm:pt modelId="{145D591C-7CFC-49AE-B860-34DA3FDC71C0}" type="pres">
      <dgm:prSet presAssocID="{4C0A45FD-B8F2-4F9C-B846-0DAB6F733E59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D4211956-1F5C-4B4E-89B7-41E48EF63B83}" type="pres">
      <dgm:prSet presAssocID="{4C0A45FD-B8F2-4F9C-B846-0DAB6F733E59}" presName="descendantText" presStyleLbl="alignNode1" presStyleIdx="1" presStyleCnt="4">
        <dgm:presLayoutVars>
          <dgm:bulletEnabled/>
        </dgm:presLayoutVars>
      </dgm:prSet>
      <dgm:spPr/>
    </dgm:pt>
    <dgm:pt modelId="{9E200491-563D-4CD8-885F-C47DA4B5FD8F}" type="pres">
      <dgm:prSet presAssocID="{98B604AC-612B-40F2-8FE2-E3E19BD84F13}" presName="sp" presStyleCnt="0"/>
      <dgm:spPr/>
    </dgm:pt>
    <dgm:pt modelId="{6EEB40DE-A2F7-46F8-8FD4-AD2C64C3E3A6}" type="pres">
      <dgm:prSet presAssocID="{5AB07DAB-7647-4843-884D-14360CD35C12}" presName="linNode" presStyleCnt="0"/>
      <dgm:spPr/>
    </dgm:pt>
    <dgm:pt modelId="{4B18EBF8-DEF6-481A-8B94-395EBDE6154E}" type="pres">
      <dgm:prSet presAssocID="{5AB07DAB-7647-4843-884D-14360CD35C12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C558E12D-BA2D-49B7-9A57-AB0FE4CEDC32}" type="pres">
      <dgm:prSet presAssocID="{5AB07DAB-7647-4843-884D-14360CD35C12}" presName="descendantText" presStyleLbl="alignNode1" presStyleIdx="2" presStyleCnt="4">
        <dgm:presLayoutVars>
          <dgm:bulletEnabled/>
        </dgm:presLayoutVars>
      </dgm:prSet>
      <dgm:spPr/>
    </dgm:pt>
    <dgm:pt modelId="{2624EA13-AF6B-4FF6-B0B9-A5A698E3A147}" type="pres">
      <dgm:prSet presAssocID="{D4A13FE1-89FF-4CE8-BB1C-0E2F8B18732E}" presName="sp" presStyleCnt="0"/>
      <dgm:spPr/>
    </dgm:pt>
    <dgm:pt modelId="{38385262-7F6F-4FF2-8221-8BEBB1D97D77}" type="pres">
      <dgm:prSet presAssocID="{088F6D67-E9E0-4227-B482-964AAD2D37F4}" presName="linNode" presStyleCnt="0"/>
      <dgm:spPr/>
    </dgm:pt>
    <dgm:pt modelId="{614ACE42-5D63-4CDC-88E8-E0609D30C67B}" type="pres">
      <dgm:prSet presAssocID="{088F6D67-E9E0-4227-B482-964AAD2D37F4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D7C9DC9C-5457-4D91-8146-AD2B44623584}" type="pres">
      <dgm:prSet presAssocID="{088F6D67-E9E0-4227-B482-964AAD2D37F4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C689DD0E-6F57-466E-8CE7-7A07D6BCBF7C}" type="presOf" srcId="{1A16E780-A2D4-4012-A3BD-7FD262FDAB3A}" destId="{C558E12D-BA2D-49B7-9A57-AB0FE4CEDC32}" srcOrd="0" destOrd="0" presId="urn:microsoft.com/office/officeart/2016/7/layout/VerticalHollowActionList"/>
    <dgm:cxn modelId="{3680281E-05F3-45E7-9BDE-5AD91EDB6A9C}" srcId="{088F6D67-E9E0-4227-B482-964AAD2D37F4}" destId="{7BD487B2-A31D-4843-A2A8-98F12F277710}" srcOrd="0" destOrd="0" parTransId="{AA0A7609-D57A-494B-AA77-B14F1B6EF7A3}" sibTransId="{8AF6A1E3-22AD-465E-8714-F5B51472CF74}"/>
    <dgm:cxn modelId="{6FE64C21-2498-4377-8F40-103F1E67C50F}" srcId="{5AB07DAB-7647-4843-884D-14360CD35C12}" destId="{1A16E780-A2D4-4012-A3BD-7FD262FDAB3A}" srcOrd="0" destOrd="0" parTransId="{8A13510C-B717-47AD-87C7-B3E75304C909}" sibTransId="{141CA1FC-4B5F-4CE0-823E-84C0E5A4E092}"/>
    <dgm:cxn modelId="{CF82C423-B620-4C29-808B-E415B8C59DD9}" srcId="{569B3A5E-6E1B-4B2B-8A61-EC8C072E699F}" destId="{4C0A45FD-B8F2-4F9C-B846-0DAB6F733E59}" srcOrd="1" destOrd="0" parTransId="{B0245E9C-2336-4563-A689-42469693F4ED}" sibTransId="{98B604AC-612B-40F2-8FE2-E3E19BD84F13}"/>
    <dgm:cxn modelId="{20B3383C-9090-4DA2-BD0F-CEE9EA1F94E1}" type="presOf" srcId="{FC8F80A1-40AD-4D69-961B-AC768F24C025}" destId="{D4211956-1F5C-4B4E-89B7-41E48EF63B83}" srcOrd="0" destOrd="0" presId="urn:microsoft.com/office/officeart/2016/7/layout/VerticalHollowActionList"/>
    <dgm:cxn modelId="{33FA725B-723C-40CC-8CED-DC8518BC7861}" type="presOf" srcId="{088F6D67-E9E0-4227-B482-964AAD2D37F4}" destId="{614ACE42-5D63-4CDC-88E8-E0609D30C67B}" srcOrd="0" destOrd="0" presId="urn:microsoft.com/office/officeart/2016/7/layout/VerticalHollowActionList"/>
    <dgm:cxn modelId="{FE965441-F130-4337-8207-F27A38F9D8F9}" srcId="{569B3A5E-6E1B-4B2B-8A61-EC8C072E699F}" destId="{5AB07DAB-7647-4843-884D-14360CD35C12}" srcOrd="2" destOrd="0" parTransId="{9F655C34-4BE6-401C-B74E-99CF252719A7}" sibTransId="{D4A13FE1-89FF-4CE8-BB1C-0E2F8B18732E}"/>
    <dgm:cxn modelId="{5315DA44-D3E1-4717-8055-0D42516326E6}" type="presOf" srcId="{4C0A45FD-B8F2-4F9C-B846-0DAB6F733E59}" destId="{145D591C-7CFC-49AE-B860-34DA3FDC71C0}" srcOrd="0" destOrd="0" presId="urn:microsoft.com/office/officeart/2016/7/layout/VerticalHollowActionList"/>
    <dgm:cxn modelId="{00314E75-C005-4603-AB27-2BCDC66B0194}" type="presOf" srcId="{5AB07DAB-7647-4843-884D-14360CD35C12}" destId="{4B18EBF8-DEF6-481A-8B94-395EBDE6154E}" srcOrd="0" destOrd="0" presId="urn:microsoft.com/office/officeart/2016/7/layout/VerticalHollowActionList"/>
    <dgm:cxn modelId="{90447779-47BA-468D-8DB9-137670E5A0C9}" srcId="{569B3A5E-6E1B-4B2B-8A61-EC8C072E699F}" destId="{D2064774-A961-4AB4-BB21-A1A0B3943D2A}" srcOrd="0" destOrd="0" parTransId="{16D33FA9-08F6-4B3F-9980-154841AD1FBB}" sibTransId="{4B02374B-5A5F-4867-B61A-C2608CA3E0C5}"/>
    <dgm:cxn modelId="{B842995A-720C-40C9-854D-F28800ED310F}" type="presOf" srcId="{D2064774-A961-4AB4-BB21-A1A0B3943D2A}" destId="{BA880A77-BBC6-49F3-B487-F0B6CC0C4043}" srcOrd="0" destOrd="0" presId="urn:microsoft.com/office/officeart/2016/7/layout/VerticalHollowActionList"/>
    <dgm:cxn modelId="{E000D387-D6DD-4C15-A50F-F7405B99E5FE}" srcId="{4C0A45FD-B8F2-4F9C-B846-0DAB6F733E59}" destId="{FC8F80A1-40AD-4D69-961B-AC768F24C025}" srcOrd="0" destOrd="0" parTransId="{13D9BC67-F7E4-4D19-A05F-128CEF845F1A}" sibTransId="{EA29DC77-5EBF-4C81-BA66-08C06D7F847A}"/>
    <dgm:cxn modelId="{694F158B-F534-4F23-893E-D567682A8BCF}" type="presOf" srcId="{B6174C0C-C53F-4656-9DE9-40A36AA04110}" destId="{EB8883BD-BDD3-468D-B096-402872373CAF}" srcOrd="0" destOrd="0" presId="urn:microsoft.com/office/officeart/2016/7/layout/VerticalHollowActionList"/>
    <dgm:cxn modelId="{45CE49A4-F6CA-45B5-ACF4-630763E6E0E9}" srcId="{D2064774-A961-4AB4-BB21-A1A0B3943D2A}" destId="{B6174C0C-C53F-4656-9DE9-40A36AA04110}" srcOrd="0" destOrd="0" parTransId="{7A115DB6-7848-4EE1-99F2-EB28610EC470}" sibTransId="{3FDED6E8-C927-49BD-BD77-85CE29E7ED67}"/>
    <dgm:cxn modelId="{114A67F1-FB6D-46D0-94AC-CC94891585EF}" type="presOf" srcId="{569B3A5E-6E1B-4B2B-8A61-EC8C072E699F}" destId="{5D37D321-183C-4AD2-991A-959734397A1C}" srcOrd="0" destOrd="0" presId="urn:microsoft.com/office/officeart/2016/7/layout/VerticalHollowActionList"/>
    <dgm:cxn modelId="{AA7AC9F2-EBFE-43C7-8B60-1853DA2FB794}" srcId="{569B3A5E-6E1B-4B2B-8A61-EC8C072E699F}" destId="{088F6D67-E9E0-4227-B482-964AAD2D37F4}" srcOrd="3" destOrd="0" parTransId="{B77F5728-26DB-4038-866E-A7140DCAAEDE}" sibTransId="{ED21FBB6-992F-4CF8-BF2D-F048E510F01E}"/>
    <dgm:cxn modelId="{96BDA1FF-E4CD-4C49-9D59-1D65D80C0063}" type="presOf" srcId="{7BD487B2-A31D-4843-A2A8-98F12F277710}" destId="{D7C9DC9C-5457-4D91-8146-AD2B44623584}" srcOrd="0" destOrd="0" presId="urn:microsoft.com/office/officeart/2016/7/layout/VerticalHollowActionList"/>
    <dgm:cxn modelId="{502F5C64-4D8F-4A69-A4AC-1C7D17B402AE}" type="presParOf" srcId="{5D37D321-183C-4AD2-991A-959734397A1C}" destId="{CAFF5137-1C73-47B5-BE58-D792F743D484}" srcOrd="0" destOrd="0" presId="urn:microsoft.com/office/officeart/2016/7/layout/VerticalHollowActionList"/>
    <dgm:cxn modelId="{4E26E8F4-83A8-423E-B001-5D82F3607429}" type="presParOf" srcId="{CAFF5137-1C73-47B5-BE58-D792F743D484}" destId="{BA880A77-BBC6-49F3-B487-F0B6CC0C4043}" srcOrd="0" destOrd="0" presId="urn:microsoft.com/office/officeart/2016/7/layout/VerticalHollowActionList"/>
    <dgm:cxn modelId="{3C29DD06-ADA5-42BA-8447-AD1A8488D0F2}" type="presParOf" srcId="{CAFF5137-1C73-47B5-BE58-D792F743D484}" destId="{EB8883BD-BDD3-468D-B096-402872373CAF}" srcOrd="1" destOrd="0" presId="urn:microsoft.com/office/officeart/2016/7/layout/VerticalHollowActionList"/>
    <dgm:cxn modelId="{B8010D60-FF49-4FD6-9525-DB54CE687B8F}" type="presParOf" srcId="{5D37D321-183C-4AD2-991A-959734397A1C}" destId="{C193B2CB-D110-4A87-A526-212D9A5A517D}" srcOrd="1" destOrd="0" presId="urn:microsoft.com/office/officeart/2016/7/layout/VerticalHollowActionList"/>
    <dgm:cxn modelId="{B3003F2A-8DC0-4DBE-A85F-1996ECEDD562}" type="presParOf" srcId="{5D37D321-183C-4AD2-991A-959734397A1C}" destId="{7E4A86B1-48CA-428A-A421-75877DA9218C}" srcOrd="2" destOrd="0" presId="urn:microsoft.com/office/officeart/2016/7/layout/VerticalHollowActionList"/>
    <dgm:cxn modelId="{95B08220-1888-4EC7-AC1D-21B3980975E4}" type="presParOf" srcId="{7E4A86B1-48CA-428A-A421-75877DA9218C}" destId="{145D591C-7CFC-49AE-B860-34DA3FDC71C0}" srcOrd="0" destOrd="0" presId="urn:microsoft.com/office/officeart/2016/7/layout/VerticalHollowActionList"/>
    <dgm:cxn modelId="{67A3B150-9CA5-4CA0-AA2B-8BCE87C4333D}" type="presParOf" srcId="{7E4A86B1-48CA-428A-A421-75877DA9218C}" destId="{D4211956-1F5C-4B4E-89B7-41E48EF63B83}" srcOrd="1" destOrd="0" presId="urn:microsoft.com/office/officeart/2016/7/layout/VerticalHollowActionList"/>
    <dgm:cxn modelId="{58B30742-ABE6-4512-A898-86822CB4054A}" type="presParOf" srcId="{5D37D321-183C-4AD2-991A-959734397A1C}" destId="{9E200491-563D-4CD8-885F-C47DA4B5FD8F}" srcOrd="3" destOrd="0" presId="urn:microsoft.com/office/officeart/2016/7/layout/VerticalHollowActionList"/>
    <dgm:cxn modelId="{6F351AC2-03E9-4DDA-8C5F-623051F4A5B4}" type="presParOf" srcId="{5D37D321-183C-4AD2-991A-959734397A1C}" destId="{6EEB40DE-A2F7-46F8-8FD4-AD2C64C3E3A6}" srcOrd="4" destOrd="0" presId="urn:microsoft.com/office/officeart/2016/7/layout/VerticalHollowActionList"/>
    <dgm:cxn modelId="{3FA10E43-0398-4EDF-9407-4C2C61C019F7}" type="presParOf" srcId="{6EEB40DE-A2F7-46F8-8FD4-AD2C64C3E3A6}" destId="{4B18EBF8-DEF6-481A-8B94-395EBDE6154E}" srcOrd="0" destOrd="0" presId="urn:microsoft.com/office/officeart/2016/7/layout/VerticalHollowActionList"/>
    <dgm:cxn modelId="{43748A05-7546-412D-BC89-DE74A22B0258}" type="presParOf" srcId="{6EEB40DE-A2F7-46F8-8FD4-AD2C64C3E3A6}" destId="{C558E12D-BA2D-49B7-9A57-AB0FE4CEDC32}" srcOrd="1" destOrd="0" presId="urn:microsoft.com/office/officeart/2016/7/layout/VerticalHollowActionList"/>
    <dgm:cxn modelId="{62087248-B736-4CF8-A69F-75BBD4FEDCF0}" type="presParOf" srcId="{5D37D321-183C-4AD2-991A-959734397A1C}" destId="{2624EA13-AF6B-4FF6-B0B9-A5A698E3A147}" srcOrd="5" destOrd="0" presId="urn:microsoft.com/office/officeart/2016/7/layout/VerticalHollowActionList"/>
    <dgm:cxn modelId="{1E4818B8-E8B0-4626-93E5-C94FBF07D93D}" type="presParOf" srcId="{5D37D321-183C-4AD2-991A-959734397A1C}" destId="{38385262-7F6F-4FF2-8221-8BEBB1D97D77}" srcOrd="6" destOrd="0" presId="urn:microsoft.com/office/officeart/2016/7/layout/VerticalHollowActionList"/>
    <dgm:cxn modelId="{82B93526-82F8-4A56-80A8-87BA7F2F5355}" type="presParOf" srcId="{38385262-7F6F-4FF2-8221-8BEBB1D97D77}" destId="{614ACE42-5D63-4CDC-88E8-E0609D30C67B}" srcOrd="0" destOrd="0" presId="urn:microsoft.com/office/officeart/2016/7/layout/VerticalHollowActionList"/>
    <dgm:cxn modelId="{DEC37503-90F8-460D-953D-AD3E8E1EE8EE}" type="presParOf" srcId="{38385262-7F6F-4FF2-8221-8BEBB1D97D77}" destId="{D7C9DC9C-5457-4D91-8146-AD2B44623584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CF5DF-A639-4AD6-898F-BB82B25F70D6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EED082-F6CA-403C-A408-6CA2C037F239}">
      <dgm:prSet/>
      <dgm:spPr/>
      <dgm:t>
        <a:bodyPr/>
        <a:lstStyle/>
        <a:p>
          <a:r>
            <a:rPr lang="en-US"/>
            <a:t>No !</a:t>
          </a:r>
        </a:p>
      </dgm:t>
    </dgm:pt>
    <dgm:pt modelId="{612E3682-8D25-402D-B80D-3377822A14A5}" type="parTrans" cxnId="{CAA818A2-41B5-4206-A1E1-F8D41FEB0EF6}">
      <dgm:prSet/>
      <dgm:spPr/>
      <dgm:t>
        <a:bodyPr/>
        <a:lstStyle/>
        <a:p>
          <a:endParaRPr lang="en-US"/>
        </a:p>
      </dgm:t>
    </dgm:pt>
    <dgm:pt modelId="{96CF6D87-6C6A-4022-BCE9-A42A9C9D53D9}" type="sibTrans" cxnId="{CAA818A2-41B5-4206-A1E1-F8D41FEB0EF6}">
      <dgm:prSet/>
      <dgm:spPr/>
      <dgm:t>
        <a:bodyPr/>
        <a:lstStyle/>
        <a:p>
          <a:endParaRPr lang="en-US"/>
        </a:p>
      </dgm:t>
    </dgm:pt>
    <dgm:pt modelId="{75EFE70A-A797-4903-B526-CE3F0363A532}">
      <dgm:prSet/>
      <dgm:spPr/>
      <dgm:t>
        <a:bodyPr/>
        <a:lstStyle/>
        <a:p>
          <a:r>
            <a:rPr lang="en-US"/>
            <a:t>=&gt; Very easy to determine output and modify input to predict and modify output</a:t>
          </a:r>
        </a:p>
      </dgm:t>
    </dgm:pt>
    <dgm:pt modelId="{0488C201-028D-4FEF-A6E2-CCB3898ACAF7}" type="parTrans" cxnId="{D6253AE1-48CE-45E0-967B-E71DC9039A17}">
      <dgm:prSet/>
      <dgm:spPr/>
      <dgm:t>
        <a:bodyPr/>
        <a:lstStyle/>
        <a:p>
          <a:endParaRPr lang="en-US"/>
        </a:p>
      </dgm:t>
    </dgm:pt>
    <dgm:pt modelId="{BFF34CE8-EDC3-4126-A3AC-686C192D7689}" type="sibTrans" cxnId="{D6253AE1-48CE-45E0-967B-E71DC9039A17}">
      <dgm:prSet/>
      <dgm:spPr/>
      <dgm:t>
        <a:bodyPr/>
        <a:lstStyle/>
        <a:p>
          <a:endParaRPr lang="en-US"/>
        </a:p>
      </dgm:t>
    </dgm:pt>
    <dgm:pt modelId="{164536BD-8C6A-48E8-A549-DEA612864C5D}" type="pres">
      <dgm:prSet presAssocID="{83ACF5DF-A639-4AD6-898F-BB82B25F70D6}" presName="Name0" presStyleCnt="0">
        <dgm:presLayoutVars>
          <dgm:dir/>
          <dgm:animLvl val="lvl"/>
          <dgm:resizeHandles val="exact"/>
        </dgm:presLayoutVars>
      </dgm:prSet>
      <dgm:spPr/>
    </dgm:pt>
    <dgm:pt modelId="{0B8ABDBD-4CB9-478A-97CC-DB7E5244FAB1}" type="pres">
      <dgm:prSet presAssocID="{75EFE70A-A797-4903-B526-CE3F0363A532}" presName="boxAndChildren" presStyleCnt="0"/>
      <dgm:spPr/>
    </dgm:pt>
    <dgm:pt modelId="{A8672F2D-D368-406E-BC6E-EA0396B141D4}" type="pres">
      <dgm:prSet presAssocID="{75EFE70A-A797-4903-B526-CE3F0363A532}" presName="parentTextBox" presStyleLbl="node1" presStyleIdx="0" presStyleCnt="2"/>
      <dgm:spPr/>
    </dgm:pt>
    <dgm:pt modelId="{3A7FB6AE-4F4E-492A-8BD8-1CACEA4E81C8}" type="pres">
      <dgm:prSet presAssocID="{96CF6D87-6C6A-4022-BCE9-A42A9C9D53D9}" presName="sp" presStyleCnt="0"/>
      <dgm:spPr/>
    </dgm:pt>
    <dgm:pt modelId="{11214319-1934-436A-A298-30278C3B7969}" type="pres">
      <dgm:prSet presAssocID="{C1EED082-F6CA-403C-A408-6CA2C037F239}" presName="arrowAndChildren" presStyleCnt="0"/>
      <dgm:spPr/>
    </dgm:pt>
    <dgm:pt modelId="{2B823105-2167-40EA-8D94-2B6976BCB2E1}" type="pres">
      <dgm:prSet presAssocID="{C1EED082-F6CA-403C-A408-6CA2C037F239}" presName="parentTextArrow" presStyleLbl="node1" presStyleIdx="1" presStyleCnt="2"/>
      <dgm:spPr/>
    </dgm:pt>
  </dgm:ptLst>
  <dgm:cxnLst>
    <dgm:cxn modelId="{7698EC36-4565-4F8E-9FEC-F09EA9B9FD85}" type="presOf" srcId="{C1EED082-F6CA-403C-A408-6CA2C037F239}" destId="{2B823105-2167-40EA-8D94-2B6976BCB2E1}" srcOrd="0" destOrd="0" presId="urn:microsoft.com/office/officeart/2005/8/layout/process4"/>
    <dgm:cxn modelId="{D23F0A90-9175-417C-ADAB-99B646C96B4B}" type="presOf" srcId="{75EFE70A-A797-4903-B526-CE3F0363A532}" destId="{A8672F2D-D368-406E-BC6E-EA0396B141D4}" srcOrd="0" destOrd="0" presId="urn:microsoft.com/office/officeart/2005/8/layout/process4"/>
    <dgm:cxn modelId="{CAA818A2-41B5-4206-A1E1-F8D41FEB0EF6}" srcId="{83ACF5DF-A639-4AD6-898F-BB82B25F70D6}" destId="{C1EED082-F6CA-403C-A408-6CA2C037F239}" srcOrd="0" destOrd="0" parTransId="{612E3682-8D25-402D-B80D-3377822A14A5}" sibTransId="{96CF6D87-6C6A-4022-BCE9-A42A9C9D53D9}"/>
    <dgm:cxn modelId="{DD722FB4-BDF1-496A-9613-4A105408CF81}" type="presOf" srcId="{83ACF5DF-A639-4AD6-898F-BB82B25F70D6}" destId="{164536BD-8C6A-48E8-A549-DEA612864C5D}" srcOrd="0" destOrd="0" presId="urn:microsoft.com/office/officeart/2005/8/layout/process4"/>
    <dgm:cxn modelId="{D6253AE1-48CE-45E0-967B-E71DC9039A17}" srcId="{83ACF5DF-A639-4AD6-898F-BB82B25F70D6}" destId="{75EFE70A-A797-4903-B526-CE3F0363A532}" srcOrd="1" destOrd="0" parTransId="{0488C201-028D-4FEF-A6E2-CCB3898ACAF7}" sibTransId="{BFF34CE8-EDC3-4126-A3AC-686C192D7689}"/>
    <dgm:cxn modelId="{0ABEC4DC-A04F-4B1C-8E41-AB37A098B4F2}" type="presParOf" srcId="{164536BD-8C6A-48E8-A549-DEA612864C5D}" destId="{0B8ABDBD-4CB9-478A-97CC-DB7E5244FAB1}" srcOrd="0" destOrd="0" presId="urn:microsoft.com/office/officeart/2005/8/layout/process4"/>
    <dgm:cxn modelId="{A64A535C-310F-4EE0-BB7D-7BF3B327CDF7}" type="presParOf" srcId="{0B8ABDBD-4CB9-478A-97CC-DB7E5244FAB1}" destId="{A8672F2D-D368-406E-BC6E-EA0396B141D4}" srcOrd="0" destOrd="0" presId="urn:microsoft.com/office/officeart/2005/8/layout/process4"/>
    <dgm:cxn modelId="{35896308-7689-4F31-8CB9-E95954EC682B}" type="presParOf" srcId="{164536BD-8C6A-48E8-A549-DEA612864C5D}" destId="{3A7FB6AE-4F4E-492A-8BD8-1CACEA4E81C8}" srcOrd="1" destOrd="0" presId="urn:microsoft.com/office/officeart/2005/8/layout/process4"/>
    <dgm:cxn modelId="{DBAD9A28-F519-426C-A58B-468F10C7C9B9}" type="presParOf" srcId="{164536BD-8C6A-48E8-A549-DEA612864C5D}" destId="{11214319-1934-436A-A298-30278C3B7969}" srcOrd="2" destOrd="0" presId="urn:microsoft.com/office/officeart/2005/8/layout/process4"/>
    <dgm:cxn modelId="{E4C91C78-B5A4-4FA8-9330-9FED328742EA}" type="presParOf" srcId="{11214319-1934-436A-A298-30278C3B7969}" destId="{2B823105-2167-40EA-8D94-2B6976BCB2E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883BD-BDD3-468D-B096-402872373CAF}">
      <dsp:nvSpPr>
        <dsp:cNvPr id="0" name=""/>
        <dsp:cNvSpPr/>
      </dsp:nvSpPr>
      <dsp:spPr>
        <a:xfrm>
          <a:off x="1247471" y="2107"/>
          <a:ext cx="4989887" cy="1091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8" tIns="277217" rIns="96818" bIns="277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Hash of 'bill' is: A3</a:t>
          </a:r>
        </a:p>
      </dsp:txBody>
      <dsp:txXfrm>
        <a:off x="1247471" y="2107"/>
        <a:ext cx="4989887" cy="1091405"/>
      </dsp:txXfrm>
    </dsp:sp>
    <dsp:sp modelId="{BA880A77-BBC6-49F3-B487-F0B6CC0C4043}">
      <dsp:nvSpPr>
        <dsp:cNvPr id="0" name=""/>
        <dsp:cNvSpPr/>
      </dsp:nvSpPr>
      <dsp:spPr>
        <a:xfrm>
          <a:off x="0" y="2107"/>
          <a:ext cx="1247471" cy="1091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12" tIns="107807" rIns="66012" bIns="1078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Hash</a:t>
          </a:r>
        </a:p>
      </dsp:txBody>
      <dsp:txXfrm>
        <a:off x="0" y="2107"/>
        <a:ext cx="1247471" cy="1091405"/>
      </dsp:txXfrm>
    </dsp:sp>
    <dsp:sp modelId="{D4211956-1F5C-4B4E-89B7-41E48EF63B83}">
      <dsp:nvSpPr>
        <dsp:cNvPr id="0" name=""/>
        <dsp:cNvSpPr/>
      </dsp:nvSpPr>
      <dsp:spPr>
        <a:xfrm>
          <a:off x="1247471" y="1158997"/>
          <a:ext cx="4989887" cy="1091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8" tIns="277217" rIns="96818" bIns="277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Hash of 'bob' is: 33</a:t>
          </a:r>
        </a:p>
      </dsp:txBody>
      <dsp:txXfrm>
        <a:off x="1247471" y="1158997"/>
        <a:ext cx="4989887" cy="1091405"/>
      </dsp:txXfrm>
    </dsp:sp>
    <dsp:sp modelId="{145D591C-7CFC-49AE-B860-34DA3FDC71C0}">
      <dsp:nvSpPr>
        <dsp:cNvPr id="0" name=""/>
        <dsp:cNvSpPr/>
      </dsp:nvSpPr>
      <dsp:spPr>
        <a:xfrm>
          <a:off x="0" y="1158997"/>
          <a:ext cx="1247471" cy="1091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12" tIns="107807" rIns="66012" bIns="1078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Hash</a:t>
          </a:r>
        </a:p>
      </dsp:txBody>
      <dsp:txXfrm>
        <a:off x="0" y="1158997"/>
        <a:ext cx="1247471" cy="1091405"/>
      </dsp:txXfrm>
    </dsp:sp>
    <dsp:sp modelId="{C558E12D-BA2D-49B7-9A57-AB0FE4CEDC32}">
      <dsp:nvSpPr>
        <dsp:cNvPr id="0" name=""/>
        <dsp:cNvSpPr/>
      </dsp:nvSpPr>
      <dsp:spPr>
        <a:xfrm>
          <a:off x="1247471" y="2315887"/>
          <a:ext cx="4989887" cy="1091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8" tIns="277217" rIns="96818" bIns="277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Hash of 'barbara' is: CB</a:t>
          </a:r>
        </a:p>
      </dsp:txBody>
      <dsp:txXfrm>
        <a:off x="1247471" y="2315887"/>
        <a:ext cx="4989887" cy="1091405"/>
      </dsp:txXfrm>
    </dsp:sp>
    <dsp:sp modelId="{4B18EBF8-DEF6-481A-8B94-395EBDE6154E}">
      <dsp:nvSpPr>
        <dsp:cNvPr id="0" name=""/>
        <dsp:cNvSpPr/>
      </dsp:nvSpPr>
      <dsp:spPr>
        <a:xfrm>
          <a:off x="0" y="2315887"/>
          <a:ext cx="1247471" cy="1091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12" tIns="107807" rIns="66012" bIns="1078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Hash</a:t>
          </a:r>
        </a:p>
      </dsp:txBody>
      <dsp:txXfrm>
        <a:off x="0" y="2315887"/>
        <a:ext cx="1247471" cy="1091405"/>
      </dsp:txXfrm>
    </dsp:sp>
    <dsp:sp modelId="{D7C9DC9C-5457-4D91-8146-AD2B44623584}">
      <dsp:nvSpPr>
        <dsp:cNvPr id="0" name=""/>
        <dsp:cNvSpPr/>
      </dsp:nvSpPr>
      <dsp:spPr>
        <a:xfrm>
          <a:off x="1247471" y="3472778"/>
          <a:ext cx="4989887" cy="1091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8" tIns="277217" rIns="96818" bIns="277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Hash of 'belinda' is: CF</a:t>
          </a:r>
        </a:p>
      </dsp:txBody>
      <dsp:txXfrm>
        <a:off x="1247471" y="3472778"/>
        <a:ext cx="4989887" cy="1091405"/>
      </dsp:txXfrm>
    </dsp:sp>
    <dsp:sp modelId="{614ACE42-5D63-4CDC-88E8-E0609D30C67B}">
      <dsp:nvSpPr>
        <dsp:cNvPr id="0" name=""/>
        <dsp:cNvSpPr/>
      </dsp:nvSpPr>
      <dsp:spPr>
        <a:xfrm>
          <a:off x="0" y="3472778"/>
          <a:ext cx="1247471" cy="1091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12" tIns="107807" rIns="66012" bIns="1078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Hash</a:t>
          </a:r>
        </a:p>
      </dsp:txBody>
      <dsp:txXfrm>
        <a:off x="0" y="3472778"/>
        <a:ext cx="1247471" cy="1091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72F2D-D368-406E-BC6E-EA0396B141D4}">
      <dsp:nvSpPr>
        <dsp:cNvPr id="0" name=""/>
        <dsp:cNvSpPr/>
      </dsp:nvSpPr>
      <dsp:spPr>
        <a:xfrm>
          <a:off x="0" y="2755998"/>
          <a:ext cx="6237359" cy="1808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=&gt; Very easy to determine output and modify input to predict and modify output</a:t>
          </a:r>
        </a:p>
      </dsp:txBody>
      <dsp:txXfrm>
        <a:off x="0" y="2755998"/>
        <a:ext cx="6237359" cy="1808233"/>
      </dsp:txXfrm>
    </dsp:sp>
    <dsp:sp modelId="{2B823105-2167-40EA-8D94-2B6976BCB2E1}">
      <dsp:nvSpPr>
        <dsp:cNvPr id="0" name=""/>
        <dsp:cNvSpPr/>
      </dsp:nvSpPr>
      <dsp:spPr>
        <a:xfrm rot="10800000">
          <a:off x="0" y="2059"/>
          <a:ext cx="6237359" cy="278106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!</a:t>
          </a:r>
        </a:p>
      </dsp:txBody>
      <dsp:txXfrm rot="10800000">
        <a:off x="0" y="2059"/>
        <a:ext cx="6237359" cy="18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10/02/2023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10/02/2023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896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=&gt; with bad hash there is a shortcut (broken)</a:t>
            </a:r>
          </a:p>
          <a:p>
            <a:r>
              <a:rPr lang="en-US" dirty="0">
                <a:cs typeface="Calibri"/>
              </a:rPr>
              <a:t>We know that if we want to increment the hash value we just have to add some characters …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=&gt; broken hash function are still used for other purposes, like SHA-1 :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commits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hash function has been proven to be completely collision resistant.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292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943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Digest: </a:t>
            </a:r>
            <a:r>
              <a:rPr lang="en-US" dirty="0"/>
              <a:t>résumé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24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Digest: </a:t>
            </a:r>
            <a:r>
              <a:rPr lang="en-US" dirty="0"/>
              <a:t>résumé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Let's say we have . H(x)=y</a:t>
            </a:r>
          </a:p>
          <a:p>
            <a:r>
              <a:rPr lang="en-US" dirty="0">
                <a:cs typeface="Calibri"/>
              </a:rPr>
              <a:t>If we start adding values to x , the result should be random and not follow any rule.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738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843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Wager: </a:t>
            </a:r>
            <a:r>
              <a:rPr lang="en-US" dirty="0" err="1">
                <a:cs typeface="Calibri"/>
              </a:rPr>
              <a:t>parier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3692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Nonce is a random value that you should keep secret</a:t>
            </a:r>
          </a:p>
          <a:p>
            <a:r>
              <a:rPr lang="en-US" dirty="0">
                <a:cs typeface="Calibri"/>
              </a:rPr>
              <a:t>Let's assume that commit is a function that is hiding and binding (collision resistant):</a:t>
            </a:r>
          </a:p>
          <a:p>
            <a:r>
              <a:rPr lang="en-US" dirty="0">
                <a:cs typeface="Calibri"/>
              </a:rPr>
              <a:t>Given two pairs m/nonce and m'/nonce' t is computationally infeasible to find </a:t>
            </a:r>
            <a:r>
              <a:rPr lang="en-US" dirty="0" err="1">
                <a:cs typeface="Calibri"/>
              </a:rPr>
              <a:t>m</a:t>
            </a:r>
            <a:r>
              <a:rPr lang="en-US" dirty="0">
                <a:cs typeface="Calibri"/>
              </a:rPr>
              <a:t>!=m' and commit(</a:t>
            </a:r>
            <a:r>
              <a:rPr lang="en-US" dirty="0" err="1">
                <a:cs typeface="Calibri"/>
              </a:rPr>
              <a:t>m,nonce</a:t>
            </a:r>
            <a:r>
              <a:rPr lang="en-US" dirty="0">
                <a:cs typeface="Calibri"/>
              </a:rPr>
              <a:t>)==commit(</a:t>
            </a:r>
            <a:r>
              <a:rPr lang="en-US" dirty="0" err="1">
                <a:cs typeface="Calibri"/>
              </a:rPr>
              <a:t>m',nonce</a:t>
            </a:r>
            <a:r>
              <a:rPr lang="en-US" dirty="0">
                <a:cs typeface="Calibri"/>
              </a:rPr>
              <a:t>')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714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023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979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412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16300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1970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0202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9733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We can see that it's easy to find x in less than 2^8/2 tries 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7042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National Security Agency (NSA) is a national-level intelligence agency of the United States Department of Defense, under the authority of the Director of National Intelligence (DNI).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34977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057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4087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32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53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987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No matters the length of the input, the hash function will always return a number between 0 and 255 (FF)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087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171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explanation: https://zhaohuabing.medium.com/cryptographic-hash-function-ea769c6fff6d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635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265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122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0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8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Hashing</a:t>
            </a:r>
            <a:endParaRPr lang="fr-FR" dirty="0" err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Collisions always exist!</a:t>
            </a:r>
            <a:endParaRPr lang="fr-FR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A mapping from infinite domain (x) to a finite domain H(x) =&gt; will have infinite collisions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/>
              <a:t>So while collision-free is our goal, usually we say : Collision-Resistant (Binding).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/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/>
              <a:t>=&gt;But! Can they be found in a computationally feasible way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7105" y="5883275"/>
            <a:ext cx="45393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67521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Finding Collisions</a:t>
            </a:r>
            <a:endParaRPr lang="fr-FR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Brute force is always possible. But for large hash function it will require millions of years using today's computers or even network of computers.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/>
              <a:t>Holes are always possible in any hash function and have been exploited (broken) in the past.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/>
              <a:t>=&gt; broken: means that collisions can be found in a way significantly faster than brute force. </a:t>
            </a:r>
          </a:p>
          <a:p>
            <a:pPr marL="342900" indent="-342900"/>
            <a:r>
              <a:rPr lang="en-US" sz="2000" dirty="0"/>
              <a:t>Some famous broken hash functions: SHA-1, MD5 ...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7105" y="5883275"/>
            <a:ext cx="45393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7149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/>
              <a:t>Can we find a Collision ?</a:t>
            </a:r>
            <a:endParaRPr lang="fr-FR" sz="360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07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17" name="Freeform: Shape 110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18" name="Freeform: Shape 112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sz="1800"/>
              <a:t>With Bad Hash, for sure.</a:t>
            </a:r>
          </a:p>
          <a:p>
            <a:pPr marL="342900" indent="-342900">
              <a:buClr>
                <a:srgbClr val="1287C3"/>
              </a:buClr>
            </a:pPr>
            <a:r>
              <a:rPr lang="en-US" sz="1800"/>
              <a:t>Easy to calculate result – can move up or down knowing the ASCII values of characters in original message m.</a:t>
            </a:r>
          </a:p>
          <a:p>
            <a:pPr marL="342900" indent="-342900">
              <a:buClr>
                <a:srgbClr val="1287C3"/>
              </a:buClr>
            </a:pPr>
            <a:r>
              <a:rPr lang="en-US" sz="1800"/>
              <a:t>Only 256 possible hash values, thus vulnerable to brute force.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8200" y="5883275"/>
            <a:ext cx="45707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59681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 dirty="0"/>
              <a:t>Using a Hash As a message Digest</a:t>
            </a:r>
            <a:endParaRPr lang="fr-FR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07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17" name="Freeform: Shape 110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18" name="Freeform: Shape 112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sz="2000" dirty="0"/>
              <a:t>If H(x) == H(y) =&gt; we can reasonably certain that x == y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/>
              <a:t>So if we want to check something, we can just store its hash instead of the actual data.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8200" y="5883275"/>
            <a:ext cx="45707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51325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 dirty="0"/>
              <a:t>Hiding</a:t>
            </a:r>
            <a:endParaRPr lang="fr-FR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07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17" name="Freeform: Shape 110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18" name="Freeform: Shape 112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sz="2000" dirty="0"/>
              <a:t>Given the result of a hash function H(x), it is infeasible to "go backwards" to determine x.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/>
              <a:t>That is, H(x) should be a one-way function.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8200" y="5883275"/>
            <a:ext cx="45707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56254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 dirty="0"/>
              <a:t>Is Bad Hash hiding ?</a:t>
            </a:r>
            <a:endParaRPr lang="fr-FR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07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17" name="Freeform: Shape 110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18" name="Freeform: Shape 112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sz="2000" dirty="0"/>
              <a:t>No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/>
              <a:t>Adding an additional character will strongly favor one half of the possibilities in our output.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8200" y="5883275"/>
            <a:ext cx="45707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37765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 dirty="0"/>
              <a:t>Application of hiding: Commitment</a:t>
            </a:r>
            <a:endParaRPr lang="fr-FR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5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07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17" name="Freeform: Shape 110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18" name="Freeform: Shape 112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sz="2000" dirty="0"/>
              <a:t>Assume you want to wager on something that will happen in the future, but you don't want others to know your guess.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/>
              <a:t>Ex: the price of bitcoin will fall to 1k dollars.</a:t>
            </a:r>
          </a:p>
          <a:p>
            <a:pPr marL="342900" indent="-342900">
              <a:buClr>
                <a:srgbClr val="1287C3"/>
              </a:buClr>
            </a:pPr>
            <a:endParaRPr lang="en-US" sz="2000" dirty="0"/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/>
              <a:t>=&gt; Commitment scheme will allow you to do that.</a:t>
            </a:r>
          </a:p>
          <a:p>
            <a:pPr marL="0" indent="0">
              <a:buNone/>
            </a:pPr>
            <a:r>
              <a:rPr lang="en-US" sz="2000" dirty="0"/>
              <a:t>=&gt; Saving passwords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8200" y="5883275"/>
            <a:ext cx="45707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43426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4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/>
              <a:t>Commitment Scheme</a:t>
            </a:r>
            <a:endParaRPr lang="fr-FR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1287C3"/>
              </a:buClr>
              <a:buNone/>
            </a:pPr>
            <a:r>
              <a:rPr lang="en-US" sz="2000" dirty="0"/>
              <a:t>Com = commit(</a:t>
            </a:r>
            <a:r>
              <a:rPr lang="en-US" sz="2000"/>
              <a:t>msg,nonce</a:t>
            </a:r>
            <a:r>
              <a:rPr lang="en-US" sz="2000" dirty="0"/>
              <a:t>)</a:t>
            </a:r>
            <a:endParaRPr lang="fr-FR" sz="2000"/>
          </a:p>
          <a:p>
            <a:pPr marL="0" indent="0">
              <a:buNone/>
            </a:pPr>
            <a:r>
              <a:rPr lang="en-US" sz="2000" dirty="0"/>
              <a:t>Verify(</a:t>
            </a:r>
            <a:r>
              <a:rPr lang="en-US" sz="2000"/>
              <a:t>com,msg,nonce</a:t>
            </a:r>
            <a:r>
              <a:rPr lang="en-US" sz="2000" dirty="0"/>
              <a:t>)</a:t>
            </a:r>
            <a:endParaRPr lang="en-US" sz="200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=&gt; assuming that </a:t>
            </a:r>
            <a:r>
              <a:rPr lang="en-US" sz="2000" dirty="0">
                <a:ea typeface="+mn-lt"/>
                <a:cs typeface="+mn-lt"/>
              </a:rPr>
              <a:t>commit is a function that is hiding and binding (collision resistant):  you can in a verifiable way wager on something by generating  a hash = commit ('your message', nonce ).</a:t>
            </a:r>
            <a:r>
              <a:rPr lang="en-US" sz="2000" dirty="0"/>
              <a:t> And later reveal what your message was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5" y="5883275"/>
            <a:ext cx="600090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7649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4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>
                <a:ea typeface="+mj-lt"/>
                <a:cs typeface="+mj-lt"/>
              </a:rPr>
              <a:t>Commitment Scheme</a:t>
            </a:r>
          </a:p>
          <a:p>
            <a:pPr algn="l"/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sz="2000"/>
              <a:t>To commit to something:</a:t>
            </a:r>
          </a:p>
          <a:p>
            <a:pPr marL="914400" lvl="1" indent="-457200">
              <a:buClr>
                <a:srgbClr val="1287C3"/>
              </a:buClr>
              <a:buAutoNum type="arabicPeriod"/>
            </a:pPr>
            <a:r>
              <a:rPr lang="en-US" sz="1600"/>
              <a:t>Com= commit(msg,nonce)</a:t>
            </a:r>
          </a:p>
          <a:p>
            <a:pPr marL="914400" lvl="1" indent="-457200">
              <a:buClr>
                <a:srgbClr val="1287C3"/>
              </a:buClr>
              <a:buAutoNum type="arabicPeriod"/>
            </a:pPr>
            <a:r>
              <a:rPr lang="en-US" sz="1600"/>
              <a:t>Publish com Publicly</a:t>
            </a:r>
          </a:p>
          <a:p>
            <a:pPr marL="914400" lvl="1" indent="-457200">
              <a:buClr>
                <a:srgbClr val="1287C3"/>
              </a:buClr>
            </a:pPr>
            <a:endParaRPr lang="en-US" sz="1600" dirty="0"/>
          </a:p>
          <a:p>
            <a:pPr marL="342900" indent="-342900">
              <a:buClr>
                <a:srgbClr val="1287C3"/>
              </a:buClr>
            </a:pPr>
            <a:r>
              <a:rPr lang="en-US" sz="1600">
                <a:ea typeface="+mn-lt"/>
                <a:cs typeface="+mn-lt"/>
              </a:rPr>
              <a:t>To  verify it "Open the envelop"</a:t>
            </a:r>
          </a:p>
          <a:p>
            <a:pPr marL="914400" lvl="1" indent="-457200">
              <a:buClr>
                <a:srgbClr val="1287C3"/>
              </a:buClr>
              <a:buAutoNum type="arabicPeriod"/>
            </a:pPr>
            <a:r>
              <a:rPr lang="en-US" sz="1600">
                <a:ea typeface="+mn-lt"/>
                <a:cs typeface="+mn-lt"/>
              </a:rPr>
              <a:t>Publish nonce and message publicly</a:t>
            </a:r>
          </a:p>
          <a:p>
            <a:pPr marL="914400" lvl="1" indent="-457200">
              <a:buClr>
                <a:srgbClr val="1287C3"/>
              </a:buClr>
              <a:buAutoNum type="arabicPeriod"/>
            </a:pPr>
            <a:r>
              <a:rPr lang="en-US" sz="1600">
                <a:ea typeface="+mn-lt"/>
                <a:cs typeface="+mn-lt"/>
              </a:rPr>
              <a:t> anyone can use verify(com, msg, nonce</a:t>
            </a:r>
            <a:r>
              <a:rPr lang="en-US" sz="1600" dirty="0">
                <a:ea typeface="+mn-lt"/>
                <a:cs typeface="+mn-lt"/>
              </a:rPr>
              <a:t>) function to verify msg</a:t>
            </a:r>
            <a:endParaRPr lang="en-US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5" y="5883275"/>
            <a:ext cx="600090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03622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7" name="Freeform: Shape 156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  <a:ea typeface="+mj-lt"/>
                <a:cs typeface="+mj-lt"/>
              </a:rPr>
              <a:t>Commitment Scheme (Example)</a:t>
            </a:r>
          </a:p>
          <a:p>
            <a:pPr algn="l"/>
            <a:endParaRPr lang="en-US" sz="220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342900" indent="-342900">
              <a:buClr>
                <a:srgbClr val="1287C3"/>
              </a:buClr>
            </a:pPr>
            <a:r>
              <a:rPr lang="en-US" sz="2000" dirty="0"/>
              <a:t>You are betting with your friend: "Who will the next world cup </a:t>
            </a:r>
            <a:r>
              <a:rPr lang="en-US" sz="2000" dirty="0">
                <a:latin typeface="Calibri"/>
                <a:ea typeface="Calibri"/>
                <a:cs typeface="Calibri"/>
              </a:rPr>
              <a:t>2026 ?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>
                <a:latin typeface="Calibri"/>
                <a:ea typeface="Calibri"/>
                <a:cs typeface="Calibri"/>
              </a:rPr>
              <a:t>You don't want to declare it.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>
                <a:latin typeface="Calibri"/>
                <a:ea typeface="Calibri"/>
                <a:cs typeface="Calibri"/>
              </a:rPr>
              <a:t>Msg: Morocco, nonce: 789789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>
                <a:latin typeface="Calibri"/>
                <a:ea typeface="Calibri"/>
                <a:cs typeface="Calibri"/>
              </a:rPr>
              <a:t>com(Morocco, </a:t>
            </a:r>
            <a:r>
              <a:rPr lang="en-US" sz="2000" dirty="0">
                <a:latin typeface="Calibri"/>
                <a:ea typeface="+mn-lt"/>
                <a:cs typeface="+mn-lt"/>
              </a:rPr>
              <a:t>789789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>
                <a:latin typeface="Corbel"/>
                <a:ea typeface="Calibri"/>
                <a:cs typeface="Calibri"/>
              </a:rPr>
              <a:t>=&gt; Sha-</a:t>
            </a:r>
            <a:r>
              <a:rPr lang="en-US" sz="2000" dirty="0">
                <a:latin typeface="Calibri"/>
                <a:ea typeface="Calibri"/>
                <a:cs typeface="Calibri"/>
              </a:rPr>
              <a:t>256</a:t>
            </a:r>
            <a:r>
              <a:rPr lang="en-US" sz="2000" dirty="0">
                <a:latin typeface="Corbel"/>
                <a:ea typeface="Calibri"/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Morocco </a:t>
            </a:r>
            <a:r>
              <a:rPr lang="en-US" sz="2000" dirty="0">
                <a:latin typeface="Calibri"/>
                <a:ea typeface="+mn-lt"/>
                <a:cs typeface="+mn-lt"/>
              </a:rPr>
              <a:t>789789</a:t>
            </a:r>
            <a:r>
              <a:rPr lang="en-US" sz="2000" dirty="0">
                <a:ea typeface="+mn-lt"/>
                <a:cs typeface="+mn-lt"/>
              </a:rPr>
              <a:t>) =&gt; hash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=&gt; publicly share the hash value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8350" y="5883275"/>
            <a:ext cx="440889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70107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Padlock on computer motherboard">
            <a:extLst>
              <a:ext uri="{FF2B5EF4-FFF2-40B4-BE49-F238E27FC236}">
                <a16:creationId xmlns:a16="http://schemas.microsoft.com/office/drawing/2014/main" id="{DA7F471B-AD15-C6D8-4529-D7DE6B2A5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58" r="38269" b="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Main goal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Discuss the basics of cryptographic hashing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080" y="5883275"/>
            <a:ext cx="54908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6958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7" name="Freeform: Shape 156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  <a:ea typeface="+mj-lt"/>
                <a:cs typeface="+mj-lt"/>
              </a:rPr>
              <a:t>Commitment Scheme (Example)</a:t>
            </a:r>
          </a:p>
          <a:p>
            <a:pPr algn="l"/>
            <a:endParaRPr lang="en-US" sz="220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1287C3"/>
              </a:buClr>
              <a:buNone/>
            </a:pPr>
            <a:r>
              <a:rPr lang="en-US" sz="2000" dirty="0"/>
              <a:t>When Morocco wins, you can prove that you guessed by revealing the message and the nonce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8350" y="5883275"/>
            <a:ext cx="440889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4990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4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>
                <a:ea typeface="+mj-lt"/>
                <a:cs typeface="+mj-lt"/>
              </a:rPr>
              <a:t>Puzzle Friendliness</a:t>
            </a:r>
            <a:endParaRPr lang="fr-FR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1287C3"/>
              </a:buClr>
              <a:buNone/>
            </a:pPr>
            <a:r>
              <a:rPr lang="en-US" sz="2000" dirty="0"/>
              <a:t>For every possible n-bit output value y, if k is chosen from a distribution with high min-entropy, then it is infeasible to find x such that H(K || x)==y in time significantly less than </a:t>
            </a:r>
            <a:r>
              <a:rPr lang="en-US" sz="2000" dirty="0">
                <a:latin typeface="Calibri"/>
                <a:ea typeface="Calibri"/>
                <a:cs typeface="Calibri"/>
              </a:rPr>
              <a:t>2</a:t>
            </a:r>
            <a:r>
              <a:rPr lang="en-US" sz="2000" baseline="30000" dirty="0">
                <a:latin typeface="Calibri"/>
                <a:ea typeface="Calibri"/>
                <a:cs typeface="Calibri"/>
              </a:rPr>
              <a:t>n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=&gt; meaning: there is no shortcut !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The only way is to brute force it (try different inputs)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5" y="5883275"/>
            <a:ext cx="600090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4332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4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>
                <a:ea typeface="+mj-lt"/>
                <a:cs typeface="+mj-lt"/>
              </a:rPr>
              <a:t>Use case: Proof of work</a:t>
            </a:r>
            <a:endParaRPr lang="fr-FR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2000" dirty="0">
                <a:latin typeface="Calibri"/>
                <a:ea typeface="Calibri"/>
                <a:cs typeface="Calibri"/>
              </a:rPr>
              <a:t>I want to prove that you have done some work before you get a prize.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Calibri"/>
                <a:ea typeface="Calibri"/>
                <a:cs typeface="Calibri"/>
              </a:rPr>
              <a:t>So I may ask you to find a value x where H(x)=0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=&gt;The only possible way for you is to try every possible input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5" y="5883275"/>
            <a:ext cx="600090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02431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  <a:ea typeface="+mj-lt"/>
                <a:cs typeface="+mj-lt"/>
              </a:rPr>
              <a:t>Is Bad Hash puzzle friendly ?</a:t>
            </a:r>
            <a:endParaRPr lang="fr-FR" sz="3600">
              <a:solidFill>
                <a:srgbClr val="000000"/>
              </a:solidFill>
            </a:endParaRPr>
          </a:p>
        </p:txBody>
      </p:sp>
      <p:sp useBgFill="1">
        <p:nvSpPr>
          <p:cNvPr id="166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000000"/>
                </a:solidFill>
              </a:rPr>
              <a:t>inspired from Web3 Foundation course</a:t>
            </a:r>
          </a:p>
        </p:txBody>
      </p:sp>
      <p:graphicFrame>
        <p:nvGraphicFramePr>
          <p:cNvPr id="152" name="Espace réservé du contenu 2">
            <a:extLst>
              <a:ext uri="{FF2B5EF4-FFF2-40B4-BE49-F238E27FC236}">
                <a16:creationId xmlns:a16="http://schemas.microsoft.com/office/drawing/2014/main" id="{37852492-D170-A843-58F1-39242C34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055691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573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7" name="Freeform: Shape 156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  <a:ea typeface="+mj-lt"/>
                <a:cs typeface="+mj-lt"/>
              </a:rPr>
              <a:t>A shortcut for Bad Hash</a:t>
            </a:r>
            <a:endParaRPr lang="fr-FR" sz="320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576" y="1116997"/>
            <a:ext cx="6383207" cy="4522647"/>
          </a:xfrm>
        </p:spPr>
        <p:txBody>
          <a:bodyPr anchor="ctr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2000" dirty="0">
                <a:latin typeface="Calibri"/>
                <a:ea typeface="Calibri"/>
                <a:cs typeface="Calibri"/>
              </a:rPr>
              <a:t>Let's try to find a hash value equals to 00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000" dirty="0">
                <a:latin typeface="Calibri"/>
                <a:ea typeface="Calibri"/>
                <a:cs typeface="Calibri"/>
              </a:rPr>
              <a:t>Hash for 'AAAA' = 04</a:t>
            </a:r>
            <a:endParaRPr lang="en-US" dirty="0"/>
          </a:p>
          <a:p>
            <a:pPr>
              <a:buFont typeface="Calibri"/>
              <a:buChar char="-"/>
            </a:pPr>
            <a:r>
              <a:rPr lang="en-US" sz="2000" dirty="0">
                <a:latin typeface="Calibri"/>
                <a:ea typeface="Calibri"/>
                <a:cs typeface="Calibri"/>
              </a:rPr>
              <a:t>Hash for 'AAA&lt;' = FF</a:t>
            </a:r>
          </a:p>
          <a:p>
            <a:pPr>
              <a:buClr>
                <a:srgbClr val="1287C3"/>
              </a:buClr>
              <a:buFont typeface="Calibri"/>
              <a:buChar char="-"/>
            </a:pPr>
            <a:r>
              <a:rPr lang="en-US" sz="2000" dirty="0">
                <a:latin typeface="Calibri"/>
                <a:ea typeface="Calibri"/>
                <a:cs typeface="Calibri"/>
              </a:rPr>
              <a:t>Hash for 'AAA?' = 02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=&gt; Hash for 'AAA=' = 00</a:t>
            </a:r>
          </a:p>
          <a:p>
            <a:pPr>
              <a:buClr>
                <a:srgbClr val="1287C3"/>
              </a:buClr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8350" y="5883275"/>
            <a:ext cx="440889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79010F8D-F864-A0DF-1614-75F9BC810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138" y="2556730"/>
            <a:ext cx="3993471" cy="2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Hash Functions Used in Bitcoin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>
                <a:latin typeface="Calibri"/>
                <a:ea typeface="Calibri"/>
                <a:cs typeface="Calibri"/>
              </a:rPr>
              <a:t>SHA-256: Created by NSA, 256-BIT output.</a:t>
            </a:r>
          </a:p>
          <a:p>
            <a:pPr>
              <a:buClr>
                <a:srgbClr val="1287C3"/>
              </a:buClr>
            </a:pPr>
            <a:r>
              <a:rPr lang="en-US">
                <a:latin typeface="Calibri"/>
                <a:ea typeface="Calibri"/>
                <a:cs typeface="Calibri"/>
              </a:rPr>
              <a:t>RIPEMD-160: Developed by researchers at </a:t>
            </a:r>
            <a:r>
              <a:rPr lang="en-US" err="1">
                <a:latin typeface="Calibri"/>
                <a:ea typeface="Calibri"/>
                <a:cs typeface="Calibri"/>
              </a:rPr>
              <a:t>katholieke</a:t>
            </a:r>
            <a:r>
              <a:rPr lang="en-US">
                <a:latin typeface="Calibri"/>
                <a:ea typeface="Calibri"/>
                <a:cs typeface="Calibri"/>
              </a:rPr>
              <a:t> Universiteit Leuven, 160-bit output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671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SHA-256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>
                <a:latin typeface="Calibri"/>
                <a:ea typeface="Calibri"/>
                <a:cs typeface="Calibri"/>
              </a:rPr>
              <a:t>SHA-256: is a "good" hash function for our purposes.</a:t>
            </a:r>
          </a:p>
          <a:p>
            <a:pPr>
              <a:buClr>
                <a:srgbClr val="1287C3"/>
              </a:buClr>
            </a:pPr>
            <a:r>
              <a:rPr lang="en-US">
                <a:latin typeface="Calibri"/>
                <a:ea typeface="Calibri"/>
                <a:cs typeface="Calibri"/>
              </a:rPr>
              <a:t>As far as we know (yet):</a:t>
            </a:r>
          </a:p>
          <a:p>
            <a:pPr lvl="1">
              <a:buClr>
                <a:srgbClr val="1287C3"/>
              </a:buClr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Collision-resistant</a:t>
            </a:r>
          </a:p>
          <a:p>
            <a:pPr lvl="1">
              <a:buClr>
                <a:srgbClr val="1287C3"/>
              </a:buClr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Hiding</a:t>
            </a:r>
          </a:p>
          <a:p>
            <a:pPr lvl="1">
              <a:buClr>
                <a:srgbClr val="1287C3"/>
              </a:buClr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Puzzle-Friendly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181809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SHA-256 shortcuts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Hash of  'AAAA' is :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63c1dd951ffedf6f7fd968ad4efa39b8ed584f162f46e715114ee184f8de9201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Hash of  'AAA&lt;' is :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ad587d6af700f2625287ce9b0c66120a120a0b56fd3c8049cc9d0596832d60a6</a:t>
            </a:r>
            <a:endParaRPr lang="en-US" dirty="0">
              <a:latin typeface="Calibri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Hash of  'AAA=' is :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e2d4768b3472b90ca749600da34e622122d16f61517c459a5d7915693ec4ccf3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887437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Hashing</a:t>
            </a:r>
            <a:endParaRPr lang="fr-FR" dirty="0" err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394326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Hash Function</a:t>
            </a:r>
            <a:endParaRPr lang="fr-FR" sz="36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Hash function is a function that accept some arbitrary input x and returns a fixed length digest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=&gt; let's look an example of a bad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27901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Bad Hash</a:t>
            </a:r>
            <a:endParaRPr lang="fr-FR" sz="320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Converts all values in a String to their ASCII values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000" dirty="0"/>
              <a:t>Sums up all of these values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000" dirty="0"/>
              <a:t>Returns value modulo 256.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=&gt;the result is valid hash. But as its name implies, not a good function to use for most purposes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8350" y="5883275"/>
            <a:ext cx="440889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5891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Bad Hash</a:t>
            </a:r>
            <a:endParaRPr lang="fr-FR" sz="3600">
              <a:solidFill>
                <a:srgbClr val="000000"/>
              </a:solidFill>
            </a:endParaRPr>
          </a:p>
        </p:txBody>
      </p:sp>
      <p:sp useBgFill="1">
        <p:nvSpPr>
          <p:cNvPr id="52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000000"/>
                </a:solidFill>
              </a:rPr>
              <a:t>inspired from Web3 Foundation course</a:t>
            </a:r>
          </a:p>
        </p:txBody>
      </p:sp>
      <p:graphicFrame>
        <p:nvGraphicFramePr>
          <p:cNvPr id="38" name="Espace réservé du contenu 2">
            <a:extLst>
              <a:ext uri="{FF2B5EF4-FFF2-40B4-BE49-F238E27FC236}">
                <a16:creationId xmlns:a16="http://schemas.microsoft.com/office/drawing/2014/main" id="{01314D6F-3FB6-AD7A-4B36-26FFCFECB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20785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88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Hash vs Cryptographic Hash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Hash values can be used for different purposes. Such as : hash maps, data distribution ..</a:t>
            </a:r>
          </a:p>
          <a:p>
            <a:pPr>
              <a:buClr>
                <a:srgbClr val="1287C3"/>
              </a:buClr>
            </a:pPr>
            <a:r>
              <a:rPr lang="en-US" dirty="0"/>
              <a:t>The choice of a hash function matters (context).</a:t>
            </a:r>
          </a:p>
          <a:p>
            <a:pPr marL="0" indent="0">
              <a:buClr>
                <a:srgbClr val="1287C3"/>
              </a:buCl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In blockchain technologies, we are most often interested in cryptographic hashes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4647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Cryptographic Hashes</a:t>
            </a:r>
            <a:endParaRPr lang="fr-FR" sz="3200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=&gt; Should have the following properties:</a:t>
            </a:r>
          </a:p>
          <a:p>
            <a:pPr lvl="3"/>
            <a:r>
              <a:rPr lang="en-US" sz="2000" dirty="0"/>
              <a:t>Collision-free</a:t>
            </a:r>
          </a:p>
          <a:p>
            <a:pPr lvl="3">
              <a:buClr>
                <a:srgbClr val="1287C3"/>
              </a:buClr>
            </a:pPr>
            <a:r>
              <a:rPr lang="en-US" sz="2000" dirty="0"/>
              <a:t>Hiding</a:t>
            </a:r>
          </a:p>
          <a:p>
            <a:pPr lvl="3">
              <a:buClr>
                <a:srgbClr val="1287C3"/>
              </a:buClr>
            </a:pPr>
            <a:r>
              <a:rPr lang="en-US" sz="2000" dirty="0"/>
              <a:t>Puzzle-friendly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7105" y="5883275"/>
            <a:ext cx="45393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217307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Collision-Free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hash function H(x), should be computationally infeasible to find a collision, that is, some y where:</a:t>
            </a:r>
          </a:p>
          <a:p>
            <a:pPr marL="0" indent="0" algn="ctr">
              <a:buNone/>
            </a:pPr>
            <a:r>
              <a:rPr lang="en-US" dirty="0"/>
              <a:t>x!=y</a:t>
            </a:r>
          </a:p>
          <a:p>
            <a:pPr marL="0" indent="0" algn="ctr">
              <a:buClr>
                <a:srgbClr val="1287C3"/>
              </a:buClr>
              <a:buNone/>
            </a:pPr>
            <a:r>
              <a:rPr lang="en-US" dirty="0"/>
              <a:t>H(x)==H(y)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14992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6058-494E-5E85-6B32-CAA554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Collision example with Bad Hash</a:t>
            </a:r>
            <a:endParaRPr lang="fr-FR" sz="360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B0D86-181B-E3CF-DDBD-C24940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inspired from Web3 Foundation course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39E9-4D36-1B56-C2EE-E0BC5DAF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"ATTACKATDAWN"  =&gt; 77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"SIT DOWN ### MEOW. "</a:t>
            </a:r>
            <a:r>
              <a:rPr lang="en-US" sz="2000">
                <a:ea typeface="+mn-lt"/>
                <a:cs typeface="+mn-lt"/>
              </a:rPr>
              <a:t> =&gt; 77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572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Parallax</vt:lpstr>
      <vt:lpstr>BLOCKCHAIN</vt:lpstr>
      <vt:lpstr>Main goal</vt:lpstr>
      <vt:lpstr>Hash Function</vt:lpstr>
      <vt:lpstr>Bad Hash</vt:lpstr>
      <vt:lpstr>Bad Hash</vt:lpstr>
      <vt:lpstr>Hash vs Cryptographic Hash</vt:lpstr>
      <vt:lpstr>Cryptographic Hashes</vt:lpstr>
      <vt:lpstr>Collision-Free</vt:lpstr>
      <vt:lpstr>Collision example with Bad Hash</vt:lpstr>
      <vt:lpstr>Collisions always exist!</vt:lpstr>
      <vt:lpstr>Finding Collisions</vt:lpstr>
      <vt:lpstr>Can we find a Collision ?</vt:lpstr>
      <vt:lpstr>Using a Hash As a message Digest</vt:lpstr>
      <vt:lpstr>Hiding</vt:lpstr>
      <vt:lpstr>Is Bad Hash hiding ?</vt:lpstr>
      <vt:lpstr>Application of hiding: Commitment</vt:lpstr>
      <vt:lpstr>Commitment Scheme</vt:lpstr>
      <vt:lpstr>Commitment Scheme </vt:lpstr>
      <vt:lpstr>Commitment Scheme (Example) </vt:lpstr>
      <vt:lpstr>Commitment Scheme (Example) </vt:lpstr>
      <vt:lpstr>Puzzle Friendliness</vt:lpstr>
      <vt:lpstr>Use case: Proof of work</vt:lpstr>
      <vt:lpstr>Is Bad Hash puzzle friendly ?</vt:lpstr>
      <vt:lpstr>A shortcut for Bad Hash</vt:lpstr>
      <vt:lpstr>Hash Functions Used in Bitcoin</vt:lpstr>
      <vt:lpstr>SHA-256</vt:lpstr>
      <vt:lpstr>SHA-256 shortcuts ?</vt:lpstr>
      <vt:lpstr>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2368</cp:revision>
  <dcterms:created xsi:type="dcterms:W3CDTF">2023-01-24T10:09:21Z</dcterms:created>
  <dcterms:modified xsi:type="dcterms:W3CDTF">2023-02-10T14:45:22Z</dcterms:modified>
</cp:coreProperties>
</file>