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6" r:id="rId4"/>
    <p:sldId id="259" r:id="rId5"/>
    <p:sldId id="260" r:id="rId6"/>
    <p:sldId id="267" r:id="rId7"/>
    <p:sldId id="268" r:id="rId8"/>
    <p:sldId id="262" r:id="rId9"/>
    <p:sldId id="263" r:id="rId10"/>
    <p:sldId id="26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7DFB6B3E-7759-42BF-B484-9593BACE2EF9}">
          <p14:sldIdLst>
            <p14:sldId id="256"/>
            <p14:sldId id="257"/>
            <p14:sldId id="266"/>
            <p14:sldId id="259"/>
            <p14:sldId id="260"/>
            <p14:sldId id="267"/>
            <p14:sldId id="268"/>
            <p14:sldId id="262"/>
            <p14:sldId id="263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DD64972-804D-90C7-B4CF-DF5E22C5D3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75AA56-572B-D4BC-5713-FF7E4A7ACF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35CC-534A-4E95-A2BF-2D1197EBF32D}" type="datetimeFigureOut">
              <a:rPr lang="fr-FR" smtClean="0"/>
              <a:t>23/10/2025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6F1331-597D-3B48-4CF3-08671410EA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B6ACE6-F006-A5E2-10C0-06C04F8012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61CEB-89AC-413E-A03C-A9C9FFA6B6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1485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9DDBC-EE12-49CB-B28C-C2E56764DDBB}" type="datetimeFigureOut">
              <a:rPr lang="fr-FR" smtClean="0"/>
              <a:t>23/10/2025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C8BA5-E597-4053-83A6-E194273050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1071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4C36F-5472-28AE-2043-4D78BC941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E34B83-8D7E-750A-F1E2-4F94E9580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9E94A2-87DA-EF99-7C2C-9D02C3EB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051B-8B6A-488F-819D-86C7DC4D8263}" type="datetime1">
              <a:rPr lang="fr-FR" smtClean="0"/>
              <a:t>23/10/2025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97BFB8-C111-302E-1BB0-69ABF80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Paris School of Technology &amp; Business                            DI- Bootcamp Session #3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5E847-5E00-AFFE-FEC4-BE6ABF15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83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225C0-8FEF-4648-31A2-86F0F20F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7114D6-CF34-A9DD-F40B-15C37871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4DFF1E-83F9-E336-AC49-CA289FBE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7D908-C014-4262-B3D9-82D2366439D3}" type="datetime1">
              <a:rPr lang="fr-FR" smtClean="0"/>
              <a:t>23/10/2025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B956D-3225-3CA8-DD7B-98C18DB6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Paris School of Technology &amp; Business                            DI- Bootcamp Session #3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AE98F6-8463-67AD-93C9-51931913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23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F9248C-630C-37C5-87B3-B5DE5BDCF9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DCC688-2119-6577-C422-579ACC450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AFD228-C351-57ED-AC6E-5B6134D2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CA56-1160-498A-B0D7-7A940557E897}" type="datetime1">
              <a:rPr lang="fr-FR" smtClean="0"/>
              <a:t>23/10/2025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99DB3-B4C3-2D87-5199-5ADA3F27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Paris School of Technology &amp; Business                            DI- Bootcamp Session #3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502820-2A73-FB28-23D8-0115418A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18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6AB3A-CF1F-DDF8-0160-A102E36E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85B04F-A30C-F411-4660-B7A6AA517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9AAD7-A7E7-E345-E627-5748DCB6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9F9F-C44A-4F0A-9DF1-07CA27F50A81}" type="datetime1">
              <a:rPr lang="fr-FR" smtClean="0"/>
              <a:t>23/10/2025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2CF178-1DF9-7532-C30B-F96B4BCC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Paris School of Technology &amp; Business                            DI- Bootcamp Session #3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D59B9D-6800-1DAC-7210-CAF0D00D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6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93F47-56EB-76B2-85F9-0ECACF60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EA017C-6563-60A1-44B7-C49D01DA8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923FF3-5F88-C826-92E6-2CD660D1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7367-B785-4AE1-9EBC-1D0A3F385A89}" type="datetime1">
              <a:rPr lang="fr-FR" smtClean="0"/>
              <a:t>23/10/2025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9C3832-352A-3D69-FEEE-4C469997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Paris School of Technology &amp; Business                            DI- Bootcamp Session #3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70714-3C52-771F-698D-9748FD54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2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23C7D7-018D-9E23-23F6-948F9E90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AB5A9-C97E-5F48-1F0E-37749E6AD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C2EFA6-DFBF-0A23-B283-E34F07582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B122CF-9142-1C44-B7FB-88A874E1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FD45C-A44C-4512-AC70-2CC2236445DD}" type="datetime1">
              <a:rPr lang="fr-FR" smtClean="0"/>
              <a:t>23/10/2025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52A7CC-5BD4-D90F-CA74-A491E942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Paris School of Technology &amp; Business                            DI- Bootcamp Session #3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0C6DE7-AF13-B94A-88BA-F9DB1F07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71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BD934E-6D66-04FD-0BF0-6199C8DD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C3884F-6935-228C-B634-D045C742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4FEF5A-1305-8D67-5EC1-9EB672F20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125BF-6E93-1467-5E42-124EC440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1F514E-DC46-1939-4DBA-734CE3B41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6C28EB-E027-3996-E587-771BA5E3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C674D-40D9-48D3-8052-5BAA843143EF}" type="datetime1">
              <a:rPr lang="fr-FR" smtClean="0"/>
              <a:t>23/10/2025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9D29E9-0065-1DF3-C7A8-0CDF5D18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Paris School of Technology &amp; Business                            DI- Bootcamp Session #3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6C7600-7B42-1818-E2C7-CB00DE72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18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6E834-7FEE-C73A-3677-1E0C2D93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E59FD65-DC9B-11CE-8A4E-162E3FD5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23EF-C7FF-449C-A1D9-F3EC04E474BC}" type="datetime1">
              <a:rPr lang="fr-FR" smtClean="0"/>
              <a:t>23/10/2025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7F3AD9-BBD0-ED20-5044-CB7AEB4C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Paris School of Technology &amp; Business                            DI- Bootcamp Session #3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D49013-0598-EE3C-F824-9A733D79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47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ABB39BB-7624-FF5D-EB12-6C2BBAB6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B0B5E-AA08-4E10-8A4D-5AAEEC38ED68}" type="datetime1">
              <a:rPr lang="fr-FR" smtClean="0"/>
              <a:t>23/10/2025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317E55-F5BB-2286-58A1-A20D6B3F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Paris School of Technology &amp; Business                            DI- Bootcamp Session #3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847655-6FB0-0A38-A28F-1436BE6D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30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212B5-8811-FF8A-2684-DB3C83A7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7D8B8-5B9C-FDA1-F087-219EAFF10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98C390-C870-5323-67C1-EAC5BC75C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204B1B-0700-6214-1D5E-2FF52C5A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F8DC-2638-43DB-B08A-3DE9CE36D090}" type="datetime1">
              <a:rPr lang="fr-FR" smtClean="0"/>
              <a:t>23/10/2025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8D02CD-19CE-93E0-9342-2897C25F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Paris School of Technology &amp; Business                            DI- Bootcamp Session #3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DE65D5-197B-2513-DA5F-3029CA9F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303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61A29-2437-9EBA-59A2-92FF57C2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7F43802-82FA-4878-88BD-25C4B2FCF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7DF50E-03E9-5486-EE40-68000F4A1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467BE-C6C1-42BB-00A3-7D910FF5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CC06-F7A9-483D-9006-BD09EA4F4C9D}" type="datetime1">
              <a:rPr lang="fr-FR" smtClean="0"/>
              <a:t>23/10/2025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ABF812-F66D-2B5C-DAB7-84547C872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Paris School of Technology &amp; Business                            DI- Bootcamp Session #3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9B7A3C-B45D-6408-2558-7AEA8F19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30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C2A058-2BA6-4563-2638-E2F4D302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29BA92-77C2-053A-F216-EDD3FB65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0F80F3-0E01-E3A9-6424-F29B375BB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DBA759-CAC0-4014-A820-441F92AB7D2E}" type="datetime1">
              <a:rPr lang="fr-FR" smtClean="0"/>
              <a:t>23/10/2025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9C652F-3CAB-3C28-6133-1B657715E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Paris School of Technology &amp; Business                            DI- Bootcamp Session #3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11F850-156A-277E-86A1-2422166E4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71DB2-13BE-44FF-AF8F-F3DF4E99FB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92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B4771-AE07-5D7E-3D03-695CE2FF8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2781" y="1403478"/>
            <a:ext cx="6963746" cy="2367285"/>
          </a:xfr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4000" dirty="0"/>
              <a:t>Analyse des Frais de Santé aux Etats Unis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527833-2192-D490-1633-0FE3DC7C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132E6C1-AD0A-499A-B2F6-A7E877D80B98}" type="datetime1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23/10/2025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92AC66-F734-9D03-D502-2CFC1301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 School of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Business                    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DI- Bootcamp Session #3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4D29AD-C260-77D8-6F11-5101F74C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88A07D56-99F6-3E43-AEC7-3E1C60E28B80}"/>
              </a:ext>
            </a:extLst>
          </p:cNvPr>
          <p:cNvSpPr txBox="1">
            <a:spLocks/>
          </p:cNvSpPr>
          <p:nvPr/>
        </p:nvSpPr>
        <p:spPr>
          <a:xfrm>
            <a:off x="4124132" y="5025473"/>
            <a:ext cx="2554059" cy="90517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Tx/>
              <a:buChar char="-"/>
            </a:pPr>
            <a:r>
              <a:rPr lang="fr-FR" sz="1600" b="1" dirty="0"/>
              <a:t>Par :</a:t>
            </a:r>
          </a:p>
          <a:p>
            <a:pPr marL="457200" indent="-457200" algn="l">
              <a:buFontTx/>
              <a:buChar char="-"/>
            </a:pPr>
            <a:r>
              <a:rPr lang="fr-FR" sz="1600" dirty="0"/>
              <a:t>Mehdi Al-</a:t>
            </a:r>
            <a:r>
              <a:rPr lang="fr-FR" sz="1600" dirty="0" err="1"/>
              <a:t>Ajhoury</a:t>
            </a:r>
            <a:endParaRPr lang="fr-FR" sz="1600" dirty="0"/>
          </a:p>
          <a:p>
            <a:pPr marL="457200" indent="-457200" algn="l">
              <a:buFontTx/>
              <a:buChar char="-"/>
            </a:pPr>
            <a:r>
              <a:rPr lang="fr-FR" sz="1600" dirty="0"/>
              <a:t>Stéphane Boulanger</a:t>
            </a:r>
          </a:p>
          <a:p>
            <a:pPr marL="457200" indent="-457200" algn="l">
              <a:buFontTx/>
              <a:buChar char="-"/>
            </a:pPr>
            <a:r>
              <a:rPr lang="fr-FR" sz="1600" dirty="0"/>
              <a:t>Emmanuel Mussche</a:t>
            </a:r>
          </a:p>
        </p:txBody>
      </p:sp>
      <p:pic>
        <p:nvPicPr>
          <p:cNvPr id="4" name="Image 3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3BF49822-A04E-67D7-2457-87A59C7B2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6" y="136525"/>
            <a:ext cx="2186473" cy="1916209"/>
          </a:xfrm>
          <a:prstGeom prst="rect">
            <a:avLst/>
          </a:prstGeom>
        </p:spPr>
      </p:pic>
      <p:pic>
        <p:nvPicPr>
          <p:cNvPr id="11" name="Image 10" descr="Une image contenant outil, vélo, rouge&#10;&#10;Le contenu généré par l’IA peut être incorrect.">
            <a:extLst>
              <a:ext uri="{FF2B5EF4-FFF2-40B4-BE49-F238E27FC236}">
                <a16:creationId xmlns:a16="http://schemas.microsoft.com/office/drawing/2014/main" id="{22A54353-04E7-1217-86C7-6E03D4A71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87" y="1403478"/>
            <a:ext cx="3753434" cy="4325517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3FA777C2-5C46-B89D-093F-657CE83D421A}"/>
              </a:ext>
            </a:extLst>
          </p:cNvPr>
          <p:cNvSpPr txBox="1">
            <a:spLocks/>
          </p:cNvSpPr>
          <p:nvPr/>
        </p:nvSpPr>
        <p:spPr>
          <a:xfrm>
            <a:off x="4662779" y="4164420"/>
            <a:ext cx="6963747" cy="46739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80" dirty="0">
                <a:latin typeface="Arial" panose="020B0604020202020204" pitchFamily="34" charset="0"/>
                <a:cs typeface="Arial" panose="020B0604020202020204" pitchFamily="34" charset="0"/>
              </a:rPr>
              <a:t>Une approche par les données pour découvrir les frais et les tendances de santé</a:t>
            </a:r>
            <a:endParaRPr lang="fr-FR" sz="158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BCB88F-2718-06CD-186E-B7DDC59356C1}"/>
              </a:ext>
            </a:extLst>
          </p:cNvPr>
          <p:cNvSpPr/>
          <p:nvPr/>
        </p:nvSpPr>
        <p:spPr>
          <a:xfrm>
            <a:off x="153956" y="6048439"/>
            <a:ext cx="1172548" cy="673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Former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Tech Leaders de demain</a:t>
            </a:r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915092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B4771-AE07-5D7E-3D03-695CE2FF8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551" y="411164"/>
            <a:ext cx="9052249" cy="876460"/>
          </a:xfr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200" b="1" dirty="0"/>
              <a:t>QUESTIONS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527833-2192-D490-1633-0FE3DC7C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CFF2D540-2F32-4CC6-A9DA-BDD039E0B185}" type="datetime1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23/10/2025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92AC66-F734-9D03-D502-2CFC1301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 School of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Business                    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DI- Bootcamp Session #3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4D29AD-C260-77D8-6F11-5101F74C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8F4F54-1350-D9E9-7846-27D447E11365}"/>
              </a:ext>
            </a:extLst>
          </p:cNvPr>
          <p:cNvSpPr txBox="1"/>
          <p:nvPr/>
        </p:nvSpPr>
        <p:spPr>
          <a:xfrm>
            <a:off x="5532275" y="2205458"/>
            <a:ext cx="676275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fr-FR" dirty="0"/>
          </a:p>
        </p:txBody>
      </p:sp>
      <p:pic>
        <p:nvPicPr>
          <p:cNvPr id="3" name="Image 2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ED8DA272-E3FC-D9E5-5711-6C778E7D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" y="37322"/>
            <a:ext cx="2102498" cy="21681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E2B69E-CF3F-C86A-9B6E-69F780368BFD}"/>
              </a:ext>
            </a:extLst>
          </p:cNvPr>
          <p:cNvSpPr/>
          <p:nvPr/>
        </p:nvSpPr>
        <p:spPr>
          <a:xfrm>
            <a:off x="153956" y="6048439"/>
            <a:ext cx="1172548" cy="673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Former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Tech Leaders de demain</a:t>
            </a:r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4198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B4771-AE07-5D7E-3D03-695CE2FF8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551" y="411164"/>
            <a:ext cx="9052249" cy="876460"/>
          </a:xfr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200" b="1" dirty="0"/>
              <a:t>Contexte et Objectifs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527833-2192-D490-1633-0FE3DC7C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555B8523-E4FD-4C85-9C77-88D272C747FB}" type="datetime1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23/10/2025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92AC66-F734-9D03-D502-2CFC1301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 School of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Business                    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DI- Bootcamp Session #3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4D29AD-C260-77D8-6F11-5101F74C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8F4F54-1350-D9E9-7846-27D447E11365}"/>
              </a:ext>
            </a:extLst>
          </p:cNvPr>
          <p:cNvSpPr txBox="1"/>
          <p:nvPr/>
        </p:nvSpPr>
        <p:spPr>
          <a:xfrm>
            <a:off x="2256454" y="1807309"/>
            <a:ext cx="10280780" cy="5273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b="1" i="0" strike="noStrike" dirty="0">
                <a:effectLst/>
                <a:latin typeface="Arial" panose="020B0604020202020204" pitchFamily="34" charset="0"/>
              </a:rPr>
              <a:t> 1.  </a:t>
            </a:r>
            <a:r>
              <a:rPr lang="en-US" b="1" i="0" u="sng" strike="noStrike" dirty="0">
                <a:effectLst/>
                <a:latin typeface="Arial" panose="020B0604020202020204" pitchFamily="34" charset="0"/>
              </a:rPr>
              <a:t>Description du </a:t>
            </a:r>
            <a:r>
              <a:rPr lang="en-US" b="1" u="sng" dirty="0" err="1">
                <a:latin typeface="Arial" panose="020B0604020202020204" pitchFamily="34" charset="0"/>
              </a:rPr>
              <a:t>projet</a:t>
            </a:r>
            <a:endParaRPr lang="en-US" b="1" i="0" u="sng" strike="noStrike" dirty="0"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1600" dirty="0" err="1">
                <a:latin typeface="Arial" panose="020B0604020202020204" pitchFamily="34" charset="0"/>
              </a:rPr>
              <a:t>Analyse</a:t>
            </a:r>
            <a:r>
              <a:rPr lang="en-US" sz="1600" dirty="0">
                <a:latin typeface="Arial" panose="020B0604020202020204" pitchFamily="34" charset="0"/>
              </a:rPr>
              <a:t> des frais </a:t>
            </a:r>
            <a:r>
              <a:rPr lang="en-US" sz="1600" dirty="0" err="1">
                <a:latin typeface="Arial" panose="020B0604020202020204" pitchFamily="34" charset="0"/>
              </a:rPr>
              <a:t>médicaux</a:t>
            </a:r>
            <a:r>
              <a:rPr lang="en-US" sz="1600" dirty="0">
                <a:latin typeface="Arial" panose="020B0604020202020204" pitchFamily="34" charset="0"/>
              </a:rPr>
              <a:t> à </a:t>
            </a:r>
            <a:r>
              <a:rPr lang="en-US" sz="1600" dirty="0" err="1">
                <a:latin typeface="Arial" panose="020B0604020202020204" pitchFamily="34" charset="0"/>
              </a:rPr>
              <a:t>partir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d’une</a:t>
            </a:r>
            <a:r>
              <a:rPr lang="en-US" sz="1600" dirty="0">
                <a:latin typeface="Arial" panose="020B0604020202020204" pitchFamily="34" charset="0"/>
              </a:rPr>
              <a:t> base de données pour </a:t>
            </a:r>
            <a:r>
              <a:rPr lang="en-US" sz="1600" dirty="0" err="1">
                <a:latin typeface="Arial" panose="020B0604020202020204" pitchFamily="34" charset="0"/>
              </a:rPr>
              <a:t>déterminer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</a:rPr>
              <a:t>l’influence</a:t>
            </a:r>
            <a:r>
              <a:rPr lang="en-US" sz="1600" dirty="0">
                <a:latin typeface="Arial" panose="020B0604020202020204" pitchFamily="34" charset="0"/>
              </a:rPr>
              <a:t> des </a:t>
            </a:r>
            <a:r>
              <a:rPr lang="en-US" sz="1600" dirty="0" err="1">
                <a:latin typeface="Arial" panose="020B0604020202020204" pitchFamily="34" charset="0"/>
              </a:rPr>
              <a:t>facteurs</a:t>
            </a:r>
            <a:endParaRPr lang="en-US" sz="1600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</a:pPr>
            <a:r>
              <a:rPr lang="en-US" sz="1600" dirty="0">
                <a:latin typeface="Arial" panose="020B0604020202020204" pitchFamily="34" charset="0"/>
              </a:rPr>
              <a:t>     sur les frais de santé.</a:t>
            </a:r>
          </a:p>
          <a:p>
            <a:pPr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</a:pPr>
            <a:r>
              <a:rPr lang="en-US" sz="1800" b="1" i="0" strike="noStrike" dirty="0">
                <a:effectLst/>
                <a:latin typeface="Arial" panose="020B0604020202020204" pitchFamily="34" charset="0"/>
              </a:rPr>
              <a:t>2.  </a:t>
            </a:r>
            <a:r>
              <a:rPr lang="en-US" sz="1800" b="1" i="0" u="sng" strike="noStrike" dirty="0">
                <a:effectLst/>
                <a:latin typeface="Arial" panose="020B0604020202020204" pitchFamily="34" charset="0"/>
              </a:rPr>
              <a:t>Objectif principal</a:t>
            </a: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Identification des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principales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raisons qui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expliquent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montants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importants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des frais de santé</a:t>
            </a:r>
            <a:r>
              <a:rPr lang="en-US" dirty="0"/>
              <a:t>.</a:t>
            </a:r>
            <a:endParaRPr lang="en-US" b="1" u="sng" dirty="0">
              <a:effectLst/>
            </a:endParaRPr>
          </a:p>
          <a:p>
            <a:pPr marL="342900" indent="-342900">
              <a:buAutoNum type="arabicPeriod" startAt="3"/>
            </a:pPr>
            <a:r>
              <a:rPr lang="en-US" sz="1800" b="1" i="0" u="sng" strike="noStrike" dirty="0" err="1">
                <a:effectLst/>
                <a:latin typeface="Arial" panose="020B0604020202020204" pitchFamily="34" charset="0"/>
              </a:rPr>
              <a:t>Tâches</a:t>
            </a:r>
            <a:r>
              <a:rPr lang="en-US" sz="1800" b="1" i="0" u="sng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sng" strike="noStrike" dirty="0" err="1">
                <a:effectLst/>
                <a:latin typeface="Arial" panose="020B0604020202020204" pitchFamily="34" charset="0"/>
              </a:rPr>
              <a:t>principales</a:t>
            </a:r>
            <a:endParaRPr lang="en-US" sz="1800" b="1" i="0" u="sng" strike="noStrike" dirty="0">
              <a:effectLst/>
              <a:latin typeface="Arial" panose="020B0604020202020204" pitchFamily="34" charset="0"/>
            </a:endParaRPr>
          </a:p>
          <a:p>
            <a:pPr marL="342900" indent="-342900">
              <a:buAutoNum type="arabicPeriod" startAt="3"/>
            </a:pPr>
            <a:endParaRPr lang="en-US" b="1" u="sng" dirty="0">
              <a:latin typeface="Arial" panose="020B0604020202020204" pitchFamily="34" charset="0"/>
            </a:endParaRP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1600" b="0" i="0" dirty="0" err="1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1600" b="0" i="0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Exploratoire</a:t>
            </a:r>
            <a:r>
              <a:rPr lang="en-US" sz="1600" b="0" i="0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des Données (EDA)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1600" b="0" i="0" dirty="0" err="1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Prétraitement</a:t>
            </a:r>
            <a:r>
              <a:rPr lang="en-US" sz="1600" b="0" i="0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des données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1600" b="0" i="0" dirty="0" err="1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Corrélation</a:t>
            </a:r>
            <a:r>
              <a:rPr lang="en-US" sz="1600" b="0" i="0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1600" b="0" i="0" dirty="0" err="1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1600" b="0" i="0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des tendances</a:t>
            </a: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1600" b="0" i="0" dirty="0" err="1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  <a:endParaRPr lang="en-US" sz="1600" b="0" i="0" dirty="0">
              <a:solidFill>
                <a:srgbClr val="1B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1600" b="0" i="0" dirty="0" err="1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1600" b="0" i="0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Régionale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1600" b="1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i="0" u="sng" strike="noStrike" dirty="0">
              <a:effectLst/>
              <a:latin typeface="Arial" panose="020B0604020202020204" pitchFamily="34" charset="0"/>
            </a:endParaRP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ED8DA272-E3FC-D9E5-5711-6C778E7D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6" y="96254"/>
            <a:ext cx="2102498" cy="21681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17E9DE-FED2-FAC5-4BA9-4589750EAC02}"/>
              </a:ext>
            </a:extLst>
          </p:cNvPr>
          <p:cNvSpPr/>
          <p:nvPr/>
        </p:nvSpPr>
        <p:spPr>
          <a:xfrm>
            <a:off x="153956" y="6048439"/>
            <a:ext cx="1172548" cy="673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Former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Tech Leaders de demain</a:t>
            </a:r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03052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B4771-AE07-5D7E-3D03-695CE2FF8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551" y="411164"/>
            <a:ext cx="9052249" cy="876460"/>
          </a:xfr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200" b="1" dirty="0"/>
              <a:t>Analyse Exploratoire des Données (EDA)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527833-2192-D490-1633-0FE3DC7C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555B8523-E4FD-4C85-9C77-88D272C747FB}" type="datetime1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23/10/2025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92AC66-F734-9D03-D502-2CFC1301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 School of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Business                    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DI- Bootcamp Session #3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4D29AD-C260-77D8-6F11-5101F74C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ED8DA272-E3FC-D9E5-5711-6C778E7D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6" y="96254"/>
            <a:ext cx="2102498" cy="21681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17E9DE-FED2-FAC5-4BA9-4589750EAC02}"/>
              </a:ext>
            </a:extLst>
          </p:cNvPr>
          <p:cNvSpPr/>
          <p:nvPr/>
        </p:nvSpPr>
        <p:spPr>
          <a:xfrm>
            <a:off x="153956" y="6048439"/>
            <a:ext cx="1172548" cy="673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Former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Tech Leaders de demain</a:t>
            </a:r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D2464E-0F0C-0A95-0398-E2B9D0DC5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551" y="1653851"/>
            <a:ext cx="3424687" cy="216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D7AB043-E310-7757-E550-593400665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724" y="1800785"/>
            <a:ext cx="2674070" cy="19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AF8FED1-62B9-FDD2-26B3-CBE83A763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280" y="1783243"/>
            <a:ext cx="2464520" cy="19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73E1F210-822A-647A-CE24-EFC5EAC79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3929329"/>
            <a:ext cx="3704387" cy="211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0E52E5B-CCD2-0A91-4121-D83B87DFA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942" y="4041478"/>
            <a:ext cx="3260784" cy="196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7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B4771-AE07-5D7E-3D03-695CE2FF8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551" y="244930"/>
            <a:ext cx="9052249" cy="876460"/>
          </a:xfr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200" b="1" dirty="0"/>
              <a:t>Prétraitement des Données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527833-2192-D490-1633-0FE3DC7C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A8AE311-E540-48F1-8021-04951E98CC5D}" type="datetime1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23/10/2025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92AC66-F734-9D03-D502-2CFC1301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 School of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Business                    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DI- Bootcamp Session #3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4D29AD-C260-77D8-6F11-5101F74C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8F4F54-1350-D9E9-7846-27D447E11365}"/>
              </a:ext>
            </a:extLst>
          </p:cNvPr>
          <p:cNvSpPr txBox="1"/>
          <p:nvPr/>
        </p:nvSpPr>
        <p:spPr>
          <a:xfrm>
            <a:off x="2301551" y="1821641"/>
            <a:ext cx="4512702" cy="4226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1" i="0" strike="noStrike" dirty="0">
                <a:effectLst/>
                <a:latin typeface="Arial" panose="020B0604020202020204" pitchFamily="34" charset="0"/>
              </a:rPr>
              <a:t> </a:t>
            </a:r>
            <a:endParaRPr lang="en-US" sz="2000" b="1" i="0" u="sng" strike="noStrike" dirty="0"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1600" b="1" dirty="0" err="1">
                <a:latin typeface="Arial" panose="020B0604020202020204" pitchFamily="34" charset="0"/>
              </a:rPr>
              <a:t>Aucune</a:t>
            </a:r>
            <a:r>
              <a:rPr lang="en-US" sz="1600" b="1" dirty="0">
                <a:latin typeface="Arial" panose="020B0604020202020204" pitchFamily="34" charset="0"/>
              </a:rPr>
              <a:t> Valeur </a:t>
            </a:r>
            <a:r>
              <a:rPr lang="en-US" sz="1600" b="1" dirty="0" err="1">
                <a:latin typeface="Arial" panose="020B0604020202020204" pitchFamily="34" charset="0"/>
              </a:rPr>
              <a:t>manquante</a:t>
            </a:r>
            <a:r>
              <a:rPr lang="en-US" sz="1600" b="1" dirty="0">
                <a:latin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</a:rPr>
              <a:t>dans le Dataset</a:t>
            </a:r>
          </a:p>
          <a:p>
            <a:pPr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Application de la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Normalisation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sur les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colonnes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numériques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âge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CMI, frais)</a:t>
            </a:r>
          </a:p>
          <a:p>
            <a:pPr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1600" b="1" i="0" dirty="0" err="1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Encodage</a:t>
            </a:r>
            <a:r>
              <a:rPr lang="en-US" sz="1600" b="1" i="0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 err="1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utilisation</a:t>
            </a:r>
            <a:r>
              <a:rPr lang="en-US" sz="1600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 </a:t>
            </a:r>
            <a:r>
              <a:rPr lang="en-US" sz="1600" dirty="0" err="1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méthode</a:t>
            </a:r>
            <a:r>
              <a:rPr lang="en-US" sz="1600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Label Encoder sur les </a:t>
            </a:r>
            <a:r>
              <a:rPr lang="en-US" sz="1600" dirty="0" err="1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colonnes</a:t>
            </a:r>
            <a:r>
              <a:rPr lang="en-US" sz="1600" dirty="0">
                <a:solidFill>
                  <a:srgbClr val="1B1C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1B1C1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(sex, smoker, region), </a:t>
            </a:r>
            <a:endParaRPr lang="en-US" sz="1800" b="1" i="0" u="sng" strike="noStrike" dirty="0">
              <a:effectLst/>
              <a:latin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ED8DA272-E3FC-D9E5-5711-6C778E7D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" y="37322"/>
            <a:ext cx="2102498" cy="21681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FC7ED6-B188-D46F-0922-73B5A87CDC78}"/>
              </a:ext>
            </a:extLst>
          </p:cNvPr>
          <p:cNvSpPr/>
          <p:nvPr/>
        </p:nvSpPr>
        <p:spPr>
          <a:xfrm>
            <a:off x="153956" y="6048439"/>
            <a:ext cx="1172548" cy="673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Former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Tech Leaders de demain</a:t>
            </a:r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D5E1DE0-427A-44C9-F2DC-4AC5DDFFA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035" y="2016601"/>
            <a:ext cx="4625741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5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B4771-AE07-5D7E-3D03-695CE2FF8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551" y="411164"/>
            <a:ext cx="9052249" cy="876460"/>
          </a:xfr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200" b="1" dirty="0"/>
              <a:t>Corrélation et Analyse des Tendances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527833-2192-D490-1633-0FE3DC7C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F3732D8-DD3E-4BEB-A639-8513D992A793}" type="datetime1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23/10/2025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92AC66-F734-9D03-D502-2CFC1301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 School of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Business                    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DI- Bootcamp Session #3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4D29AD-C260-77D8-6F11-5101F74C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b="1" smtClean="0">
                <a:solidFill>
                  <a:schemeClr val="tx1"/>
                </a:solidFill>
              </a:rPr>
              <a:t>5</a:t>
            </a:fld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3" name="Image 2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ED8DA272-E3FC-D9E5-5711-6C778E7D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" y="37322"/>
            <a:ext cx="2102498" cy="21681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612E94-103E-F55A-1209-5DE31CD9047B}"/>
              </a:ext>
            </a:extLst>
          </p:cNvPr>
          <p:cNvSpPr/>
          <p:nvPr/>
        </p:nvSpPr>
        <p:spPr>
          <a:xfrm>
            <a:off x="153956" y="6048439"/>
            <a:ext cx="1172548" cy="673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Former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Tech Leaders de demain</a:t>
            </a:r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A2270B2-6B20-8C01-3FEF-70FF1A35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22617"/>
            <a:ext cx="6858000" cy="484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834C5C7-7428-EB55-5FC9-7AE967ACB3CD}"/>
              </a:ext>
            </a:extLst>
          </p:cNvPr>
          <p:cNvSpPr/>
          <p:nvPr/>
        </p:nvSpPr>
        <p:spPr>
          <a:xfrm>
            <a:off x="390525" y="1685166"/>
            <a:ext cx="3733800" cy="411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Statut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fumeur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important (c = 0,79)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et CMI :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facteurs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moyens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 = 0,30 e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c = 0,20)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18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Autres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éléments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impact </a:t>
            </a:r>
            <a:r>
              <a:rPr lang="en-US" sz="1800" b="1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minime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sur les frais de santé</a:t>
            </a:r>
            <a:endParaRPr lang="en-US" sz="2000" b="1" i="0" u="sng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7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B4771-AE07-5D7E-3D03-695CE2FF8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551" y="411164"/>
            <a:ext cx="9052249" cy="876460"/>
          </a:xfr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200" b="1" dirty="0"/>
              <a:t>Visualisation 1/2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527833-2192-D490-1633-0FE3DC7C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F3732D8-DD3E-4BEB-A639-8513D992A793}" type="datetime1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23/10/2025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92AC66-F734-9D03-D502-2CFC1301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 School of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Business                    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DI- Bootcamp Session #3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4D29AD-C260-77D8-6F11-5101F74C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b="1" smtClean="0">
                <a:solidFill>
                  <a:schemeClr val="tx1"/>
                </a:solidFill>
              </a:rPr>
              <a:t>6</a:t>
            </a:fld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3" name="Image 2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ED8DA272-E3FC-D9E5-5711-6C778E7D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" y="37322"/>
            <a:ext cx="2102498" cy="21681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612E94-103E-F55A-1209-5DE31CD9047B}"/>
              </a:ext>
            </a:extLst>
          </p:cNvPr>
          <p:cNvSpPr/>
          <p:nvPr/>
        </p:nvSpPr>
        <p:spPr>
          <a:xfrm>
            <a:off x="153956" y="6048439"/>
            <a:ext cx="1172548" cy="673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Former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Tech Leaders de demain</a:t>
            </a:r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6C4A7DC-BA09-A318-DB68-D73D96654D2F}"/>
              </a:ext>
            </a:extLst>
          </p:cNvPr>
          <p:cNvSpPr txBox="1"/>
          <p:nvPr/>
        </p:nvSpPr>
        <p:spPr>
          <a:xfrm>
            <a:off x="2301551" y="1821641"/>
            <a:ext cx="2743200" cy="5314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1" i="0" strike="noStrike" dirty="0">
                <a:effectLst/>
                <a:latin typeface="Arial" panose="020B0604020202020204" pitchFamily="34" charset="0"/>
              </a:rPr>
              <a:t> </a:t>
            </a:r>
            <a:endParaRPr lang="en-US" sz="2000" b="1" i="0" u="sng" strike="noStrike" dirty="0"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</a:rPr>
              <a:t>Frais par </a:t>
            </a:r>
            <a:r>
              <a:rPr lang="en-US" b="1" dirty="0" err="1">
                <a:latin typeface="Arial" panose="020B0604020202020204" pitchFamily="34" charset="0"/>
              </a:rPr>
              <a:t>nombre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d’enfants</a:t>
            </a:r>
            <a:r>
              <a:rPr lang="en-US" b="1" dirty="0">
                <a:latin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</a:rPr>
              <a:t>en</a:t>
            </a:r>
            <a:r>
              <a:rPr lang="en-US" b="1" dirty="0">
                <a:latin typeface="Arial" panose="020B0604020202020204" pitchFamily="34" charset="0"/>
              </a:rPr>
              <a:t> function du </a:t>
            </a:r>
            <a:r>
              <a:rPr lang="en-US" b="1" dirty="0" err="1">
                <a:latin typeface="Arial" panose="020B0604020202020204" pitchFamily="34" charset="0"/>
              </a:rPr>
              <a:t>tabac</a:t>
            </a:r>
            <a:endParaRPr lang="en-US" b="1" dirty="0"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1600" b="1" dirty="0"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IMC et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Coûts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fonction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du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statut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fumeur</a:t>
            </a:r>
            <a:endParaRPr lang="en-US" b="1" i="0" dirty="0">
              <a:solidFill>
                <a:srgbClr val="1B1C1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CA084F-A5AB-A58A-AFEB-A4CBCD088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704" y="3776824"/>
            <a:ext cx="5439096" cy="272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2A12DC8-54FB-66AF-98FB-49E4CD25A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71187"/>
            <a:ext cx="5257800" cy="229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71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B4771-AE07-5D7E-3D03-695CE2FF8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551" y="411164"/>
            <a:ext cx="9052249" cy="876460"/>
          </a:xfr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200" b="1" dirty="0"/>
              <a:t>Visualisation 2/2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527833-2192-D490-1633-0FE3DC7C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F3732D8-DD3E-4BEB-A639-8513D992A793}" type="datetime1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23/10/2025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92AC66-F734-9D03-D502-2CFC1301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 School of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Business                    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DI- Bootcamp Session #3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4D29AD-C260-77D8-6F11-5101F74C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b="1" smtClean="0">
                <a:solidFill>
                  <a:schemeClr val="tx1"/>
                </a:solidFill>
              </a:rPr>
              <a:t>7</a:t>
            </a:fld>
            <a:endParaRPr lang="fr-FR" b="1" dirty="0">
              <a:solidFill>
                <a:schemeClr val="tx1"/>
              </a:solidFill>
            </a:endParaRPr>
          </a:p>
        </p:txBody>
      </p:sp>
      <p:pic>
        <p:nvPicPr>
          <p:cNvPr id="3" name="Image 2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ED8DA272-E3FC-D9E5-5711-6C778E7D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" y="37322"/>
            <a:ext cx="2102498" cy="21681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612E94-103E-F55A-1209-5DE31CD9047B}"/>
              </a:ext>
            </a:extLst>
          </p:cNvPr>
          <p:cNvSpPr/>
          <p:nvPr/>
        </p:nvSpPr>
        <p:spPr>
          <a:xfrm>
            <a:off x="153956" y="6048439"/>
            <a:ext cx="1172548" cy="673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Former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Tech Leaders de demain</a:t>
            </a:r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825A2959-60CB-4A6E-FFB1-8EC910D30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679" y="1538676"/>
            <a:ext cx="5398041" cy="248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A880A07-4476-9683-8DAE-7EDA5EEDB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679" y="4076700"/>
            <a:ext cx="5398041" cy="227965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7B9BA02-22EE-F91F-FF30-5CA0A6675635}"/>
              </a:ext>
            </a:extLst>
          </p:cNvPr>
          <p:cNvSpPr txBox="1"/>
          <p:nvPr/>
        </p:nvSpPr>
        <p:spPr>
          <a:xfrm>
            <a:off x="2301551" y="1860574"/>
            <a:ext cx="2251399" cy="4760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1" i="0" strike="noStrike" dirty="0">
                <a:effectLst/>
                <a:latin typeface="Arial" panose="020B0604020202020204" pitchFamily="34" charset="0"/>
              </a:rPr>
              <a:t> </a:t>
            </a:r>
            <a:endParaRPr lang="en-US" sz="2000" b="1" i="0" u="sng" strike="noStrike" dirty="0">
              <a:effectLst/>
              <a:latin typeface="Arial" panose="020B060402020202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</a:rPr>
              <a:t>Frais </a:t>
            </a:r>
            <a:r>
              <a:rPr lang="en-US" b="1" dirty="0" err="1">
                <a:latin typeface="Arial" panose="020B0604020202020204" pitchFamily="34" charset="0"/>
              </a:rPr>
              <a:t>médicaux</a:t>
            </a:r>
            <a:r>
              <a:rPr lang="en-US" b="1" dirty="0">
                <a:latin typeface="Arial" panose="020B0604020202020204" pitchFamily="34" charset="0"/>
              </a:rPr>
              <a:t> par genre</a:t>
            </a: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1600" b="1" dirty="0"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Frais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médicaux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fumeurs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vs non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fumeurs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983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B4771-AE07-5D7E-3D03-695CE2FF8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551" y="411164"/>
            <a:ext cx="9052249" cy="876460"/>
          </a:xfr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200" b="1" dirty="0"/>
              <a:t>Analyse par Régions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527833-2192-D490-1633-0FE3DC7C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867970F5-61F9-4771-8E07-ADED635C72D2}" type="datetime1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23/10/2025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92AC66-F734-9D03-D502-2CFC1301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 School of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Business                    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DI- Bootcamp Session #3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4D29AD-C260-77D8-6F11-5101F74C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ED8DA272-E3FC-D9E5-5711-6C778E7D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" y="37322"/>
            <a:ext cx="2102498" cy="21681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03A4AE-6B5D-A2BE-8577-B47342422D28}"/>
              </a:ext>
            </a:extLst>
          </p:cNvPr>
          <p:cNvSpPr/>
          <p:nvPr/>
        </p:nvSpPr>
        <p:spPr>
          <a:xfrm>
            <a:off x="153956" y="6048439"/>
            <a:ext cx="1172548" cy="673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Former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Tech Leaders de demain</a:t>
            </a:r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1F17022D-D538-E01B-9D7D-FF62DF7C4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050" y="1679396"/>
            <a:ext cx="2934768" cy="21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2AD7EF0-5B85-70C6-F4DD-2A787D619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875" y="1834895"/>
            <a:ext cx="3880175" cy="1930984"/>
          </a:xfrm>
          <a:prstGeom prst="rect">
            <a:avLst/>
          </a:prstGeom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068C83D9-3F5C-6592-826E-B09382374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3921378"/>
            <a:ext cx="3686175" cy="21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59A7181-9BCD-3010-3E2E-EF9C73FF99D3}"/>
              </a:ext>
            </a:extLst>
          </p:cNvPr>
          <p:cNvSpPr txBox="1"/>
          <p:nvPr/>
        </p:nvSpPr>
        <p:spPr>
          <a:xfrm>
            <a:off x="2301551" y="1208442"/>
            <a:ext cx="2743199" cy="5057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600"/>
              </a:spcAft>
            </a:pPr>
            <a:r>
              <a:rPr lang="en-US" sz="2000" b="1" i="0" strike="noStrike" dirty="0">
                <a:effectLst/>
                <a:latin typeface="Arial" panose="020B0604020202020204" pitchFamily="34" charset="0"/>
              </a:rPr>
              <a:t> </a:t>
            </a:r>
          </a:p>
          <a:p>
            <a:pPr rtl="0">
              <a:spcBef>
                <a:spcPts val="0"/>
              </a:spcBef>
              <a:spcAft>
                <a:spcPts val="1600"/>
              </a:spcAft>
            </a:pPr>
            <a:endParaRPr lang="en-US" sz="2000" b="1" u="sng" dirty="0"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600"/>
              </a:spcAft>
            </a:pPr>
            <a:endParaRPr lang="en-US" sz="2000" b="1" i="0" u="sng" strike="noStrike" dirty="0">
              <a:effectLst/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</a:rPr>
              <a:t>Frais </a:t>
            </a:r>
            <a:r>
              <a:rPr lang="en-US" b="1" dirty="0" err="1">
                <a:latin typeface="Arial" panose="020B0604020202020204" pitchFamily="34" charset="0"/>
              </a:rPr>
              <a:t>médicaux</a:t>
            </a:r>
            <a:r>
              <a:rPr lang="en-US" b="1" dirty="0">
                <a:latin typeface="Arial" panose="020B0604020202020204" pitchFamily="34" charset="0"/>
              </a:rPr>
              <a:t> par </a:t>
            </a:r>
            <a:r>
              <a:rPr lang="en-US" b="1" dirty="0" err="1">
                <a:latin typeface="Arial" panose="020B0604020202020204" pitchFamily="34" charset="0"/>
              </a:rPr>
              <a:t>région</a:t>
            </a:r>
            <a:endParaRPr lang="en-US" b="1" dirty="0">
              <a:latin typeface="Arial" panose="020B060402020202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1600" b="1" dirty="0"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 algn="just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Nombre de fumeurs par région</a:t>
            </a:r>
            <a:endParaRPr lang="fr-FR" b="1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794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B4771-AE07-5D7E-3D03-695CE2FF8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551" y="411164"/>
            <a:ext cx="9052249" cy="876460"/>
          </a:xfrm>
          <a:solidFill>
            <a:schemeClr val="accent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3200" b="1" dirty="0"/>
              <a:t>Conclusion 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527833-2192-D490-1633-0FE3DC7C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CFF2D540-2F32-4CC6-A9DA-BDD039E0B185}" type="datetime1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23/10/2025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892AC66-F734-9D03-D502-2CFC1301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Paris School of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Business                            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DI- Bootcamp Session #3</a:t>
            </a:r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4D29AD-C260-77D8-6F11-5101F74C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71DB2-13BE-44FF-AF8F-F3DF4E99FBE3}" type="slidenum">
              <a:rPr lang="fr-FR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fr-FR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8F4F54-1350-D9E9-7846-27D447E11365}"/>
              </a:ext>
            </a:extLst>
          </p:cNvPr>
          <p:cNvSpPr txBox="1"/>
          <p:nvPr/>
        </p:nvSpPr>
        <p:spPr>
          <a:xfrm>
            <a:off x="2301551" y="1687354"/>
            <a:ext cx="8804599" cy="380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1600" b="1" i="0" strike="noStrike" dirty="0">
                <a:effectLst/>
                <a:latin typeface="Arial" panose="020B0604020202020204" pitchFamily="34" charset="0"/>
              </a:rPr>
              <a:t>SYNTHESE</a:t>
            </a:r>
            <a:endParaRPr lang="en-US" sz="1600" b="1" dirty="0">
              <a:latin typeface="Arial" panose="020B0604020202020204" pitchFamily="34" charset="0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statut de fumeur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 le facteur le plus important, avec un coefficient de corrélation élevé (c = 0.79). Les frais des fumeurs sont nettement plus élevés que ceux des non-fumeurs.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L'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âge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 = 0.30) et l'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Indice de Masse Corporelle (IMC)</a:t>
            </a:r>
            <a:r>
              <a:rPr lang="fr-FR" altLang="fr-F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 = 0.20) sont des facteurs d'influence moyens. Les frais augmentent généralement avec l'âge.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 autres éléments ont un impact minime sur les frais de santé.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L’analyse régionale a montré que la région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sud-est (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southeast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présente en moyenne les frais médicaux les plus élevés, ce qui correspond également à la région ayant le plus grand nombre de fumeurs.</a:t>
            </a: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3" name="Image 2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ED8DA272-E3FC-D9E5-5711-6C778E7D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2" y="37322"/>
            <a:ext cx="2102498" cy="21681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E2B69E-CF3F-C86A-9B6E-69F780368BFD}"/>
              </a:ext>
            </a:extLst>
          </p:cNvPr>
          <p:cNvSpPr/>
          <p:nvPr/>
        </p:nvSpPr>
        <p:spPr>
          <a:xfrm>
            <a:off x="153956" y="6048439"/>
            <a:ext cx="1172548" cy="673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Former</a:t>
            </a:r>
            <a:r>
              <a:rPr lang="fr-F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 Tech Leaders de demain</a:t>
            </a:r>
            <a:r>
              <a:rPr lang="fr-F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</p:txBody>
      </p:sp>
      <p:pic>
        <p:nvPicPr>
          <p:cNvPr id="6" name="Espace réservé du contenu 6">
            <a:extLst>
              <a:ext uri="{FF2B5EF4-FFF2-40B4-BE49-F238E27FC236}">
                <a16:creationId xmlns:a16="http://schemas.microsoft.com/office/drawing/2014/main" id="{3B9C51EC-C479-280A-AA96-322B85783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28" y="4722876"/>
            <a:ext cx="2548272" cy="132556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FEBEAEB-A2CA-8B57-4311-22FC508B55B5}"/>
              </a:ext>
            </a:extLst>
          </p:cNvPr>
          <p:cNvSpPr txBox="1"/>
          <p:nvPr/>
        </p:nvSpPr>
        <p:spPr>
          <a:xfrm>
            <a:off x="8543924" y="4923992"/>
            <a:ext cx="220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>
                <a:solidFill>
                  <a:srgbClr val="FF0000"/>
                </a:solidFill>
              </a:rPr>
              <a:t>Quid de la Vapote ? A analyser dans 20 ans …</a:t>
            </a:r>
          </a:p>
        </p:txBody>
      </p:sp>
    </p:spTree>
    <p:extLst>
      <p:ext uri="{BB962C8B-B14F-4D97-AF65-F5344CB8AC3E}">
        <p14:creationId xmlns:p14="http://schemas.microsoft.com/office/powerpoint/2010/main" val="15896408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567</Words>
  <Application>Microsoft Macintosh PowerPoint</Application>
  <PresentationFormat>Grand écran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Thème Office</vt:lpstr>
      <vt:lpstr>Analyse des Frais de Santé aux Etats Unis</vt:lpstr>
      <vt:lpstr>Contexte et Objectifs</vt:lpstr>
      <vt:lpstr>Analyse Exploratoire des Données (EDA)</vt:lpstr>
      <vt:lpstr>Prétraitement des Données</vt:lpstr>
      <vt:lpstr>Corrélation et Analyse des Tendances</vt:lpstr>
      <vt:lpstr>Visualisation 1/2</vt:lpstr>
      <vt:lpstr>Visualisation 2/2</vt:lpstr>
      <vt:lpstr>Analyse par Régions</vt:lpstr>
      <vt:lpstr>Conclusion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MUSSCHE</dc:creator>
  <cp:lastModifiedBy>Mehdi AL AJHOURY</cp:lastModifiedBy>
  <cp:revision>22</cp:revision>
  <dcterms:created xsi:type="dcterms:W3CDTF">2025-10-22T15:01:48Z</dcterms:created>
  <dcterms:modified xsi:type="dcterms:W3CDTF">2025-10-23T21:16:43Z</dcterms:modified>
</cp:coreProperties>
</file>