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8" r:id="rId2"/>
    <p:sldId id="273" r:id="rId3"/>
    <p:sldId id="274" r:id="rId4"/>
    <p:sldId id="275" r:id="rId5"/>
    <p:sldId id="279" r:id="rId6"/>
    <p:sldId id="261" r:id="rId7"/>
    <p:sldId id="26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6"/>
    <p:restoredTop sz="94676"/>
  </p:normalViewPr>
  <p:slideViewPr>
    <p:cSldViewPr snapToGrid="0" snapToObjects="1">
      <p:cViewPr varScale="1">
        <p:scale>
          <a:sx n="118" d="100"/>
          <a:sy n="11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2854-9756-9C47-AE44-5E68D8A5861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DF8E-6273-9F47-B700-1B732881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ADF8E-6273-9F47-B700-1B7328813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9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1667429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2667892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200" y="6521788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6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74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738601" y="6186346"/>
            <a:ext cx="1358044" cy="5867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21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280" y="2232571"/>
            <a:ext cx="8092721" cy="1667557"/>
          </a:xfrm>
        </p:spPr>
        <p:txBody>
          <a:bodyPr anchor="ctr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5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222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045" y="3585288"/>
            <a:ext cx="8534400" cy="2332712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FAA63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92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94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15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0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3" y="1345776"/>
            <a:ext cx="10940405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A1A81-B95F-ED48-A15F-9F945EBB6F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8245" b="-1707"/>
          <a:stretch/>
        </p:blipFill>
        <p:spPr>
          <a:xfrm>
            <a:off x="11119585" y="6259273"/>
            <a:ext cx="834523" cy="4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32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tiff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E100-94F7-FF4E-9A9C-BAE06F4FAB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989" y="643740"/>
            <a:ext cx="11443497" cy="1062563"/>
          </a:xfrm>
        </p:spPr>
        <p:txBody>
          <a:bodyPr/>
          <a:lstStyle/>
          <a:p>
            <a:r>
              <a:rPr lang="en-US" sz="4400" dirty="0"/>
              <a:t>Time Series Forecasting (bar sales prediction) using Sagemaker DeepAR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1257-6164-7449-AE25-95CDBD495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532" y="3201739"/>
            <a:ext cx="8055443" cy="650465"/>
          </a:xfrm>
        </p:spPr>
        <p:txBody>
          <a:bodyPr/>
          <a:lstStyle/>
          <a:p>
            <a:r>
              <a:rPr lang="en-US" dirty="0"/>
              <a:t>Scoping Document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507ED9-BA8E-C046-809C-3B7F8ECB9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9686" y="4611036"/>
            <a:ext cx="10352314" cy="73660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4382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969-CE36-EF41-8CBF-5933604A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Board: Forecast Demand (historical)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6F7DC-8ED2-A640-8A91-B5B704F25D12}"/>
              </a:ext>
            </a:extLst>
          </p:cNvPr>
          <p:cNvSpPr txBox="1"/>
          <p:nvPr/>
        </p:nvSpPr>
        <p:spPr>
          <a:xfrm>
            <a:off x="1493139" y="2987827"/>
            <a:ext cx="98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ML model analyzes historical sales data for the owners bar, and local market-data.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F7691-B2E0-0E4F-B4B2-0FFF5A17CEC9}"/>
              </a:ext>
            </a:extLst>
          </p:cNvPr>
          <p:cNvSpPr txBox="1"/>
          <p:nvPr/>
        </p:nvSpPr>
        <p:spPr>
          <a:xfrm>
            <a:off x="1493139" y="1798933"/>
            <a:ext cx="683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bar owner signs into a web portal (or mobile application).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9D910-3FF3-E84D-9183-6123A6942E16}"/>
              </a:ext>
            </a:extLst>
          </p:cNvPr>
          <p:cNvSpPr txBox="1"/>
          <p:nvPr/>
        </p:nvSpPr>
        <p:spPr>
          <a:xfrm>
            <a:off x="1493139" y="4044647"/>
            <a:ext cx="989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chart is displayed.  The bar owner selects the time range of week, month, or year.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72117-2E66-C943-90CE-9BCA5BA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6" y="2884892"/>
            <a:ext cx="591200" cy="6059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328F53-C4CA-2740-BF09-BB4B24AB4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052" y="1598984"/>
            <a:ext cx="800008" cy="80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B4BA2-6B7C-2A47-8907-6A0FD43AD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24" y="392720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969-CE36-EF41-8CBF-5933604A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Board: Forecast Demand (externalities)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F7691-B2E0-0E4F-B4B2-0FFF5A17CEC9}"/>
              </a:ext>
            </a:extLst>
          </p:cNvPr>
          <p:cNvSpPr txBox="1"/>
          <p:nvPr/>
        </p:nvSpPr>
        <p:spPr>
          <a:xfrm>
            <a:off x="1387785" y="1768577"/>
            <a:ext cx="744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Bar owner selects to see projections based on externalities.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72117-2E66-C943-90CE-9BCA5BA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2" y="2944484"/>
            <a:ext cx="591200" cy="60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304A6-F5F9-6047-8411-EF5C25DA4BCE}"/>
              </a:ext>
            </a:extLst>
          </p:cNvPr>
          <p:cNvSpPr txBox="1"/>
          <p:nvPr/>
        </p:nvSpPr>
        <p:spPr>
          <a:xfrm>
            <a:off x="1387785" y="2842578"/>
            <a:ext cx="10103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 model analyzes historical data for the influence of externalities and updates the forecast.  (weather and/or local events)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F208C-5AA2-3541-BA8F-43AE0AFF93F3}"/>
              </a:ext>
            </a:extLst>
          </p:cNvPr>
          <p:cNvSpPr txBox="1"/>
          <p:nvPr/>
        </p:nvSpPr>
        <p:spPr>
          <a:xfrm>
            <a:off x="1307775" y="4267003"/>
            <a:ext cx="1061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chart is displayed including the selected externalities and baseline forecast.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5C7DC-EB5E-0640-AC8C-8F5209B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2" y="4149558"/>
            <a:ext cx="635000" cy="63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D37FB8-3B26-784B-B322-5D8BD8DA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2" y="1606682"/>
            <a:ext cx="738708" cy="7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969-CE36-EF41-8CBF-5933604A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Board: Forecast Simulation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F7691-B2E0-0E4F-B4B2-0FFF5A17CEC9}"/>
              </a:ext>
            </a:extLst>
          </p:cNvPr>
          <p:cNvSpPr txBox="1"/>
          <p:nvPr/>
        </p:nvSpPr>
        <p:spPr>
          <a:xfrm>
            <a:off x="1285875" y="1616914"/>
            <a:ext cx="10103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Bar owner can choose to simulate the impact of potential promotions ”What if I moved my happy hour”.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72117-2E66-C943-90CE-9BCA5BA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2" y="3026289"/>
            <a:ext cx="591200" cy="60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304A6-F5F9-6047-8411-EF5C25DA4BCE}"/>
              </a:ext>
            </a:extLst>
          </p:cNvPr>
          <p:cNvSpPr txBox="1"/>
          <p:nvPr/>
        </p:nvSpPr>
        <p:spPr>
          <a:xfrm>
            <a:off x="1285875" y="2924383"/>
            <a:ext cx="10103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 model analyzes historical data for the influence of promotions, and applies those to the forecast.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F208C-5AA2-3541-BA8F-43AE0AFF93F3}"/>
              </a:ext>
            </a:extLst>
          </p:cNvPr>
          <p:cNvSpPr txBox="1"/>
          <p:nvPr/>
        </p:nvSpPr>
        <p:spPr>
          <a:xfrm>
            <a:off x="1285875" y="4231852"/>
            <a:ext cx="1061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chart is displayed including the selected promotions potential impact.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D78AB-987C-5541-AD7D-EA86F00B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2" y="4149558"/>
            <a:ext cx="635000" cy="63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9D3E0-B572-804D-9513-AF374385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8" y="1601503"/>
            <a:ext cx="738708" cy="7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BE3E-7652-9A4D-8727-AE84AE00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E548C-2C38-024B-848C-6D1E7EEDA396}"/>
              </a:ext>
            </a:extLst>
          </p:cNvPr>
          <p:cNvSpPr txBox="1"/>
          <p:nvPr/>
        </p:nvSpPr>
        <p:spPr>
          <a:xfrm>
            <a:off x="1123422" y="1308304"/>
            <a:ext cx="1010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approach:  Recurrent Neural Networks (RNN).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DE49-4836-5F43-92E3-E2EBA04212A8}"/>
              </a:ext>
            </a:extLst>
          </p:cNvPr>
          <p:cNvSpPr txBox="1"/>
          <p:nvPr/>
        </p:nvSpPr>
        <p:spPr>
          <a:xfrm>
            <a:off x="1123422" y="2804466"/>
            <a:ext cx="1010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 approach: Regression Methods.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F0080-9771-EB4D-8482-7020AE09A784}"/>
              </a:ext>
            </a:extLst>
          </p:cNvPr>
          <p:cNvSpPr txBox="1"/>
          <p:nvPr/>
        </p:nvSpPr>
        <p:spPr>
          <a:xfrm>
            <a:off x="1123422" y="4300628"/>
            <a:ext cx="1010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Third approach: Genetic Algorithm.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90B8-7874-1947-979E-4A81BDEA2837}"/>
              </a:ext>
            </a:extLst>
          </p:cNvPr>
          <p:cNvSpPr txBox="1"/>
          <p:nvPr/>
        </p:nvSpPr>
        <p:spPr>
          <a:xfrm>
            <a:off x="1123422" y="1726043"/>
            <a:ext cx="1010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Used to perform temporal projections if data is clearly tagged with dates.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9D6D0-928C-2541-86CA-1ABF61671E9C}"/>
              </a:ext>
            </a:extLst>
          </p:cNvPr>
          <p:cNvSpPr txBox="1"/>
          <p:nvPr/>
        </p:nvSpPr>
        <p:spPr>
          <a:xfrm>
            <a:off x="1123422" y="3266131"/>
            <a:ext cx="1010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Alternative if date information is missing.  For example, Boosted Trees.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5E450-BDEF-B34F-8ADD-CE683DA403A4}"/>
              </a:ext>
            </a:extLst>
          </p:cNvPr>
          <p:cNvSpPr txBox="1"/>
          <p:nvPr/>
        </p:nvSpPr>
        <p:spPr>
          <a:xfrm>
            <a:off x="1123422" y="4762293"/>
            <a:ext cx="1010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aid with selection of other methods in case previous exploration fails.</a:t>
            </a:r>
          </a:p>
        </p:txBody>
      </p:sp>
    </p:spTree>
    <p:extLst>
      <p:ext uri="{BB962C8B-B14F-4D97-AF65-F5344CB8AC3E}">
        <p14:creationId xmlns:p14="http://schemas.microsoft.com/office/powerpoint/2010/main" val="154483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7D32-F360-234F-A679-FCAF43A9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7560-21B9-0640-A747-DACC5F7903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AWS Components</a:t>
            </a:r>
          </a:p>
          <a:p>
            <a:endParaRPr lang="en-US" sz="1800" dirty="0"/>
          </a:p>
          <a:p>
            <a:r>
              <a:rPr lang="en-US" sz="1800" dirty="0"/>
              <a:t>User Interface: </a:t>
            </a:r>
            <a:r>
              <a:rPr lang="en-US" sz="1800" dirty="0">
                <a:solidFill>
                  <a:schemeClr val="accent2"/>
                </a:solidFill>
              </a:rPr>
              <a:t>Cognito, Serverless, Amplify.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Machine Learning: </a:t>
            </a:r>
            <a:r>
              <a:rPr lang="en-US" sz="1800" dirty="0" err="1">
                <a:solidFill>
                  <a:schemeClr val="accent2"/>
                </a:solidFill>
              </a:rPr>
              <a:t>Sagemaker</a:t>
            </a:r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Data Storage: </a:t>
            </a:r>
            <a:r>
              <a:rPr lang="en-US" sz="1800" dirty="0">
                <a:solidFill>
                  <a:schemeClr val="accent2"/>
                </a:solidFill>
              </a:rPr>
              <a:t>S3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Database: </a:t>
            </a:r>
            <a:r>
              <a:rPr lang="en-US" sz="1800" dirty="0">
                <a:solidFill>
                  <a:schemeClr val="accent2"/>
                </a:solidFill>
              </a:rPr>
              <a:t>DynamoDB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CE11-166F-8646-A852-21BE6C4D4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Customer Components</a:t>
            </a:r>
          </a:p>
          <a:p>
            <a:endParaRPr lang="en-US" sz="1800" dirty="0"/>
          </a:p>
          <a:p>
            <a:r>
              <a:rPr lang="en-US" sz="1800" dirty="0"/>
              <a:t>Revenue Data: </a:t>
            </a:r>
            <a:r>
              <a:rPr lang="en-US" sz="1800" dirty="0">
                <a:solidFill>
                  <a:schemeClr val="accent3"/>
                </a:solidFill>
              </a:rPr>
              <a:t>Three-year dataset for a city.</a:t>
            </a:r>
          </a:p>
          <a:p>
            <a:endParaRPr lang="en-US" sz="1800" dirty="0">
              <a:solidFill>
                <a:schemeClr val="accent3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Event Data: </a:t>
            </a:r>
            <a:r>
              <a:rPr lang="en-US" sz="1800" dirty="0">
                <a:solidFill>
                  <a:schemeClr val="accent3"/>
                </a:solidFill>
              </a:rPr>
              <a:t>Three-years of event information for the same city. *</a:t>
            </a:r>
          </a:p>
          <a:p>
            <a:endParaRPr lang="en-US" sz="1800" dirty="0">
              <a:solidFill>
                <a:schemeClr val="accent3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Weather Data: </a:t>
            </a:r>
            <a:r>
              <a:rPr lang="en-US" sz="1800" dirty="0">
                <a:solidFill>
                  <a:schemeClr val="accent3"/>
                </a:solidFill>
              </a:rPr>
              <a:t>Three-years of event information for the same city. *</a:t>
            </a:r>
          </a:p>
          <a:p>
            <a:endParaRPr lang="en-US" sz="18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* Potentially source from a public dataset.</a:t>
            </a:r>
          </a:p>
        </p:txBody>
      </p:sp>
    </p:spTree>
    <p:extLst>
      <p:ext uri="{BB962C8B-B14F-4D97-AF65-F5344CB8AC3E}">
        <p14:creationId xmlns:p14="http://schemas.microsoft.com/office/powerpoint/2010/main" val="31620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5F74-F20E-7F4E-858B-8E48F03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 (weeks 1 and 2) with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998-3DE4-0D49-B9D7-6A4EAC52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Include Story Board: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Forecast Demand (historical)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analysis on the data provided.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Choose the best machine learning approach to forecast demand based on historical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the basics of a user-interface for displaying machine learning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0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5F74-F20E-7F4E-858B-8E48F03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(weeks 3 and 4) with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998-3DE4-0D49-B9D7-6A4EAC52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Include Story Board: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Forecast Demand (externalities)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analysis on event, and weather data provided.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Choose the best machine learning approach to forecast demand based on externalities.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Continued improvement to web interface including ability to toggle externalities.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43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5F74-F20E-7F4E-858B-8E48F03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Iteration (weeks 5 and 6) with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998-3DE4-0D49-B9D7-6A4EAC52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Include Story Board: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Forecast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Analyze available data to determine the impact of promotions.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ability to include promotions in the forecast in the user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Continued polish, and improvement to machine learning models models,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47385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485</Words>
  <Application>Microsoft Macintosh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Console</vt:lpstr>
      <vt:lpstr>DeckTemplate-AWS</vt:lpstr>
      <vt:lpstr>PowerPoint Presentation</vt:lpstr>
      <vt:lpstr>Story Board: Forecast Demand (historical)</vt:lpstr>
      <vt:lpstr>Story Board: Forecast Demand (externalities)</vt:lpstr>
      <vt:lpstr>Story Board: Forecast Simulation</vt:lpstr>
      <vt:lpstr>Machine Learning Approaches</vt:lpstr>
      <vt:lpstr>Bill of Materials</vt:lpstr>
      <vt:lpstr>First Iteration (weeks 1 and 2) with demo</vt:lpstr>
      <vt:lpstr>Second Iteration (weeks 3 and 4) with demo</vt:lpstr>
      <vt:lpstr>Third Iteration (weeks 5 and 6) with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2019-02-07T14:45:05Z</dcterms:created>
  <dcterms:modified xsi:type="dcterms:W3CDTF">2020-08-24T20:16:13Z</dcterms:modified>
</cp:coreProperties>
</file>