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9_409E946B.xml" ContentType="application/vnd.ms-powerpoint.comments+xml"/>
  <Override PartName="/ppt/comments/modernComment_10B_C87708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7" r:id="rId17"/>
    <p:sldId id="278" r:id="rId18"/>
    <p:sldId id="279" r:id="rId19"/>
    <p:sldId id="271" r:id="rId20"/>
    <p:sldId id="274" r:id="rId21"/>
    <p:sldId id="276" r:id="rId22"/>
    <p:sldId id="275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9_409E94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5F2D25-9387-4F3A-AA35-51B59F244A7B}" authorId="{4BB11620-EFBC-D13A-7B93-45F2C922ABDE}" created="2024-02-10T16:51:52.7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84134507" sldId="265"/>
      <ac:spMk id="2" creationId="{E8BE38DA-0E02-BE2C-5452-27F9E9A93F4E}"/>
      <ac:txMk cp="1" len="65">
        <ac:context len="68" hash="1021209261"/>
      </ac:txMk>
    </ac:txMkLst>
    <p188:pos x="10194235" y="598971"/>
    <p188:txBody>
      <a:bodyPr/>
      <a:lstStyle/>
      <a:p>
        <a:r>
          <a:rPr lang="en-CA"/>
          <a:t>Diapo a effacer-j’essayais juste de voir si la methode de l’equation caracteristique donne bien une equation elliptique, mais bon</a:t>
        </a:r>
      </a:p>
    </p188:txBody>
  </p188:cm>
</p188:cmLst>
</file>

<file path=ppt/comments/modernComment_10B_C87708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BD1A06-B519-4206-802E-9D9ABCD0FD39}" authorId="{4BB11620-EFBC-D13A-7B93-45F2C922ABDE}" created="2024-02-10T16:48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3244201" sldId="267"/>
      <ac:spMk id="3" creationId="{76F15E12-CFE4-B5CB-D479-9E8928859D5C}"/>
      <ac:txMk cp="151" len="58">
        <ac:context len="739" hash="234191038"/>
      </ac:txMk>
    </ac:txMkLst>
    <p188:pos x="5353878" y="1225689"/>
    <p188:txBody>
      <a:bodyPr/>
      <a:lstStyle/>
      <a:p>
        <a:r>
          <a:rPr lang="en-CA"/>
          <a:t>C'est la seule astuce que j'ai trouvé pour ne pas diviser par 0. mais je ne suis pas tres convaincue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9730-38DB-4F77-A139-6CE92309959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8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409E946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B_C87708A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chemeClr val="bg1"/>
                </a:solidFill>
              </a:rPr>
              <a:t>Devoir 1 – Vérification de code</a:t>
            </a: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114237"/>
          </a:xfrm>
        </p:spPr>
        <p:txBody>
          <a:bodyPr anchor="t">
            <a:normAutofit/>
          </a:bodyPr>
          <a:lstStyle/>
          <a:p>
            <a:pPr algn="l"/>
            <a:r>
              <a:rPr lang="en-CA"/>
              <a:t>MEC8211 – Hiver 2024</a:t>
            </a:r>
          </a:p>
          <a:p>
            <a:pPr algn="l"/>
            <a:endParaRPr lang="en-CA"/>
          </a:p>
          <a:p>
            <a:pPr algn="l"/>
            <a:r>
              <a:rPr lang="en-CA" sz="1800"/>
              <a:t>Présenté par</a:t>
            </a:r>
          </a:p>
          <a:p>
            <a:pPr algn="l"/>
            <a:r>
              <a:rPr lang="en-CA"/>
              <a:t>Ben Daya, Mohammed Mahdi Sahbi</a:t>
            </a:r>
          </a:p>
          <a:p>
            <a:pPr algn="l"/>
            <a:r>
              <a:rPr lang="en-CA"/>
              <a:t>Sfeir, Acile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8DA-0E02-BE2C-5452-27F9E9A9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En </a:t>
                </a:r>
                <a:r>
                  <a:rPr lang="en-CA" dirty="0" err="1">
                    <a:highlight>
                      <a:srgbClr val="FFFF00"/>
                    </a:highlight>
                  </a:rPr>
                  <a:t>régime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les </a:t>
                </a:r>
                <a:r>
                  <a:rPr lang="en-CA" dirty="0" err="1">
                    <a:highlight>
                      <a:srgbClr val="FFFF00"/>
                    </a:highlight>
                  </a:rPr>
                  <a:t>dérivées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temporelles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sont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nulles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donc</a:t>
                </a:r>
                <a:r>
                  <a:rPr lang="en-CA" dirty="0">
                    <a:highlight>
                      <a:srgbClr val="FFFF00"/>
                    </a:highlight>
                  </a:rPr>
                  <a:t> la </a:t>
                </a:r>
                <a:r>
                  <a:rPr lang="en-CA" dirty="0" err="1">
                    <a:highlight>
                      <a:srgbClr val="FFFF00"/>
                    </a:highlight>
                  </a:rPr>
                  <a:t>forme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generale</a:t>
                </a:r>
                <a:r>
                  <a:rPr lang="en-CA" dirty="0">
                    <a:highlight>
                      <a:srgbClr val="FFFF00"/>
                    </a:highlight>
                  </a:rPr>
                  <a:t> de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l’EDP</a:t>
                </a:r>
                <a:r>
                  <a:rPr lang="en-CA" dirty="0">
                    <a:highlight>
                      <a:srgbClr val="FFFF00"/>
                    </a:highlight>
                  </a:rPr>
                  <a:t> (</a:t>
                </a:r>
                <a:r>
                  <a:rPr lang="en-CA" dirty="0" err="1">
                    <a:highlight>
                      <a:srgbClr val="FFFF00"/>
                    </a:highlight>
                  </a:rPr>
                  <a:t>diapo</a:t>
                </a:r>
                <a:r>
                  <a:rPr lang="en-CA" dirty="0">
                    <a:highlight>
                      <a:srgbClr val="FFFF00"/>
                    </a:highlight>
                  </a:rPr>
                  <a:t> 2) se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simplifie</a:t>
                </a:r>
                <a:r>
                  <a:rPr lang="en-CA" dirty="0">
                    <a:highlight>
                      <a:srgbClr val="FFFF00"/>
                    </a:highlight>
                  </a:rPr>
                  <a:t> 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Et on </a:t>
                </a:r>
                <a:r>
                  <a:rPr lang="en-CA" dirty="0" err="1">
                    <a:highlight>
                      <a:srgbClr val="FFFF00"/>
                    </a:highlight>
                  </a:rPr>
                  <a:t>étudie</a:t>
                </a:r>
                <a:r>
                  <a:rPr lang="en-CA" dirty="0">
                    <a:highlight>
                      <a:srgbClr val="FFFF00"/>
                    </a:highlight>
                  </a:rPr>
                  <a:t> le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signe</a:t>
                </a:r>
                <a:r>
                  <a:rPr lang="en-CA" dirty="0">
                    <a:highlight>
                      <a:srgbClr val="FFFF00"/>
                    </a:highlight>
                  </a:rPr>
                  <a:t> de 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caractéristique</a:t>
                </a:r>
                <a:r>
                  <a:rPr lang="en-CA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de diffusion </a:t>
                </a:r>
                <a:r>
                  <a:rPr lang="en-CA" dirty="0" err="1">
                    <a:highlight>
                      <a:srgbClr val="FFFF00"/>
                    </a:highlight>
                  </a:rPr>
                  <a:t>en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devient</a:t>
                </a:r>
                <a:r>
                  <a:rPr lang="en-CA" dirty="0"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CA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b="0" dirty="0">
                    <a:highlight>
                      <a:srgbClr val="FFFF00"/>
                    </a:highlight>
                  </a:rPr>
                  <a:t> -&gt;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hyperbolique</a:t>
                </a:r>
                <a:r>
                  <a:rPr lang="en-CA" b="0" dirty="0">
                    <a:highlight>
                      <a:srgbClr val="FFFF00"/>
                    </a:highlight>
                  </a:rPr>
                  <a:t>..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erreur</a:t>
                </a:r>
                <a:r>
                  <a:rPr lang="en-CA" b="0" dirty="0">
                    <a:highlight>
                      <a:srgbClr val="FFFF00"/>
                    </a:highlight>
                  </a:rPr>
                  <a:t>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qqpart</a:t>
                </a:r>
                <a:r>
                  <a:rPr lang="en-CA" dirty="0">
                    <a:highlight>
                      <a:srgbClr val="FFFF00"/>
                    </a:highlight>
                  </a:rPr>
                  <a:t>….</a:t>
                </a:r>
                <a:r>
                  <a:rPr lang="en-CA" dirty="0" err="1">
                    <a:highlight>
                      <a:srgbClr val="FFFF00"/>
                    </a:highlight>
                  </a:rPr>
                  <a:t>mauvaise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methode</a:t>
                </a:r>
                <a:r>
                  <a:rPr lang="en-CA" dirty="0">
                    <a:highlight>
                      <a:srgbClr val="FFFF00"/>
                    </a:highlight>
                  </a:rPr>
                  <a:t>…</a:t>
                </a:r>
                <a:endParaRPr lang="en-CA" b="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081" r="-638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345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8BEF-A106-76C3-3F06-95F54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B039-A432-65B1-F176-2CEA12D4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EDO </a:t>
                </a:r>
                <a:r>
                  <a:rPr lang="en-CA" dirty="0" err="1"/>
                  <a:t>d’ordre</a:t>
                </a:r>
                <a:r>
                  <a:rPr lang="en-CA" dirty="0"/>
                  <a:t> 2 sans variable </a:t>
                </a:r>
                <a:r>
                  <a:rPr lang="en-CA" dirty="0" err="1"/>
                  <a:t>dépendante</a:t>
                </a:r>
                <a:r>
                  <a:rPr lang="en-CA" dirty="0"/>
                  <a:t> et non </a:t>
                </a:r>
                <a:r>
                  <a:rPr lang="en-CA" dirty="0" err="1"/>
                  <a:t>homogène</a:t>
                </a:r>
                <a:r>
                  <a:rPr lang="en-CA" dirty="0"/>
                  <a:t>, on </a:t>
                </a:r>
                <a:r>
                  <a:rPr lang="en-CA" dirty="0" err="1"/>
                  <a:t>effectue</a:t>
                </a:r>
                <a:r>
                  <a:rPr lang="en-CA" dirty="0"/>
                  <a:t> un </a:t>
                </a:r>
                <a:r>
                  <a:rPr lang="en-CA" dirty="0" err="1"/>
                  <a:t>changement</a:t>
                </a:r>
                <a:r>
                  <a:rPr lang="en-CA" dirty="0"/>
                  <a:t> de variables: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b="0" dirty="0"/>
                  <a:t>.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0" dirty="0"/>
                  <a:t>On </a:t>
                </a:r>
                <a:r>
                  <a:rPr lang="en-CA" b="0" dirty="0" err="1"/>
                  <a:t>multiplie</a:t>
                </a:r>
                <a:r>
                  <a:rPr lang="en-CA" b="0" dirty="0"/>
                  <a:t> par le </a:t>
                </a:r>
                <a:r>
                  <a:rPr lang="en-CA" b="0" dirty="0" err="1"/>
                  <a:t>facteur</a:t>
                </a:r>
                <a:r>
                  <a:rPr lang="en-CA" b="0" dirty="0"/>
                  <a:t> </a:t>
                </a:r>
                <a:r>
                  <a:rPr lang="en-CA" b="0" dirty="0" err="1"/>
                  <a:t>intégrant</a:t>
                </a:r>
                <a:r>
                  <a:rPr lang="en-CA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FEC6-8B41-2833-2E13-FCE043A1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3E2-A2AA-FCBC-76ED-29F41AA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(suite):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Puisque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dirty="0"/>
                  <a:t>, on applique la condition </a:t>
                </a:r>
                <a:r>
                  <a:rPr lang="en-US" b="0" dirty="0" err="1"/>
                  <a:t>frontière</a:t>
                </a:r>
                <a:r>
                  <a:rPr lang="en-US" b="0" dirty="0"/>
                  <a:t> de Neumann </a:t>
                </a:r>
                <a:r>
                  <a:rPr lang="en-US" b="0" dirty="0" err="1"/>
                  <a:t>en</a:t>
                </a:r>
                <a:r>
                  <a:rPr lang="en-US" b="0" dirty="0"/>
                  <a:t> r=0: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</a:t>
                </a:r>
                <a:r>
                  <a:rPr lang="en-US" dirty="0" err="1"/>
                  <a:t>intègre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deuxième</a:t>
                </a:r>
                <a:r>
                  <a:rPr lang="en-US" dirty="0"/>
                  <a:t> </a:t>
                </a:r>
                <a:r>
                  <a:rPr lang="en-US" dirty="0" err="1"/>
                  <a:t>fois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applique la condition </a:t>
                </a:r>
                <a:r>
                  <a:rPr lang="en-US" dirty="0" err="1"/>
                  <a:t>frontière</a:t>
                </a:r>
                <a:r>
                  <a:rPr lang="en-US" dirty="0"/>
                  <a:t> de Dirichlet </a:t>
                </a:r>
                <a:r>
                  <a:rPr lang="en-US" dirty="0" err="1"/>
                  <a:t>en</a:t>
                </a:r>
                <a:r>
                  <a:rPr lang="en-US" dirty="0"/>
                  <a:t> r=R: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𝒆𝒇𝒇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CA" b="1" dirty="0"/>
                          <m:t> 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CA" b="1" dirty="0"/>
                  <a:t>     (CQFD)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44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4F0-3E66-F13E-0173-C98843B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D) </a:t>
            </a:r>
            <a:r>
              <a:rPr lang="en-US" sz="4000" dirty="0" err="1"/>
              <a:t>Profil</a:t>
            </a:r>
            <a:r>
              <a:rPr lang="en-US" sz="4000" dirty="0"/>
              <a:t> de concentration à </a:t>
            </a:r>
            <a:r>
              <a:rPr lang="en-US" sz="4000" dirty="0" err="1"/>
              <a:t>l’état</a:t>
            </a:r>
            <a:r>
              <a:rPr lang="en-US" sz="4000" dirty="0"/>
              <a:t>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6E41-3413-6A8B-DFA4-896DBF9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Inserer</a:t>
            </a:r>
            <a:r>
              <a:rPr lang="en-US" dirty="0">
                <a:highlight>
                  <a:srgbClr val="FFFF00"/>
                </a:highlight>
              </a:rPr>
              <a:t> image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23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5AC1-4B88-82EA-D1C5-B84A8384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0779-5958-F263-6DEA-3CB38064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E-a) </a:t>
            </a:r>
            <a:r>
              <a:rPr lang="en-US" sz="4000" dirty="0" err="1"/>
              <a:t>Paramètres</a:t>
            </a:r>
            <a:r>
              <a:rPr lang="en-US" sz="4000" dirty="0"/>
              <a:t> de la simulation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1AB2-1BC1-1766-DF80-633ACD82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partir de ce code générique, soit écrire un code pour résoudre le cas stationnaire directement ou soit faire rouler le code jusqu’à la solution stationnaire (c-à-d l’Eq.(3) développée avec S constant). a. préciser tous les paramètres de la simulation utilisés.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4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B91-2171-0585-EDF1-6999E4B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E-b) </a:t>
            </a:r>
            <a:r>
              <a:rPr lang="en-US" sz="4000" dirty="0" err="1"/>
              <a:t>Vérification</a:t>
            </a:r>
            <a:r>
              <a:rPr lang="en-US" sz="4000" dirty="0"/>
              <a:t> avec la solution </a:t>
            </a:r>
            <a:r>
              <a:rPr lang="en-US" sz="4000" dirty="0" err="1"/>
              <a:t>analytique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8010-B541-576B-B2F1-01BEE573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Insert</a:t>
            </a:r>
            <a:r>
              <a:rPr lang="fr-FR" dirty="0"/>
              <a:t> graphique les erreurs L1, L2 et L∞. c. constatez-vous un problème avec cette procédure de vérification ?</a:t>
            </a:r>
            <a:endParaRPr lang="en-CA" dirty="0"/>
          </a:p>
        </p:txBody>
      </p:sp>
      <p:pic>
        <p:nvPicPr>
          <p:cNvPr id="5" name="Image 4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A785013-FBC3-FEA2-4380-0189AB65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75462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A588A501-4E8A-2B99-416F-E2E91B28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07" y="1016871"/>
            <a:ext cx="7236386" cy="4824257"/>
          </a:xfrm>
        </p:spPr>
      </p:pic>
    </p:spTree>
    <p:extLst>
      <p:ext uri="{BB962C8B-B14F-4D97-AF65-F5344CB8AC3E}">
        <p14:creationId xmlns:p14="http://schemas.microsoft.com/office/powerpoint/2010/main" val="107101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E01F67E-E309-D62C-424F-A2B5EE41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59" y="1046240"/>
            <a:ext cx="7148281" cy="4765520"/>
          </a:xfrm>
        </p:spPr>
      </p:pic>
    </p:spTree>
    <p:extLst>
      <p:ext uri="{BB962C8B-B14F-4D97-AF65-F5344CB8AC3E}">
        <p14:creationId xmlns:p14="http://schemas.microsoft.com/office/powerpoint/2010/main" val="239862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256B85A-79D8-1C35-47E0-31CC9452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7" y="957578"/>
            <a:ext cx="7414266" cy="4942844"/>
          </a:xfrm>
        </p:spPr>
      </p:pic>
    </p:spTree>
    <p:extLst>
      <p:ext uri="{BB962C8B-B14F-4D97-AF65-F5344CB8AC3E}">
        <p14:creationId xmlns:p14="http://schemas.microsoft.com/office/powerpoint/2010/main" val="381596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7E2E-AC85-D215-CAF4-7ED0DD47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C3B-A4AF-17FC-9AE2-F22D28C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F-a) Reprise avec </a:t>
            </a:r>
            <a:r>
              <a:rPr lang="en-US" sz="4000" dirty="0" err="1"/>
              <a:t>schémas</a:t>
            </a:r>
            <a:r>
              <a:rPr lang="en-US" sz="4000" dirty="0"/>
              <a:t> </a:t>
            </a:r>
            <a:r>
              <a:rPr lang="en-US" sz="4000" dirty="0" err="1"/>
              <a:t>d’ordre</a:t>
            </a:r>
            <a:r>
              <a:rPr lang="en-US" sz="4000" dirty="0"/>
              <a:t> 2 - </a:t>
            </a:r>
            <a:r>
              <a:rPr lang="en-US" sz="4000" dirty="0" err="1"/>
              <a:t>vérification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81F0-0D98-CC04-2113-7B69D1AC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a. refaire les vérifications</a:t>
            </a:r>
            <a:endParaRPr lang="en-CA" dirty="0"/>
          </a:p>
        </p:txBody>
      </p:sp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AF38EE74-2160-9C10-D71D-0573388C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 r="5486"/>
          <a:stretch/>
        </p:blipFill>
        <p:spPr>
          <a:xfrm>
            <a:off x="3101334" y="2800349"/>
            <a:ext cx="5745485" cy="38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A-a) Type de </a:t>
            </a:r>
            <a:r>
              <a:rPr lang="en-CA" sz="4000" dirty="0" err="1"/>
              <a:t>l’équation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Le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instationnaire</a:t>
                </a:r>
                <a:r>
                  <a:rPr lang="en-CA" dirty="0"/>
                  <a:t> de diffusion, </a:t>
                </a:r>
                <a:r>
                  <a:rPr lang="en-CA" dirty="0" err="1"/>
                  <a:t>l’équation</a:t>
                </a:r>
                <a:r>
                  <a:rPr lang="en-CA" dirty="0"/>
                  <a:t> </a:t>
                </a:r>
                <a:r>
                  <a:rPr lang="en-CA" dirty="0" err="1"/>
                  <a:t>différentielle</a:t>
                </a:r>
                <a:r>
                  <a:rPr lang="en-CA" dirty="0"/>
                  <a:t> qui </a:t>
                </a:r>
                <a:r>
                  <a:rPr lang="en-CA" dirty="0" err="1"/>
                  <a:t>l’illustre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</a:t>
                </a:r>
                <a:r>
                  <a:rPr lang="en-CA" b="1" dirty="0" err="1"/>
                  <a:t>parabolique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b="1" u="sng" dirty="0" err="1"/>
                  <a:t>Preuve</a:t>
                </a:r>
                <a:r>
                  <a:rPr lang="en-CA" b="1" u="sng" dirty="0"/>
                  <a:t> avec la </a:t>
                </a:r>
                <a:r>
                  <a:rPr lang="en-CA" b="1" u="sng" dirty="0" err="1"/>
                  <a:t>méthode</a:t>
                </a:r>
                <a:r>
                  <a:rPr lang="en-CA" b="1" u="sng" dirty="0"/>
                  <a:t> de </a:t>
                </a:r>
                <a:r>
                  <a:rPr lang="en-CA" b="1" u="sng" dirty="0" err="1"/>
                  <a:t>l’équation</a:t>
                </a:r>
                <a:r>
                  <a:rPr lang="en-CA" b="1" u="sng" dirty="0"/>
                  <a:t> </a:t>
                </a:r>
                <a:r>
                  <a:rPr lang="en-CA" b="1" u="sng" dirty="0" err="1"/>
                  <a:t>caractéristique</a:t>
                </a:r>
                <a:r>
                  <a:rPr lang="en-CA" b="1" u="sng" dirty="0"/>
                  <a:t>:</a:t>
                </a:r>
              </a:p>
              <a:p>
                <a:pPr marL="0" indent="0">
                  <a:buNone/>
                </a:pPr>
                <a:r>
                  <a:rPr lang="en-CA" dirty="0" err="1"/>
                  <a:t>Forme</a:t>
                </a:r>
                <a:r>
                  <a:rPr lang="en-CA" dirty="0"/>
                  <a:t>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temps):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 par 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 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 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 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=0−4∗0∗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  <a:blipFill>
                <a:blip r:embed="rId2"/>
                <a:stretch>
                  <a:fillRect l="-232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1919E274-B0D4-8C89-9C26-986B12AB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594360"/>
            <a:ext cx="9068990" cy="6045993"/>
          </a:xfrm>
        </p:spPr>
      </p:pic>
    </p:spTree>
    <p:extLst>
      <p:ext uri="{BB962C8B-B14F-4D97-AF65-F5344CB8AC3E}">
        <p14:creationId xmlns:p14="http://schemas.microsoft.com/office/powerpoint/2010/main" val="409623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3B534559-435F-FC53-9280-AB264675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696754"/>
            <a:ext cx="8972550" cy="5981700"/>
          </a:xfrm>
        </p:spPr>
      </p:pic>
    </p:spTree>
    <p:extLst>
      <p:ext uri="{BB962C8B-B14F-4D97-AF65-F5344CB8AC3E}">
        <p14:creationId xmlns:p14="http://schemas.microsoft.com/office/powerpoint/2010/main" val="380819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75F4BEA6-F2FA-674B-96BB-3BF28BD8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380524"/>
            <a:ext cx="9429750" cy="6286500"/>
          </a:xfrm>
        </p:spPr>
      </p:pic>
    </p:spTree>
    <p:extLst>
      <p:ext uri="{BB962C8B-B14F-4D97-AF65-F5344CB8AC3E}">
        <p14:creationId xmlns:p14="http://schemas.microsoft.com/office/powerpoint/2010/main" val="191732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4F1C-57DC-EAEA-CF3E-47F854D4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BA8-0946-602E-EB84-4324B37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F-b) </a:t>
            </a:r>
            <a:r>
              <a:rPr lang="en-US" sz="4000" dirty="0" err="1"/>
              <a:t>Comparaison</a:t>
            </a:r>
            <a:r>
              <a:rPr lang="en-US" sz="4000" dirty="0"/>
              <a:t> des </a:t>
            </a:r>
            <a:r>
              <a:rPr lang="en-US" sz="4000" dirty="0" err="1"/>
              <a:t>profils</a:t>
            </a:r>
            <a:r>
              <a:rPr lang="en-US" sz="4000" dirty="0"/>
              <a:t> de concentration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A665-25F9-39EB-C3E3-C120EBF8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b. tracer les profils de concentration obtenus avec les deux schémas numériques. </a:t>
            </a:r>
            <a:r>
              <a:rPr lang="fr-FR" dirty="0">
                <a:highlight>
                  <a:srgbClr val="FFFF00"/>
                </a:highlight>
              </a:rPr>
              <a:t>INSERT graphs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219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B8EE4-930B-6D97-EB2B-1B03CE23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1AF-8E5A-D995-180C-39E557D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F-c) </a:t>
            </a:r>
            <a:r>
              <a:rPr lang="en-US" sz="4000" dirty="0" err="1"/>
              <a:t>Commentaire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1EC-E298-0AA9-CD0B-613EFE75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c. que constatez-vous maintenant 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0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A-b) Dimension du </a:t>
            </a:r>
            <a:r>
              <a:rPr lang="en-CA" sz="4000" dirty="0" err="1"/>
              <a:t>problème</a:t>
            </a:r>
            <a:r>
              <a:rPr lang="en-CA" sz="4000" dirty="0"/>
              <a:t> et  </a:t>
            </a:r>
            <a:r>
              <a:rPr lang="en-CA" sz="4000" dirty="0" err="1"/>
              <a:t>symétrie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52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A-c) </a:t>
            </a:r>
            <a:r>
              <a:rPr lang="en-CA" sz="4000" dirty="0" err="1"/>
              <a:t>Discrétisation</a:t>
            </a:r>
            <a:r>
              <a:rPr lang="en-CA" sz="4000" dirty="0"/>
              <a:t> du </a:t>
            </a:r>
            <a:r>
              <a:rPr lang="en-CA" sz="4000" dirty="0" err="1"/>
              <a:t>domaine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 cause de </a:t>
                </a:r>
                <a:r>
                  <a:rPr lang="en-CA" dirty="0" err="1"/>
                  <a:t>l’axisymétrie</a:t>
                </a:r>
                <a:r>
                  <a:rPr lang="en-CA" dirty="0"/>
                  <a:t>, et </a:t>
                </a:r>
                <a:r>
                  <a:rPr lang="en-CA" dirty="0" err="1"/>
                  <a:t>l’unidimensionnalité</a:t>
                </a:r>
                <a:r>
                  <a:rPr lang="en-CA" dirty="0"/>
                  <a:t> du </a:t>
                </a:r>
                <a:r>
                  <a:rPr lang="en-CA" dirty="0" err="1"/>
                  <a:t>problème</a:t>
                </a:r>
                <a:r>
                  <a:rPr lang="en-CA" dirty="0"/>
                  <a:t>, le </a:t>
                </a:r>
                <a:r>
                  <a:rPr lang="en-CA" dirty="0" err="1"/>
                  <a:t>domaine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dirty="0"/>
                  <a:t> avec R=1m. </a:t>
                </a:r>
                <a:r>
                  <a:rPr lang="en-CA" dirty="0" err="1"/>
                  <a:t>D’où</a:t>
                </a:r>
                <a:r>
                  <a:rPr lang="en-CA" dirty="0"/>
                  <a:t> la </a:t>
                </a:r>
                <a:r>
                  <a:rPr lang="en-CA" dirty="0" err="1"/>
                  <a:t>discrétisation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  <a:blipFill>
                <a:blip r:embed="rId2"/>
                <a:stretch>
                  <a:fillRect l="-1217" t="-10897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16AF41A-CB93-8178-E01E-30B8BAA55803}"/>
              </a:ext>
            </a:extLst>
          </p:cNvPr>
          <p:cNvSpPr/>
          <p:nvPr/>
        </p:nvSpPr>
        <p:spPr>
          <a:xfrm>
            <a:off x="3637935" y="2497394"/>
            <a:ext cx="4041058" cy="40410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B6F68-F014-E7C3-620C-F01934B5721F}"/>
              </a:ext>
            </a:extLst>
          </p:cNvPr>
          <p:cNvCxnSpPr/>
          <p:nvPr/>
        </p:nvCxnSpPr>
        <p:spPr>
          <a:xfrm>
            <a:off x="5658464" y="4517923"/>
            <a:ext cx="3505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43B0658-BF75-B86C-65F1-30C6DA48C0DA}"/>
              </a:ext>
            </a:extLst>
          </p:cNvPr>
          <p:cNvSpPr/>
          <p:nvPr/>
        </p:nvSpPr>
        <p:spPr>
          <a:xfrm>
            <a:off x="5599582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1F5B6-3219-5A1E-A7FB-31C696A28270}"/>
              </a:ext>
            </a:extLst>
          </p:cNvPr>
          <p:cNvSpPr/>
          <p:nvPr/>
        </p:nvSpPr>
        <p:spPr>
          <a:xfrm>
            <a:off x="7620111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4549F-B091-6BFB-6F29-4471620DE77C}"/>
              </a:ext>
            </a:extLst>
          </p:cNvPr>
          <p:cNvSpPr/>
          <p:nvPr/>
        </p:nvSpPr>
        <p:spPr>
          <a:xfrm>
            <a:off x="6609846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58A76-8642-2705-BFBC-3FA1A0EA7050}"/>
              </a:ext>
            </a:extLst>
          </p:cNvPr>
          <p:cNvSpPr/>
          <p:nvPr/>
        </p:nvSpPr>
        <p:spPr>
          <a:xfrm>
            <a:off x="6104714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03E3F-711A-6C06-D255-88807746A908}"/>
              </a:ext>
            </a:extLst>
          </p:cNvPr>
          <p:cNvSpPr/>
          <p:nvPr/>
        </p:nvSpPr>
        <p:spPr>
          <a:xfrm>
            <a:off x="7114978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4DC65-6C3E-61E9-0D0E-E165BF9E7734}"/>
              </a:ext>
            </a:extLst>
          </p:cNvPr>
          <p:cNvSpPr txBox="1"/>
          <p:nvPr/>
        </p:nvSpPr>
        <p:spPr>
          <a:xfrm>
            <a:off x="9146571" y="4333257"/>
            <a:ext cx="4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B3318-E873-2E6A-CEEC-CB7267227DD8}"/>
              </a:ext>
            </a:extLst>
          </p:cNvPr>
          <p:cNvSpPr txBox="1"/>
          <p:nvPr/>
        </p:nvSpPr>
        <p:spPr>
          <a:xfrm>
            <a:off x="5396461" y="4576805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r1=0</a:t>
            </a:r>
            <a:endParaRPr lang="en-CA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04BA9-04B4-85AF-B83C-4A867E95F100}"/>
              </a:ext>
            </a:extLst>
          </p:cNvPr>
          <p:cNvSpPr txBox="1"/>
          <p:nvPr/>
        </p:nvSpPr>
        <p:spPr>
          <a:xfrm>
            <a:off x="5837463" y="4576805"/>
            <a:ext cx="6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r2=0.25</a:t>
            </a:r>
            <a:endParaRPr lang="en-C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ED807-0A71-5AC3-7381-905C827CAFFC}"/>
              </a:ext>
            </a:extLst>
          </p:cNvPr>
          <p:cNvSpPr txBox="1"/>
          <p:nvPr/>
        </p:nvSpPr>
        <p:spPr>
          <a:xfrm>
            <a:off x="6395836" y="4586910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r3=0.5</a:t>
            </a:r>
            <a:endParaRPr lang="en-C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E24B3-A210-F515-62DA-A74E4BE73812}"/>
              </a:ext>
            </a:extLst>
          </p:cNvPr>
          <p:cNvSpPr txBox="1"/>
          <p:nvPr/>
        </p:nvSpPr>
        <p:spPr>
          <a:xfrm>
            <a:off x="6882915" y="4571784"/>
            <a:ext cx="6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r4=0.75</a:t>
            </a:r>
            <a:endParaRPr lang="en-C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F252F-775C-9036-C0CB-6CD620D03D97}"/>
              </a:ext>
            </a:extLst>
          </p:cNvPr>
          <p:cNvSpPr txBox="1"/>
          <p:nvPr/>
        </p:nvSpPr>
        <p:spPr>
          <a:xfrm>
            <a:off x="7627633" y="457178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r5=1</a:t>
            </a:r>
            <a:endParaRPr lang="en-CA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BF3A9-E225-C6E6-0BC7-1C03568ABF3D}"/>
              </a:ext>
            </a:extLst>
          </p:cNvPr>
          <p:cNvSpPr txBox="1"/>
          <p:nvPr/>
        </p:nvSpPr>
        <p:spPr>
          <a:xfrm>
            <a:off x="5411769" y="4149261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CA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C64CF-F327-601A-1F07-CE5C72D9CC7D}"/>
              </a:ext>
            </a:extLst>
          </p:cNvPr>
          <p:cNvSpPr txBox="1"/>
          <p:nvPr/>
        </p:nvSpPr>
        <p:spPr>
          <a:xfrm>
            <a:off x="5873556" y="414233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B165E-0988-8C39-1B8E-B2AAF5C88114}"/>
              </a:ext>
            </a:extLst>
          </p:cNvPr>
          <p:cNvSpPr txBox="1"/>
          <p:nvPr/>
        </p:nvSpPr>
        <p:spPr>
          <a:xfrm>
            <a:off x="6376513" y="4152439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CA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DDF4-DDF6-FA9F-F814-752620D83C50}"/>
              </a:ext>
            </a:extLst>
          </p:cNvPr>
          <p:cNvSpPr txBox="1"/>
          <p:nvPr/>
        </p:nvSpPr>
        <p:spPr>
          <a:xfrm>
            <a:off x="6863593" y="413731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3983C-B988-03EA-FE29-2A044F249A2F}"/>
              </a:ext>
            </a:extLst>
          </p:cNvPr>
          <p:cNvSpPr txBox="1"/>
          <p:nvPr/>
        </p:nvSpPr>
        <p:spPr>
          <a:xfrm>
            <a:off x="7303027" y="414279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endParaRPr lang="en-CA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DD17F-81B4-6D18-62E5-F2DC1331DF27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H="1" flipV="1">
            <a:off x="4229734" y="3089193"/>
            <a:ext cx="1428730" cy="1369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93B9A-D8D5-C836-5F9D-94729728C433}"/>
              </a:ext>
            </a:extLst>
          </p:cNvPr>
          <p:cNvSpPr txBox="1"/>
          <p:nvPr/>
        </p:nvSpPr>
        <p:spPr>
          <a:xfrm rot="2662248">
            <a:off x="4670381" y="3450410"/>
            <a:ext cx="727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R=1m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A-d) Conditions </a:t>
            </a:r>
            <a:r>
              <a:rPr lang="en-CA" sz="4000" dirty="0" err="1"/>
              <a:t>frontières</a:t>
            </a:r>
            <a:r>
              <a:rPr lang="en-CA" sz="4000" dirty="0"/>
              <a:t> et </a:t>
            </a:r>
            <a:r>
              <a:rPr lang="en-CA" sz="4000" dirty="0" err="1"/>
              <a:t>initiale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759-D1C1-2735-483C-A88123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CA" b="0" dirty="0"/>
                  <a:t>En </a:t>
                </a:r>
                <a:r>
                  <a:rPr lang="en-CA" b="0" dirty="0" err="1"/>
                  <a:t>utilisant</a:t>
                </a:r>
                <a:r>
                  <a:rPr lang="en-CA" b="0" dirty="0"/>
                  <a:t> les </a:t>
                </a:r>
                <a:r>
                  <a:rPr lang="en-CA" b="0" dirty="0" err="1"/>
                  <a:t>schémas</a:t>
                </a:r>
                <a:r>
                  <a:rPr lang="en-CA" b="0" dirty="0"/>
                  <a:t> </a:t>
                </a:r>
                <a:r>
                  <a:rPr lang="en-CA" b="0" dirty="0" err="1"/>
                  <a:t>demandés</a:t>
                </a:r>
                <a:r>
                  <a:rPr lang="en-CA" b="0" dirty="0"/>
                  <a:t> pour la </a:t>
                </a:r>
                <a:r>
                  <a:rPr lang="en-CA" b="0" dirty="0" err="1"/>
                  <a:t>dérivation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</a:t>
                </a:r>
                <a:r>
                  <a:rPr lang="en-CA" b="0" dirty="0" err="1"/>
                  <a:t>espace</a:t>
                </a:r>
                <a:r>
                  <a:rPr lang="en-CA" b="0" dirty="0"/>
                  <a:t>, il faut </a:t>
                </a:r>
                <a:r>
                  <a:rPr lang="en-CA" b="0" dirty="0" err="1"/>
                  <a:t>aussi</a:t>
                </a:r>
                <a:r>
                  <a:rPr lang="en-CA" b="0" dirty="0"/>
                  <a:t> </a:t>
                </a:r>
                <a:r>
                  <a:rPr lang="en-CA" b="0" dirty="0" err="1"/>
                  <a:t>discrétiser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temps avec un </a:t>
                </a:r>
                <a:r>
                  <a:rPr lang="en-CA" b="0" dirty="0" err="1"/>
                  <a:t>schéma</a:t>
                </a:r>
                <a:r>
                  <a:rPr lang="en-CA" b="0" dirty="0"/>
                  <a:t> </a:t>
                </a:r>
                <a:r>
                  <a:rPr lang="en-CA" b="0" dirty="0" err="1"/>
                  <a:t>d’Euler</a:t>
                </a:r>
                <a:r>
                  <a:rPr lang="en-CA" b="0" dirty="0"/>
                  <a:t> </a:t>
                </a:r>
                <a:r>
                  <a:rPr lang="en-CA" b="0" dirty="0" err="1"/>
                  <a:t>implicite</a:t>
                </a:r>
                <a:r>
                  <a:rPr lang="en-CA" b="0" dirty="0"/>
                  <a:t>. On </a:t>
                </a:r>
                <a:r>
                  <a:rPr lang="en-CA" b="0" dirty="0" err="1"/>
                  <a:t>choisit</a:t>
                </a:r>
                <a:r>
                  <a:rPr lang="en-CA" b="0" dirty="0"/>
                  <a:t> </a:t>
                </a:r>
                <a:r>
                  <a:rPr lang="en-CA" b="0" dirty="0" err="1"/>
                  <a:t>une</a:t>
                </a:r>
                <a:r>
                  <a:rPr lang="en-CA" b="0" dirty="0"/>
                  <a:t> </a:t>
                </a:r>
                <a:r>
                  <a:rPr lang="en-CA" b="0" dirty="0" err="1"/>
                  <a:t>dérivée</a:t>
                </a:r>
                <a:r>
                  <a:rPr lang="en-CA" b="0" dirty="0"/>
                  <a:t> </a:t>
                </a:r>
                <a:r>
                  <a:rPr lang="en-CA" b="0" dirty="0" err="1"/>
                  <a:t>avant</a:t>
                </a:r>
                <a:r>
                  <a:rPr lang="en-CA" b="0" dirty="0"/>
                  <a:t>,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l’EDP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522" t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8C2-D01C-DB52-167F-8C2A6824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83D-E7D5-3E3A-80CF-0CF8AF5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r>
              <a:rPr lang="en-CA" sz="4000" dirty="0"/>
              <a:t> (suite)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/>
                  <a:t>Equation </a:t>
                </a:r>
                <a:r>
                  <a:rPr lang="en-CA" sz="2200" b="0" dirty="0" err="1"/>
                  <a:t>en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chaque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noeud</a:t>
                </a:r>
                <a:r>
                  <a:rPr lang="en-CA" sz="2200" b="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1 (condition de Neumann-</a:t>
                </a:r>
                <a:r>
                  <a:rPr lang="en-CA" sz="1800" b="1" dirty="0" err="1"/>
                  <a:t>axisymétrie</a:t>
                </a:r>
                <a:r>
                  <a:rPr lang="en-CA" sz="1800" b="1" dirty="0"/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0 ≅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CA" sz="1800" b="0" dirty="0" err="1"/>
                  <a:t>Discrétisation</a:t>
                </a:r>
                <a:r>
                  <a:rPr lang="en-CA" sz="1800" b="0" dirty="0"/>
                  <a:t> avec </a:t>
                </a:r>
                <a:r>
                  <a:rPr lang="en-CA" sz="1800" b="0" dirty="0" err="1"/>
                  <a:t>schéma</a:t>
                </a:r>
                <a:r>
                  <a:rPr lang="en-CA" sz="1800" b="0" dirty="0"/>
                  <a:t> Gear </a:t>
                </a:r>
                <a:r>
                  <a:rPr lang="en-CA" sz="1800" b="0" dirty="0" err="1"/>
                  <a:t>avant</a:t>
                </a:r>
                <a:r>
                  <a:rPr lang="en-CA" sz="1800" b="0" dirty="0"/>
                  <a:t> (pour precision </a:t>
                </a:r>
                <a:r>
                  <a:rPr lang="en-CA" sz="1800" b="0" dirty="0" err="1"/>
                  <a:t>d’ordre</a:t>
                </a:r>
                <a:r>
                  <a:rPr lang="en-CA" sz="1800" b="0" dirty="0"/>
                  <a:t> 2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prévision</a:t>
                </a:r>
                <a:r>
                  <a:rPr lang="en-CA" sz="1800" b="0" dirty="0"/>
                  <a:t> à la question F) + </a:t>
                </a:r>
                <a:r>
                  <a:rPr lang="en-CA" sz="1800" b="0" dirty="0" err="1"/>
                  <a:t>implicite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temps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1800" dirty="0">
                  <a:solidFill>
                    <a:schemeClr val="tx1"/>
                  </a:solidFill>
                </a:endParaRPr>
              </a:p>
              <a:p>
                <a:r>
                  <a:rPr lang="en-CA" sz="1800" b="1" dirty="0"/>
                  <a:t>Noeud 2: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3: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4:</a:t>
                </a:r>
                <a:br>
                  <a:rPr lang="en-CA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>
                  <a:lnSpc>
                    <a:spcPct val="160000"/>
                  </a:lnSpc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5 (condition de Dirichlet):</a:t>
                </a:r>
                <a:br>
                  <a:rPr lang="en-CA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000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1217" t="-1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DCE-6BD0-B2A1-7A9A-C51C878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B-b) </a:t>
            </a:r>
            <a:r>
              <a:rPr lang="en-CA" sz="4000" dirty="0" err="1"/>
              <a:t>Méthode</a:t>
            </a:r>
            <a:r>
              <a:rPr lang="en-CA" sz="4000" dirty="0"/>
              <a:t> </a:t>
            </a:r>
            <a:r>
              <a:rPr lang="en-CA" sz="4000" dirty="0" err="1"/>
              <a:t>générale</a:t>
            </a:r>
            <a:r>
              <a:rPr lang="en-CA" sz="4000" dirty="0"/>
              <a:t> de </a:t>
            </a:r>
            <a:r>
              <a:rPr lang="en-CA" sz="4000" dirty="0" err="1"/>
              <a:t>résolution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D43-9DEE-D741-EC7E-4457BF9E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515600" cy="681601"/>
          </a:xfrm>
        </p:spPr>
        <p:txBody>
          <a:bodyPr>
            <a:normAutofit/>
          </a:bodyPr>
          <a:lstStyle/>
          <a:p>
            <a:r>
              <a:rPr lang="en-CA" sz="2400" dirty="0" err="1"/>
              <a:t>C’est</a:t>
            </a:r>
            <a:r>
              <a:rPr lang="en-CA" sz="2400" dirty="0"/>
              <a:t> la </a:t>
            </a:r>
            <a:r>
              <a:rPr lang="en-CA" sz="2400" dirty="0" err="1"/>
              <a:t>méthode</a:t>
            </a:r>
            <a:r>
              <a:rPr lang="en-CA" sz="2400" dirty="0"/>
              <a:t> des </a:t>
            </a:r>
            <a:r>
              <a:rPr lang="en-CA" sz="2400" dirty="0" err="1"/>
              <a:t>différences</a:t>
            </a:r>
            <a:r>
              <a:rPr lang="en-CA" sz="2400" dirty="0"/>
              <a:t> </a:t>
            </a:r>
            <a:r>
              <a:rPr lang="en-CA" sz="2400" dirty="0" err="1"/>
              <a:t>finies</a:t>
            </a:r>
            <a:r>
              <a:rPr lang="en-CA" sz="2400" dirty="0"/>
              <a:t> (MDF)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24886D-8113-8C6C-3510-B83DEFDC6F90}"/>
              </a:ext>
            </a:extLst>
          </p:cNvPr>
          <p:cNvSpPr txBox="1">
            <a:spLocks/>
          </p:cNvSpPr>
          <p:nvPr/>
        </p:nvSpPr>
        <p:spPr>
          <a:xfrm>
            <a:off x="838200" y="2444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B-c) Ordre de </a:t>
            </a:r>
            <a:r>
              <a:rPr lang="en-CA" sz="4000" dirty="0" err="1"/>
              <a:t>précision</a:t>
            </a:r>
            <a:r>
              <a:rPr lang="en-CA" sz="4000" dirty="0"/>
              <a:t> </a:t>
            </a:r>
            <a:r>
              <a:rPr lang="en-CA" sz="4000" dirty="0" err="1"/>
              <a:t>attendu</a:t>
            </a:r>
            <a:endParaRPr lang="en-CA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12129-1874-F3EC-D8AF-2BFA4765F434}"/>
              </a:ext>
            </a:extLst>
          </p:cNvPr>
          <p:cNvSpPr txBox="1">
            <a:spLocks/>
          </p:cNvSpPr>
          <p:nvPr/>
        </p:nvSpPr>
        <p:spPr>
          <a:xfrm>
            <a:off x="838200" y="3669174"/>
            <a:ext cx="10515600" cy="124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Le </a:t>
            </a:r>
            <a:r>
              <a:rPr lang="en-CA" sz="2400" dirty="0" err="1"/>
              <a:t>schéma</a:t>
            </a:r>
            <a:r>
              <a:rPr lang="en-CA" sz="2400" dirty="0"/>
              <a:t> global </a:t>
            </a:r>
            <a:r>
              <a:rPr lang="en-CA" sz="2400" dirty="0" err="1"/>
              <a:t>comprend</a:t>
            </a:r>
            <a:r>
              <a:rPr lang="en-CA" sz="2400" dirty="0"/>
              <a:t> des </a:t>
            </a:r>
            <a:r>
              <a:rPr lang="en-CA" sz="2400" dirty="0" err="1"/>
              <a:t>schéma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 (</a:t>
            </a:r>
            <a:r>
              <a:rPr lang="en-CA" sz="2400" dirty="0" err="1"/>
              <a:t>dérivée</a:t>
            </a:r>
            <a:r>
              <a:rPr lang="en-CA" sz="2400" dirty="0"/>
              <a:t> premiere) et des schemas </a:t>
            </a:r>
            <a:r>
              <a:rPr lang="en-CA" sz="2400" dirty="0" err="1"/>
              <a:t>d’ordre</a:t>
            </a:r>
            <a:r>
              <a:rPr lang="en-CA" sz="2400" dirty="0"/>
              <a:t> 2 (</a:t>
            </a:r>
            <a:r>
              <a:rPr lang="en-CA" sz="2400" dirty="0" err="1"/>
              <a:t>dérivée</a:t>
            </a:r>
            <a:r>
              <a:rPr lang="en-CA" sz="2400" dirty="0"/>
              <a:t> </a:t>
            </a:r>
            <a:r>
              <a:rPr lang="en-CA" sz="2400" dirty="0" err="1"/>
              <a:t>seconde</a:t>
            </a:r>
            <a:r>
              <a:rPr lang="en-CA" sz="2400" dirty="0"/>
              <a:t>). </a:t>
            </a:r>
            <a:r>
              <a:rPr lang="en-CA" sz="2400" dirty="0" err="1"/>
              <a:t>Ainsi</a:t>
            </a:r>
            <a:r>
              <a:rPr lang="en-CA" sz="2400" dirty="0"/>
              <a:t> </a:t>
            </a:r>
            <a:r>
              <a:rPr lang="en-CA" sz="2400" dirty="0" err="1"/>
              <a:t>l’ordre</a:t>
            </a:r>
            <a:r>
              <a:rPr lang="en-CA" sz="2400" dirty="0"/>
              <a:t> de precision global sera </a:t>
            </a:r>
            <a:r>
              <a:rPr lang="en-CA" sz="2400" dirty="0" err="1"/>
              <a:t>celui</a:t>
            </a:r>
            <a:r>
              <a:rPr lang="en-CA" sz="2400" dirty="0"/>
              <a:t> du </a:t>
            </a:r>
            <a:r>
              <a:rPr lang="en-CA" sz="2400" dirty="0" err="1"/>
              <a:t>schéma</a:t>
            </a:r>
            <a:r>
              <a:rPr lang="en-CA" sz="2400" dirty="0"/>
              <a:t> le </a:t>
            </a:r>
            <a:r>
              <a:rPr lang="en-CA" sz="2400" dirty="0" err="1"/>
              <a:t>moins</a:t>
            </a:r>
            <a:r>
              <a:rPr lang="en-CA" sz="2400" dirty="0"/>
              <a:t> précis </a:t>
            </a:r>
            <a:r>
              <a:rPr lang="en-CA" sz="2400" dirty="0" err="1"/>
              <a:t>donc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5973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92F-476E-D8DB-A1AF-227ECADF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B-d) Condition de </a:t>
            </a:r>
            <a:r>
              <a:rPr lang="en-CA" sz="4000" dirty="0" err="1"/>
              <a:t>stabilité</a:t>
            </a:r>
            <a:r>
              <a:rPr lang="en-CA" sz="4000" dirty="0"/>
              <a:t> du </a:t>
            </a:r>
            <a:r>
              <a:rPr lang="en-CA" sz="4000" dirty="0" err="1"/>
              <a:t>schéma</a:t>
            </a:r>
            <a:r>
              <a:rPr lang="en-CA" sz="4000" dirty="0"/>
              <a:t> numérique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La </a:t>
                </a:r>
                <a:r>
                  <a:rPr lang="en-CA" dirty="0" err="1"/>
                  <a:t>discrétisation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temps </a:t>
                </a:r>
                <a:r>
                  <a:rPr lang="en-CA" dirty="0" err="1"/>
                  <a:t>étant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, il </a:t>
                </a:r>
                <a:r>
                  <a:rPr lang="en-CA" dirty="0" err="1"/>
                  <a:t>n’y</a:t>
                </a:r>
                <a:r>
                  <a:rPr lang="en-CA" dirty="0"/>
                  <a:t> a </a:t>
                </a:r>
                <a:r>
                  <a:rPr lang="en-CA" dirty="0" err="1"/>
                  <a:t>aucun</a:t>
                </a:r>
                <a:r>
                  <a:rPr lang="en-CA" dirty="0"/>
                  <a:t> </a:t>
                </a:r>
                <a:r>
                  <a:rPr lang="en-CA" dirty="0" err="1"/>
                  <a:t>critère</a:t>
                </a:r>
                <a:r>
                  <a:rPr lang="en-CA" dirty="0"/>
                  <a:t> de </a:t>
                </a:r>
                <a:r>
                  <a:rPr lang="en-CA" dirty="0" err="1"/>
                  <a:t>stabilité</a:t>
                </a:r>
                <a:r>
                  <a:rPr lang="en-CA" dirty="0"/>
                  <a:t> à respecter car le </a:t>
                </a:r>
                <a:r>
                  <a:rPr lang="en-CA" dirty="0" err="1"/>
                  <a:t>schéma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inconditionellement</a:t>
                </a:r>
                <a:r>
                  <a:rPr lang="en-CA" dirty="0"/>
                  <a:t> stable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libre).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1255</Words>
  <Application>Microsoft Office PowerPoint</Application>
  <PresentationFormat>Grand écran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Devoir 1 – Vérification de code</vt:lpstr>
      <vt:lpstr>A-a) Type de l’équation</vt:lpstr>
      <vt:lpstr>A-b) Dimension du problème et  symétrie</vt:lpstr>
      <vt:lpstr>A-c) Discrétisation du domaine</vt:lpstr>
      <vt:lpstr>A-d) Conditions frontières et initiale</vt:lpstr>
      <vt:lpstr>B-a) Equation aux différences finies</vt:lpstr>
      <vt:lpstr>B-a) Equation aux différences finies (suite)</vt:lpstr>
      <vt:lpstr>B-b) Méthode générale de résolution</vt:lpstr>
      <vt:lpstr>B-d) Condition de stabilité du schéma numérique</vt:lpstr>
      <vt:lpstr>C) Solution analytique en régime stationnaire (équation elliptique)</vt:lpstr>
      <vt:lpstr>C) Solution analytique en régime stationnaire (équation elliptique):</vt:lpstr>
      <vt:lpstr>C) Solution analytique en régime stationnaire (suite):</vt:lpstr>
      <vt:lpstr>D) Profil de concentration à l’état stationnaire</vt:lpstr>
      <vt:lpstr>E-a) Paramètres de la simulation stationnaire</vt:lpstr>
      <vt:lpstr>E-b) Vérification avec la solution analytique</vt:lpstr>
      <vt:lpstr>Présentation PowerPoint</vt:lpstr>
      <vt:lpstr>Présentation PowerPoint</vt:lpstr>
      <vt:lpstr>Présentation PowerPoint</vt:lpstr>
      <vt:lpstr>F-a) Reprise avec schémas d’ordre 2 - vérification</vt:lpstr>
      <vt:lpstr>Présentation PowerPoint</vt:lpstr>
      <vt:lpstr>Présentation PowerPoint</vt:lpstr>
      <vt:lpstr>Présentation PowerPoint</vt:lpstr>
      <vt:lpstr>F-b) Comparaison des profils de concentration</vt:lpstr>
      <vt:lpstr>F-c) Commentaire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Mohamed Mahdi Sahbi Ben Daya</cp:lastModifiedBy>
  <cp:revision>23</cp:revision>
  <dcterms:created xsi:type="dcterms:W3CDTF">2024-02-09T05:24:05Z</dcterms:created>
  <dcterms:modified xsi:type="dcterms:W3CDTF">2024-02-10T21:15:37Z</dcterms:modified>
</cp:coreProperties>
</file>