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9_409E946B.xml" ContentType="application/vnd.ms-powerpoint.comments+xml"/>
  <Override PartName="/ppt/comments/modernComment_10B_C87708A9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BB11620-EFBC-D13A-7B93-45F2C922ABDE}" name="ACILE SFEIR" initials="AS" userId="b5e2f9be0f86ab7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modernComment_109_409E946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65F2D25-9387-4F3A-AA35-51B59F244A7B}" authorId="{4BB11620-EFBC-D13A-7B93-45F2C922ABDE}" created="2024-02-10T16:51:52.76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084134507" sldId="265"/>
      <ac:spMk id="2" creationId="{E8BE38DA-0E02-BE2C-5452-27F9E9A93F4E}"/>
      <ac:txMk cp="1" len="65">
        <ac:context len="68" hash="1021209261"/>
      </ac:txMk>
    </ac:txMkLst>
    <p188:pos x="10194235" y="598971"/>
    <p188:txBody>
      <a:bodyPr/>
      <a:lstStyle/>
      <a:p>
        <a:r>
          <a:rPr lang="en-CA"/>
          <a:t>Diapo a effacer-j’essayais juste de voir si la methode de l’equation caracteristique donne bien une equation elliptique, mais bon</a:t>
        </a:r>
      </a:p>
    </p188:txBody>
  </p188:cm>
</p188:cmLst>
</file>

<file path=ppt/comments/modernComment_10B_C87708A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8BD1A06-B519-4206-802E-9D9ABCD0FD39}" authorId="{4BB11620-EFBC-D13A-7B93-45F2C922ABDE}" created="2024-02-10T16:48:26.73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363244201" sldId="267"/>
      <ac:spMk id="3" creationId="{76F15E12-CFE4-B5CB-D479-9E8928859D5C}"/>
      <ac:txMk cp="151" len="58">
        <ac:context len="739" hash="234191038"/>
      </ac:txMk>
    </ac:txMkLst>
    <p188:pos x="5353878" y="1225689"/>
    <p188:txBody>
      <a:bodyPr/>
      <a:lstStyle/>
      <a:p>
        <a:r>
          <a:rPr lang="en-CA"/>
          <a:t>C'est la seule astuce que j'ai trouvé pour ne pas diviser par 0. mais je ne suis pas tres convaincue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5DE69-65B2-445A-B9D2-BC2BC199D49F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E9730-38DB-4F77-A139-6CE9230995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4088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E9730-38DB-4F77-A139-6CE923099591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89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6805-3CD5-DDA0-0CCB-63F894F2B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C2533-0B8A-76EB-75E9-9AAEBC596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0E4EC-5A4C-02B4-3482-7C0AFB95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088FA-5594-5C1C-A937-A645C0A5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882B2-1C1D-2F43-3C69-67B54D46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280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B293-F854-8068-634C-264BA24B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CBA52-CD6C-7B8F-492D-0878AB135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C3825-891A-B00D-D243-1AA16956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D3897-8C80-1EFC-36C8-102F4607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D6065-6D5D-32AA-5B93-EB26B30A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630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FEBDE-182F-6908-4143-6DB0B9F6C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8F60B-33B4-EC6F-94B4-FC7A2B5D9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B326C-891B-74B4-CC9C-CAA338B3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3682F-8308-9180-003F-0FB7C1F4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6EA88-0CA5-2730-53B0-0083DDDD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387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3D24-80B1-C2A8-BE70-40EF3355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CABE1-1B68-BC0A-59B9-2BB75BD86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4B87-5E97-306B-24F2-00BBFC13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66B1-A6A4-036C-AA71-4C28EB19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0F39B-82A7-004D-3979-A25D0281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559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90D3-81B3-6E03-34B7-76792157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AC990-72B4-65AE-0316-03843B7AA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1597B-F32B-A909-B6DA-54DB646E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D732A-543A-9DA1-404E-8E17CC74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D4C09-0721-257E-2BB2-7CEBDED5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88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5B93-EE06-AA75-017A-DB9127DC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97B03-BFA7-4BAD-C68C-7BB098782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6441C-7E80-17F4-68D6-4F5163936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8F72-647D-1C1A-C854-8157C3355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DFFF6-4C77-86F0-FAFA-8E29980EA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2EE58-C502-4679-E7C0-DE3FEE2F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54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11FD-8438-DCFE-08BB-CE0F2683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8F7B2-6A7D-823A-ADEC-A96841F6E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22D87-280B-C8D2-C9B5-703C29FBC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64EA7-F375-089E-A9ED-E6DFEC598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2B918-7AAC-D4C2-97D3-76500FE63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77280-A129-F369-9D25-CEF6893C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4D1C2A-BBA3-E8B3-CA73-27488487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72C66-D89C-7AAC-E29A-847FF8A2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98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D4DD-5CA1-3CDB-8E3D-CFCE0AC9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6F8E2-1A7A-BFFB-0159-6A5B5054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4D66B-DFB7-9945-596E-6B5C3F3E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00A88-2704-F5C4-D6EB-67CCB1AA2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51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1CB17-8B63-6383-CB48-54E481D6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AC4E6-9A85-07DC-B2FD-FC4D01D9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BC604-CE70-1EED-90E1-4E3FCE62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084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E0D6-7839-0FDD-14B8-FEBA95E7C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5DC10-8B90-552C-1AE6-626D5786C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8A1E7-287F-2734-E629-106A9CD20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4C66C-AE2A-16E2-37E1-DC06A6B5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82F7F-0154-3570-0A5E-05E36DC6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625F7-8401-F364-3E55-3371090F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37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E418-5FB6-C733-762E-96B8E69C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677FDC-DE7F-9229-B54E-62DD4F650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EA9C0-672D-06D3-5A4E-1E92AC506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4339F-FD29-F616-57E2-364E815D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5CFE4-EA94-7B00-5114-6F5C4460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83B7F-27A0-175D-9089-E93B058E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983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11F96-D751-4B72-BC4A-66A4934EF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6801D-9AFA-7A4C-236B-C59AD16B4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A9BDB-AE34-1F25-E1A6-1ABE3C3B2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51061-8992-C509-336A-B002C04BA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90908-C308-DDD1-D186-D8A78E94B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40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9_409E946B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0B_C87708A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ADD842-7469-481F-AEF2-DDA7D3A9A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D569F-9935-3F48-A837-424B7BA73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1413144"/>
          </a:xfrm>
        </p:spPr>
        <p:txBody>
          <a:bodyPr anchor="b">
            <a:normAutofit/>
          </a:bodyPr>
          <a:lstStyle/>
          <a:p>
            <a:pPr algn="l"/>
            <a:r>
              <a:rPr lang="en-CA" sz="4400">
                <a:solidFill>
                  <a:schemeClr val="bg1"/>
                </a:solidFill>
              </a:rPr>
              <a:t>Devoir 1 – Vérification de code</a:t>
            </a:r>
            <a:endParaRPr lang="en-CA" sz="44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058847-87A2-48B5-B733-C9FC6F0FF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7FDDE-CB2B-8FE9-4131-0BA966165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3100284"/>
            <a:ext cx="9889793" cy="3114237"/>
          </a:xfrm>
        </p:spPr>
        <p:txBody>
          <a:bodyPr anchor="t">
            <a:normAutofit/>
          </a:bodyPr>
          <a:lstStyle/>
          <a:p>
            <a:pPr algn="l"/>
            <a:r>
              <a:rPr lang="en-CA"/>
              <a:t>MEC8211 – Hiver 2024</a:t>
            </a:r>
          </a:p>
          <a:p>
            <a:pPr algn="l"/>
            <a:endParaRPr lang="en-CA"/>
          </a:p>
          <a:p>
            <a:pPr algn="l"/>
            <a:r>
              <a:rPr lang="en-CA" sz="1800"/>
              <a:t>Présenté par</a:t>
            </a:r>
          </a:p>
          <a:p>
            <a:pPr algn="l"/>
            <a:r>
              <a:rPr lang="en-CA"/>
              <a:t>Ben Daya, Mohammed Mahdi Sahbi</a:t>
            </a:r>
          </a:p>
          <a:p>
            <a:pPr algn="l"/>
            <a:r>
              <a:rPr lang="en-CA"/>
              <a:t>Sfeir, Acile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CE886A-266A-45DB-B141-3271799F4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63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38DA-0E02-BE2C-5452-27F9E9A9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000" dirty="0"/>
              <a:t>C) Solution </a:t>
            </a:r>
            <a:r>
              <a:rPr lang="en-CA" sz="3000" dirty="0" err="1"/>
              <a:t>analytique</a:t>
            </a:r>
            <a:r>
              <a:rPr lang="en-CA" sz="3000" dirty="0"/>
              <a:t> </a:t>
            </a:r>
            <a:r>
              <a:rPr lang="en-CA" sz="3000" dirty="0" err="1"/>
              <a:t>en</a:t>
            </a:r>
            <a:r>
              <a:rPr lang="en-CA" sz="3000" dirty="0"/>
              <a:t> </a:t>
            </a:r>
            <a:r>
              <a:rPr lang="en-CA" sz="3000" dirty="0" err="1"/>
              <a:t>régime</a:t>
            </a:r>
            <a:r>
              <a:rPr lang="en-CA" sz="3000" dirty="0"/>
              <a:t> </a:t>
            </a:r>
            <a:r>
              <a:rPr lang="en-CA" sz="3000" dirty="0" err="1"/>
              <a:t>stationnaire</a:t>
            </a:r>
            <a:r>
              <a:rPr lang="en-CA" sz="3000" dirty="0"/>
              <a:t> (</a:t>
            </a:r>
            <a:r>
              <a:rPr lang="en-CA" sz="3000" dirty="0" err="1"/>
              <a:t>équation</a:t>
            </a:r>
            <a:r>
              <a:rPr lang="en-CA" sz="3000" dirty="0"/>
              <a:t> </a:t>
            </a:r>
            <a:r>
              <a:rPr lang="en-CA" sz="3000" dirty="0" err="1"/>
              <a:t>elliptique</a:t>
            </a:r>
            <a:r>
              <a:rPr lang="en-CA" sz="30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8F132-4FDD-A105-FA93-7917FF7228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CA" dirty="0">
                    <a:highlight>
                      <a:srgbClr val="FFFF00"/>
                    </a:highlight>
                  </a:rPr>
                  <a:t>En </a:t>
                </a:r>
                <a:r>
                  <a:rPr lang="en-CA" dirty="0" err="1">
                    <a:highlight>
                      <a:srgbClr val="FFFF00"/>
                    </a:highlight>
                  </a:rPr>
                  <a:t>régime</a:t>
                </a:r>
                <a:r>
                  <a:rPr lang="en-CA" dirty="0">
                    <a:highlight>
                      <a:srgbClr val="FFFF00"/>
                    </a:highlight>
                  </a:rPr>
                  <a:t> </a:t>
                </a:r>
                <a:r>
                  <a:rPr lang="en-CA" dirty="0" err="1">
                    <a:highlight>
                      <a:srgbClr val="FFFF00"/>
                    </a:highlight>
                  </a:rPr>
                  <a:t>stationnaire</a:t>
                </a:r>
                <a:r>
                  <a:rPr lang="en-CA" dirty="0">
                    <a:highlight>
                      <a:srgbClr val="FFFF00"/>
                    </a:highlight>
                  </a:rPr>
                  <a:t> les </a:t>
                </a:r>
                <a:r>
                  <a:rPr lang="en-CA" dirty="0" err="1">
                    <a:highlight>
                      <a:srgbClr val="FFFF00"/>
                    </a:highlight>
                  </a:rPr>
                  <a:t>dérivées</a:t>
                </a:r>
                <a:r>
                  <a:rPr lang="en-CA" dirty="0">
                    <a:highlight>
                      <a:srgbClr val="FFFF00"/>
                    </a:highlight>
                  </a:rPr>
                  <a:t> </a:t>
                </a:r>
                <a:r>
                  <a:rPr lang="en-CA" dirty="0" err="1">
                    <a:highlight>
                      <a:srgbClr val="FFFF00"/>
                    </a:highlight>
                  </a:rPr>
                  <a:t>temporelles</a:t>
                </a:r>
                <a:r>
                  <a:rPr lang="en-CA" dirty="0">
                    <a:highlight>
                      <a:srgbClr val="FFFF00"/>
                    </a:highlight>
                  </a:rPr>
                  <a:t> </a:t>
                </a:r>
                <a:r>
                  <a:rPr lang="en-CA" dirty="0" err="1">
                    <a:highlight>
                      <a:srgbClr val="FFFF00"/>
                    </a:highlight>
                  </a:rPr>
                  <a:t>sont</a:t>
                </a:r>
                <a:r>
                  <a:rPr lang="en-CA" dirty="0">
                    <a:highlight>
                      <a:srgbClr val="FFFF00"/>
                    </a:highlight>
                  </a:rPr>
                  <a:t> </a:t>
                </a:r>
                <a:r>
                  <a:rPr lang="en-CA" dirty="0" err="1">
                    <a:highlight>
                      <a:srgbClr val="FFFF00"/>
                    </a:highlight>
                  </a:rPr>
                  <a:t>nulles</a:t>
                </a:r>
                <a:r>
                  <a:rPr lang="en-CA" dirty="0">
                    <a:highlight>
                      <a:srgbClr val="FFFF00"/>
                    </a:highlight>
                  </a:rPr>
                  <a:t> </a:t>
                </a:r>
                <a:r>
                  <a:rPr lang="en-CA" dirty="0" err="1">
                    <a:highlight>
                      <a:srgbClr val="FFFF00"/>
                    </a:highlight>
                  </a:rPr>
                  <a:t>donc</a:t>
                </a:r>
                <a:r>
                  <a:rPr lang="en-CA" dirty="0">
                    <a:highlight>
                      <a:srgbClr val="FFFF00"/>
                    </a:highlight>
                  </a:rPr>
                  <a:t> la </a:t>
                </a:r>
                <a:r>
                  <a:rPr lang="en-CA" dirty="0" err="1">
                    <a:highlight>
                      <a:srgbClr val="FFFF00"/>
                    </a:highlight>
                  </a:rPr>
                  <a:t>forme</a:t>
                </a:r>
                <a:r>
                  <a:rPr lang="en-CA" dirty="0">
                    <a:highlight>
                      <a:srgbClr val="FFFF00"/>
                    </a:highlight>
                  </a:rPr>
                  <a:t> </a:t>
                </a:r>
                <a:r>
                  <a:rPr lang="en-CA" dirty="0" err="1">
                    <a:highlight>
                      <a:srgbClr val="FFFF00"/>
                    </a:highlight>
                  </a:rPr>
                  <a:t>generale</a:t>
                </a:r>
                <a:r>
                  <a:rPr lang="en-CA" dirty="0">
                    <a:highlight>
                      <a:srgbClr val="FFFF00"/>
                    </a:highlight>
                  </a:rPr>
                  <a:t> de </a:t>
                </a:r>
                <a:r>
                  <a:rPr lang="en-CA" dirty="0" err="1">
                    <a:highlight>
                      <a:srgbClr val="FFFF00"/>
                    </a:highlight>
                  </a:rPr>
                  <a:t>l’EDP</a:t>
                </a:r>
                <a:r>
                  <a:rPr lang="en-CA" dirty="0">
                    <a:highlight>
                      <a:srgbClr val="FFFF00"/>
                    </a:highlight>
                  </a:rPr>
                  <a:t> (</a:t>
                </a:r>
                <a:r>
                  <a:rPr lang="en-CA" dirty="0" err="1">
                    <a:highlight>
                      <a:srgbClr val="FFFF00"/>
                    </a:highlight>
                  </a:rPr>
                  <a:t>diapo</a:t>
                </a:r>
                <a:r>
                  <a:rPr lang="en-CA" dirty="0">
                    <a:highlight>
                      <a:srgbClr val="FFFF00"/>
                    </a:highlight>
                  </a:rPr>
                  <a:t> 2) se </a:t>
                </a:r>
                <a:r>
                  <a:rPr lang="en-CA" dirty="0" err="1">
                    <a:highlight>
                      <a:srgbClr val="FFFF00"/>
                    </a:highlight>
                  </a:rPr>
                  <a:t>simplifie</a:t>
                </a:r>
                <a:r>
                  <a:rPr lang="en-CA" dirty="0">
                    <a:highlight>
                      <a:srgbClr val="FFFF00"/>
                    </a:highlight>
                  </a:rPr>
                  <a:t> à: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en-CA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CA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CA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CA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CA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𝐹𝑓</m:t>
                      </m:r>
                      <m:r>
                        <a:rPr lang="en-CA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dirty="0">
                  <a:highlight>
                    <a:srgbClr val="FFFF00"/>
                  </a:highlight>
                </a:endParaRPr>
              </a:p>
              <a:p>
                <a:pPr marL="0" indent="0">
                  <a:buNone/>
                </a:pPr>
                <a:r>
                  <a:rPr lang="en-CA" dirty="0">
                    <a:highlight>
                      <a:srgbClr val="FFFF00"/>
                    </a:highlight>
                  </a:rPr>
                  <a:t>Et on </a:t>
                </a:r>
                <a:r>
                  <a:rPr lang="en-CA" dirty="0" err="1">
                    <a:highlight>
                      <a:srgbClr val="FFFF00"/>
                    </a:highlight>
                  </a:rPr>
                  <a:t>étudie</a:t>
                </a:r>
                <a:r>
                  <a:rPr lang="en-CA" dirty="0">
                    <a:highlight>
                      <a:srgbClr val="FFFF00"/>
                    </a:highlight>
                  </a:rPr>
                  <a:t> le </a:t>
                </a:r>
                <a:r>
                  <a:rPr lang="en-CA" dirty="0" err="1">
                    <a:highlight>
                      <a:srgbClr val="FFFF00"/>
                    </a:highlight>
                  </a:rPr>
                  <a:t>signe</a:t>
                </a:r>
                <a:r>
                  <a:rPr lang="en-CA" dirty="0">
                    <a:highlight>
                      <a:srgbClr val="FFFF00"/>
                    </a:highlight>
                  </a:rPr>
                  <a:t> de  </a:t>
                </a:r>
                <a:r>
                  <a:rPr lang="en-CA" dirty="0" err="1">
                    <a:highlight>
                      <a:srgbClr val="FFFF00"/>
                    </a:highlight>
                  </a:rPr>
                  <a:t>l’équation</a:t>
                </a:r>
                <a:r>
                  <a:rPr lang="en-CA" dirty="0">
                    <a:highlight>
                      <a:srgbClr val="FFFF00"/>
                    </a:highlight>
                  </a:rPr>
                  <a:t> </a:t>
                </a:r>
                <a:r>
                  <a:rPr lang="en-CA" dirty="0" err="1">
                    <a:highlight>
                      <a:srgbClr val="FFFF00"/>
                    </a:highlight>
                  </a:rPr>
                  <a:t>caractéristique</a:t>
                </a:r>
                <a:r>
                  <a:rPr lang="en-CA" dirty="0">
                    <a:highlight>
                      <a:srgbClr val="FFFF00"/>
                    </a:highlight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CA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𝐴𝐹</m:t>
                    </m:r>
                  </m:oMath>
                </a14:m>
                <a:endParaRPr lang="en-CA" dirty="0">
                  <a:highlight>
                    <a:srgbClr val="FFFF00"/>
                  </a:highlight>
                </a:endParaRPr>
              </a:p>
              <a:p>
                <a:pPr marL="0" indent="0">
                  <a:buNone/>
                </a:pPr>
                <a:r>
                  <a:rPr lang="en-CA" dirty="0" err="1">
                    <a:highlight>
                      <a:srgbClr val="FFFF00"/>
                    </a:highlight>
                  </a:rPr>
                  <a:t>L’équation</a:t>
                </a:r>
                <a:r>
                  <a:rPr lang="en-CA" dirty="0">
                    <a:highlight>
                      <a:srgbClr val="FFFF00"/>
                    </a:highlight>
                  </a:rPr>
                  <a:t> de diffusion </a:t>
                </a:r>
                <a:r>
                  <a:rPr lang="en-CA" dirty="0" err="1">
                    <a:highlight>
                      <a:srgbClr val="FFFF00"/>
                    </a:highlight>
                  </a:rPr>
                  <a:t>en</a:t>
                </a:r>
                <a:r>
                  <a:rPr lang="en-CA" dirty="0">
                    <a:highlight>
                      <a:srgbClr val="FFFF00"/>
                    </a:highlight>
                  </a:rPr>
                  <a:t> </a:t>
                </a:r>
                <a:r>
                  <a:rPr lang="en-CA" dirty="0" err="1">
                    <a:highlight>
                      <a:srgbClr val="FFFF00"/>
                    </a:highlight>
                  </a:rPr>
                  <a:t>stationnaire</a:t>
                </a:r>
                <a:r>
                  <a:rPr lang="en-CA" dirty="0">
                    <a:highlight>
                      <a:srgbClr val="FFFF00"/>
                    </a:highlight>
                  </a:rPr>
                  <a:t> </a:t>
                </a:r>
                <a:r>
                  <a:rPr lang="en-CA" dirty="0" err="1">
                    <a:highlight>
                      <a:srgbClr val="FFFF00"/>
                    </a:highlight>
                  </a:rPr>
                  <a:t>devient</a:t>
                </a:r>
                <a:r>
                  <a:rPr lang="en-CA" dirty="0">
                    <a:highlight>
                      <a:srgbClr val="FFFF00"/>
                    </a:highlight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f>
                        <m:fPr>
                          <m:ctrlP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f>
                        <m:fPr>
                          <m:ctrlP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CA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CA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dirty="0">
                  <a:highlight>
                    <a:srgbClr val="FFFF00"/>
                  </a:highlight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CA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CA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CA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  <m:sup>
                            <m:r>
                              <a:rPr lang="en-CA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CA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CA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CA" b="0" i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CA" b="0" dirty="0">
                    <a:highlight>
                      <a:srgbClr val="FFFF00"/>
                    </a:highlight>
                  </a:rPr>
                  <a:t> -&gt; </a:t>
                </a:r>
                <a:r>
                  <a:rPr lang="en-CA" b="0" dirty="0" err="1">
                    <a:highlight>
                      <a:srgbClr val="FFFF00"/>
                    </a:highlight>
                  </a:rPr>
                  <a:t>hyperbolique</a:t>
                </a:r>
                <a:r>
                  <a:rPr lang="en-CA" b="0" dirty="0">
                    <a:highlight>
                      <a:srgbClr val="FFFF00"/>
                    </a:highlight>
                  </a:rPr>
                  <a:t>..</a:t>
                </a:r>
                <a:r>
                  <a:rPr lang="en-CA" b="0" dirty="0" err="1">
                    <a:highlight>
                      <a:srgbClr val="FFFF00"/>
                    </a:highlight>
                  </a:rPr>
                  <a:t>erreur</a:t>
                </a:r>
                <a:r>
                  <a:rPr lang="en-CA" b="0" dirty="0">
                    <a:highlight>
                      <a:srgbClr val="FFFF00"/>
                    </a:highlight>
                  </a:rPr>
                  <a:t> </a:t>
                </a:r>
                <a:r>
                  <a:rPr lang="en-CA" b="0" dirty="0" err="1">
                    <a:highlight>
                      <a:srgbClr val="FFFF00"/>
                    </a:highlight>
                  </a:rPr>
                  <a:t>qqpart</a:t>
                </a:r>
                <a:r>
                  <a:rPr lang="en-CA" dirty="0">
                    <a:highlight>
                      <a:srgbClr val="FFFF00"/>
                    </a:highlight>
                  </a:rPr>
                  <a:t>….</a:t>
                </a:r>
                <a:r>
                  <a:rPr lang="en-CA" dirty="0" err="1">
                    <a:highlight>
                      <a:srgbClr val="FFFF00"/>
                    </a:highlight>
                  </a:rPr>
                  <a:t>mauvaise</a:t>
                </a:r>
                <a:r>
                  <a:rPr lang="en-CA" dirty="0">
                    <a:highlight>
                      <a:srgbClr val="FFFF00"/>
                    </a:highlight>
                  </a:rPr>
                  <a:t> </a:t>
                </a:r>
                <a:r>
                  <a:rPr lang="en-CA" dirty="0" err="1">
                    <a:highlight>
                      <a:srgbClr val="FFFF00"/>
                    </a:highlight>
                  </a:rPr>
                  <a:t>methode</a:t>
                </a:r>
                <a:r>
                  <a:rPr lang="en-CA" dirty="0">
                    <a:highlight>
                      <a:srgbClr val="FFFF00"/>
                    </a:highlight>
                  </a:rPr>
                  <a:t>…</a:t>
                </a:r>
                <a:endParaRPr lang="en-CA" b="0" dirty="0">
                  <a:highlight>
                    <a:srgbClr val="FFFF00"/>
                  </a:highlight>
                </a:endParaRP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8F132-4FDD-A105-FA93-7917FF722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3081" r="-638" b="-30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13450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68BEF-A106-76C3-3F06-95F5465E1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7B039-A432-65B1-F176-2CEA12D4C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000" dirty="0"/>
              <a:t>C) Solution </a:t>
            </a:r>
            <a:r>
              <a:rPr lang="en-CA" sz="3000" dirty="0" err="1"/>
              <a:t>analytique</a:t>
            </a:r>
            <a:r>
              <a:rPr lang="en-CA" sz="3000" dirty="0"/>
              <a:t> </a:t>
            </a:r>
            <a:r>
              <a:rPr lang="en-CA" sz="3000" dirty="0" err="1"/>
              <a:t>en</a:t>
            </a:r>
            <a:r>
              <a:rPr lang="en-CA" sz="3000" dirty="0"/>
              <a:t> </a:t>
            </a:r>
            <a:r>
              <a:rPr lang="en-CA" sz="3000" dirty="0" err="1"/>
              <a:t>régime</a:t>
            </a:r>
            <a:r>
              <a:rPr lang="en-CA" sz="3000" dirty="0"/>
              <a:t> </a:t>
            </a:r>
            <a:r>
              <a:rPr lang="en-CA" sz="3000" dirty="0" err="1"/>
              <a:t>stationnaire</a:t>
            </a:r>
            <a:r>
              <a:rPr lang="en-CA" sz="3000" dirty="0"/>
              <a:t> (</a:t>
            </a:r>
            <a:r>
              <a:rPr lang="en-CA" sz="3000" dirty="0" err="1"/>
              <a:t>équation</a:t>
            </a:r>
            <a:r>
              <a:rPr lang="en-CA" sz="3000" dirty="0"/>
              <a:t> </a:t>
            </a:r>
            <a:r>
              <a:rPr lang="en-CA" sz="3000" dirty="0" err="1"/>
              <a:t>elliptique</a:t>
            </a:r>
            <a:r>
              <a:rPr lang="en-CA" sz="3000" dirty="0"/>
              <a:t>):</a:t>
            </a:r>
            <a:endParaRPr lang="en-CA" sz="3000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707E9-7A4C-C84E-A286-D7B6432C92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dirty="0"/>
                  <a:t>EDO </a:t>
                </a:r>
                <a:r>
                  <a:rPr lang="en-CA" dirty="0" err="1"/>
                  <a:t>d’ordre</a:t>
                </a:r>
                <a:r>
                  <a:rPr lang="en-CA" dirty="0"/>
                  <a:t> 2 sans variable </a:t>
                </a:r>
                <a:r>
                  <a:rPr lang="en-CA" dirty="0" err="1"/>
                  <a:t>dépendante</a:t>
                </a:r>
                <a:r>
                  <a:rPr lang="en-CA" dirty="0"/>
                  <a:t> et non </a:t>
                </a:r>
                <a:r>
                  <a:rPr lang="en-CA" dirty="0" err="1"/>
                  <a:t>homogène</a:t>
                </a:r>
                <a:r>
                  <a:rPr lang="en-CA" dirty="0"/>
                  <a:t>, on </a:t>
                </a:r>
                <a:r>
                  <a:rPr lang="en-CA" dirty="0" err="1"/>
                  <a:t>effectue</a:t>
                </a:r>
                <a:r>
                  <a:rPr lang="en-CA" dirty="0"/>
                  <a:t> un </a:t>
                </a:r>
                <a:r>
                  <a:rPr lang="en-CA" dirty="0" err="1"/>
                  <a:t>changement</a:t>
                </a:r>
                <a:r>
                  <a:rPr lang="en-CA" dirty="0"/>
                  <a:t> de variables: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CA" b="0" dirty="0"/>
                  <a:t>. </a:t>
                </a:r>
                <a:r>
                  <a:rPr lang="en-CA" b="0" dirty="0" err="1"/>
                  <a:t>L’équation</a:t>
                </a:r>
                <a:r>
                  <a:rPr lang="en-CA" b="0" dirty="0"/>
                  <a:t> </a:t>
                </a:r>
                <a:r>
                  <a:rPr lang="en-CA" b="0" dirty="0" err="1"/>
                  <a:t>devient</a:t>
                </a:r>
                <a:r>
                  <a:rPr lang="en-CA" b="0" dirty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b="0" dirty="0"/>
                  <a:t>On </a:t>
                </a:r>
                <a:r>
                  <a:rPr lang="en-CA" b="0" dirty="0" err="1"/>
                  <a:t>multiplie</a:t>
                </a:r>
                <a:r>
                  <a:rPr lang="en-CA" b="0" dirty="0"/>
                  <a:t> par le </a:t>
                </a:r>
                <a:r>
                  <a:rPr lang="en-CA" b="0" dirty="0" err="1"/>
                  <a:t>facteur</a:t>
                </a:r>
                <a:r>
                  <a:rPr lang="en-CA" b="0" dirty="0"/>
                  <a:t> </a:t>
                </a:r>
                <a:r>
                  <a:rPr lang="en-CA" b="0" dirty="0" err="1"/>
                  <a:t>intégrant</a:t>
                </a:r>
                <a:r>
                  <a:rPr lang="en-CA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𝑑𝑟</m:t>
                            </m:r>
                          </m:e>
                        </m:nary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CA" b="0" dirty="0"/>
                  <a:t> </a:t>
                </a:r>
                <a:r>
                  <a:rPr lang="en-CA" b="0" dirty="0" err="1"/>
                  <a:t>L’équation</a:t>
                </a:r>
                <a:r>
                  <a:rPr lang="en-CA" b="0" dirty="0"/>
                  <a:t> </a:t>
                </a:r>
                <a:r>
                  <a:rPr lang="en-CA" b="0" dirty="0" err="1"/>
                  <a:t>devient</a:t>
                </a:r>
                <a:r>
                  <a:rPr lang="en-CA" b="0" dirty="0"/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𝑟𝑆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𝑟𝑆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CA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707E9-7A4C-C84E-A286-D7B6432C92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674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BFEC6-8B41-2833-2E13-FCE043A17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93E2-A2AA-FCBC-76ED-29F41AA4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000" dirty="0"/>
              <a:t>C) Solution </a:t>
            </a:r>
            <a:r>
              <a:rPr lang="en-CA" sz="3000" dirty="0" err="1"/>
              <a:t>analytique</a:t>
            </a:r>
            <a:r>
              <a:rPr lang="en-CA" sz="3000" dirty="0"/>
              <a:t> </a:t>
            </a:r>
            <a:r>
              <a:rPr lang="en-CA" sz="3000" dirty="0" err="1"/>
              <a:t>en</a:t>
            </a:r>
            <a:r>
              <a:rPr lang="en-CA" sz="3000" dirty="0"/>
              <a:t> </a:t>
            </a:r>
            <a:r>
              <a:rPr lang="en-CA" sz="3000" dirty="0" err="1"/>
              <a:t>régime</a:t>
            </a:r>
            <a:r>
              <a:rPr lang="en-CA" sz="3000" dirty="0"/>
              <a:t> </a:t>
            </a:r>
            <a:r>
              <a:rPr lang="en-CA" sz="3000" dirty="0" err="1"/>
              <a:t>stationnaire</a:t>
            </a:r>
            <a:r>
              <a:rPr lang="en-CA" sz="3000" dirty="0"/>
              <a:t> (suite):</a:t>
            </a:r>
            <a:endParaRPr lang="en-CA" sz="3000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15E12-CFE4-B5CB-D479-9E8928859D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=∫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𝑟𝑆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𝒆𝒇𝒇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err="1"/>
                  <a:t>Puisque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b="0" dirty="0"/>
                  <a:t>, on applique la condition </a:t>
                </a:r>
                <a:r>
                  <a:rPr lang="en-US" b="0" dirty="0" err="1"/>
                  <a:t>frontière</a:t>
                </a:r>
                <a:r>
                  <a:rPr lang="en-US" b="0" dirty="0"/>
                  <a:t> de Neumann </a:t>
                </a:r>
                <a:r>
                  <a:rPr lang="en-US" b="0" dirty="0" err="1"/>
                  <a:t>en</a:t>
                </a:r>
                <a:r>
                  <a:rPr lang="en-US" b="0" dirty="0"/>
                  <a:t> r=0: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𝒆𝒇𝒇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On </a:t>
                </a:r>
                <a:r>
                  <a:rPr lang="en-US" dirty="0" err="1"/>
                  <a:t>intègre</a:t>
                </a:r>
                <a:r>
                  <a:rPr lang="en-US" dirty="0"/>
                  <a:t> </a:t>
                </a:r>
                <a:r>
                  <a:rPr lang="en-US" dirty="0" err="1"/>
                  <a:t>une</a:t>
                </a:r>
                <a:r>
                  <a:rPr lang="en-US" dirty="0"/>
                  <a:t> </a:t>
                </a:r>
                <a:r>
                  <a:rPr lang="en-US" dirty="0" err="1"/>
                  <a:t>deuxième</a:t>
                </a:r>
                <a:r>
                  <a:rPr lang="en-US" dirty="0"/>
                  <a:t> </a:t>
                </a:r>
                <a:r>
                  <a:rPr lang="en-US" dirty="0" err="1"/>
                  <a:t>fois</a:t>
                </a:r>
                <a:r>
                  <a:rPr lang="en-US" dirty="0"/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𝒆𝒇𝒇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On applique la condition </a:t>
                </a:r>
                <a:r>
                  <a:rPr lang="en-US" dirty="0" err="1"/>
                  <a:t>frontière</a:t>
                </a:r>
                <a:r>
                  <a:rPr lang="en-US" dirty="0"/>
                  <a:t> de Dirichlet </a:t>
                </a:r>
                <a:r>
                  <a:rPr lang="en-US" dirty="0" err="1"/>
                  <a:t>en</a:t>
                </a:r>
                <a:r>
                  <a:rPr lang="en-US" dirty="0"/>
                  <a:t> r=R: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𝒆𝒇𝒇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CA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f>
                      <m:f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num>
                      <m:den>
                        <m:sSub>
                          <m:sSubPr>
                            <m:ctrlPr>
                              <a:rPr lang="en-CA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CA" b="1" i="1">
                                <a:latin typeface="Cambria Math" panose="02040503050406030204" pitchFamily="18" charset="0"/>
                              </a:rPr>
                              <m:t>𝒆𝒇𝒇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p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p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  <m:r>
                          <a:rPr lang="en-CA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m:rPr>
                            <m:nor/>
                          </m:rPr>
                          <a:rPr lang="en-CA" b="1" dirty="0"/>
                          <m:t> </m:t>
                        </m:r>
                      </m:e>
                    </m:d>
                    <m:r>
                      <a:rPr lang="en-CA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en-CA" b="1" dirty="0"/>
                  <a:t>     (CQFD)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15E12-CFE4-B5CB-D479-9E8928859D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24420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54F0-3E66-F13E-0173-C98843B0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D) </a:t>
            </a:r>
            <a:r>
              <a:rPr lang="en-US" sz="4000" dirty="0" err="1"/>
              <a:t>Profil</a:t>
            </a:r>
            <a:r>
              <a:rPr lang="en-US" sz="4000" dirty="0"/>
              <a:t> de concentration à </a:t>
            </a:r>
            <a:r>
              <a:rPr lang="en-US" sz="4000" dirty="0" err="1"/>
              <a:t>l’état</a:t>
            </a:r>
            <a:r>
              <a:rPr lang="en-US" sz="4000" dirty="0"/>
              <a:t> </a:t>
            </a:r>
            <a:r>
              <a:rPr lang="en-US" sz="4000" dirty="0" err="1"/>
              <a:t>stationnaire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36E41-3413-6A8B-DFA4-896DBF95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</a:rPr>
              <a:t>Inserer</a:t>
            </a:r>
            <a:r>
              <a:rPr lang="en-US" dirty="0">
                <a:highlight>
                  <a:srgbClr val="FFFF00"/>
                </a:highlight>
              </a:rPr>
              <a:t> image</a:t>
            </a:r>
            <a:endParaRPr lang="en-CA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82234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A5AC1-4B88-82EA-D1C5-B84A8384B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00779-5958-F263-6DEA-3CB38064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E-a) </a:t>
            </a:r>
            <a:r>
              <a:rPr lang="en-US" sz="4000" dirty="0" err="1"/>
              <a:t>Paramètres</a:t>
            </a:r>
            <a:r>
              <a:rPr lang="en-US" sz="4000" dirty="0"/>
              <a:t> de la simulation </a:t>
            </a:r>
            <a:r>
              <a:rPr lang="en-US" sz="4000" dirty="0" err="1"/>
              <a:t>stationnaire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1AB2-1BC1-1766-DF80-633ACD82E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 partir de ce code générique, soit écrire un code pour résoudre le cas stationnaire directement ou soit faire rouler le code jusqu’à la solution stationnaire (c-à-d l’Eq.(3) développée avec S constant). a. préciser tous les paramètres de la simulation utilisés.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940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DB91-2171-0585-EDF1-6999E4B9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E-b) </a:t>
            </a:r>
            <a:r>
              <a:rPr lang="en-US" sz="4000" dirty="0" err="1"/>
              <a:t>Vérification</a:t>
            </a:r>
            <a:r>
              <a:rPr lang="en-US" sz="4000" dirty="0"/>
              <a:t> avec la solution </a:t>
            </a:r>
            <a:r>
              <a:rPr lang="en-US" sz="4000" dirty="0" err="1"/>
              <a:t>analytique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A8010-B541-576B-B2F1-01BEE5737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Insert</a:t>
            </a:r>
            <a:r>
              <a:rPr lang="fr-FR" dirty="0"/>
              <a:t> graphique les erreurs L1, L2 et L∞. c. constatez-vous un problème avec cette procédure de vérification 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8610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47E2E-AC85-D215-CAF4-7ED0DD47E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9CC3B-A4AF-17FC-9AE2-F22D28CBB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F-a) Reprise avec </a:t>
            </a:r>
            <a:r>
              <a:rPr lang="en-US" sz="4000" dirty="0" err="1"/>
              <a:t>schémas</a:t>
            </a:r>
            <a:r>
              <a:rPr lang="en-US" sz="4000" dirty="0"/>
              <a:t> </a:t>
            </a:r>
            <a:r>
              <a:rPr lang="en-US" sz="4000" dirty="0" err="1"/>
              <a:t>d’ordre</a:t>
            </a:r>
            <a:r>
              <a:rPr lang="en-US" sz="4000" dirty="0"/>
              <a:t> 2 - </a:t>
            </a:r>
            <a:r>
              <a:rPr lang="en-US" sz="4000" dirty="0" err="1"/>
              <a:t>vérification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481F0-0D98-CC04-2113-7B69D1ACA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a. refaire les vérifications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1653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64F1C-57DC-EAEA-CF3E-47F854D44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2BA8-0946-602E-EB84-4324B372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F-b) </a:t>
            </a:r>
            <a:r>
              <a:rPr lang="en-US" sz="4000" dirty="0" err="1"/>
              <a:t>Comparaison</a:t>
            </a:r>
            <a:r>
              <a:rPr lang="en-US" sz="4000" dirty="0"/>
              <a:t> des </a:t>
            </a:r>
            <a:r>
              <a:rPr lang="en-US" sz="4000" dirty="0" err="1"/>
              <a:t>profils</a:t>
            </a:r>
            <a:r>
              <a:rPr lang="en-US" sz="4000" dirty="0"/>
              <a:t> de concentration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AA665-25F9-39EB-C3E3-C120EBF82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b. tracer les profils de concentration obtenus avec les deux schémas numériques. </a:t>
            </a:r>
            <a:r>
              <a:rPr lang="fr-FR" dirty="0">
                <a:highlight>
                  <a:srgbClr val="FFFF00"/>
                </a:highlight>
              </a:rPr>
              <a:t>INSERT graphs</a:t>
            </a:r>
            <a:endParaRPr lang="en-CA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42193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B8EE4-930B-6D97-EB2B-1B03CE236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1B1AF-8E5A-D995-180C-39E557D0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F-c) </a:t>
            </a:r>
            <a:r>
              <a:rPr lang="en-US" sz="4000" dirty="0" err="1"/>
              <a:t>Commentaire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5A1EC-E298-0AA9-CD0B-613EFE754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 c. que constatez-vous maintenant ?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8067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0718-7085-48D6-FCCC-6D486EF51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A-a) Type de </a:t>
            </a:r>
            <a:r>
              <a:rPr lang="en-CA" sz="4000" dirty="0" err="1"/>
              <a:t>l’équation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846E6E-541E-C380-2EC3-91AF5BEE61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3665"/>
                <a:ext cx="10515600" cy="4829942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CA" dirty="0"/>
                  <a:t>Le </a:t>
                </a:r>
                <a:r>
                  <a:rPr lang="en-CA" dirty="0" err="1"/>
                  <a:t>problème</a:t>
                </a:r>
                <a:r>
                  <a:rPr lang="en-CA" dirty="0"/>
                  <a:t> </a:t>
                </a:r>
                <a:r>
                  <a:rPr lang="en-CA" dirty="0" err="1"/>
                  <a:t>est</a:t>
                </a:r>
                <a:r>
                  <a:rPr lang="en-CA" dirty="0"/>
                  <a:t> un </a:t>
                </a:r>
                <a:r>
                  <a:rPr lang="en-CA" dirty="0" err="1"/>
                  <a:t>problème</a:t>
                </a:r>
                <a:r>
                  <a:rPr lang="en-CA" dirty="0"/>
                  <a:t> </a:t>
                </a:r>
                <a:r>
                  <a:rPr lang="en-CA" dirty="0" err="1"/>
                  <a:t>instationnaire</a:t>
                </a:r>
                <a:r>
                  <a:rPr lang="en-CA" dirty="0"/>
                  <a:t> de diffusion, </a:t>
                </a:r>
                <a:r>
                  <a:rPr lang="en-CA" dirty="0" err="1"/>
                  <a:t>l’équation</a:t>
                </a:r>
                <a:r>
                  <a:rPr lang="en-CA" dirty="0"/>
                  <a:t> </a:t>
                </a:r>
                <a:r>
                  <a:rPr lang="en-CA" dirty="0" err="1"/>
                  <a:t>différentielle</a:t>
                </a:r>
                <a:r>
                  <a:rPr lang="en-CA" dirty="0"/>
                  <a:t> qui </a:t>
                </a:r>
                <a:r>
                  <a:rPr lang="en-CA" dirty="0" err="1"/>
                  <a:t>l’illustre</a:t>
                </a:r>
                <a:r>
                  <a:rPr lang="en-CA" dirty="0"/>
                  <a:t> </a:t>
                </a:r>
                <a:r>
                  <a:rPr lang="en-CA" dirty="0" err="1"/>
                  <a:t>est</a:t>
                </a:r>
                <a:r>
                  <a:rPr lang="en-CA" dirty="0"/>
                  <a:t> </a:t>
                </a:r>
                <a:r>
                  <a:rPr lang="en-CA" dirty="0" err="1"/>
                  <a:t>donc</a:t>
                </a:r>
                <a:r>
                  <a:rPr lang="en-CA" dirty="0"/>
                  <a:t> </a:t>
                </a:r>
                <a:r>
                  <a:rPr lang="en-CA" b="1" dirty="0" err="1"/>
                  <a:t>parabolique</a:t>
                </a:r>
                <a:r>
                  <a:rPr lang="en-CA" dirty="0"/>
                  <a:t>.</a:t>
                </a:r>
              </a:p>
              <a:p>
                <a:pPr marL="0" indent="0">
                  <a:buNone/>
                </a:pPr>
                <a:r>
                  <a:rPr lang="en-CA" b="1" u="sng" dirty="0" err="1"/>
                  <a:t>Preuve</a:t>
                </a:r>
                <a:r>
                  <a:rPr lang="en-CA" b="1" u="sng" dirty="0"/>
                  <a:t> avec la </a:t>
                </a:r>
                <a:r>
                  <a:rPr lang="en-CA" b="1" u="sng" dirty="0" err="1"/>
                  <a:t>méthode</a:t>
                </a:r>
                <a:r>
                  <a:rPr lang="en-CA" b="1" u="sng" dirty="0"/>
                  <a:t> de </a:t>
                </a:r>
                <a:r>
                  <a:rPr lang="en-CA" b="1" u="sng" dirty="0" err="1"/>
                  <a:t>l’équation</a:t>
                </a:r>
                <a:r>
                  <a:rPr lang="en-CA" b="1" u="sng" dirty="0"/>
                  <a:t> </a:t>
                </a:r>
                <a:r>
                  <a:rPr lang="en-CA" b="1" u="sng" dirty="0" err="1"/>
                  <a:t>caractéristique</a:t>
                </a:r>
                <a:r>
                  <a:rPr lang="en-CA" b="1" u="sng" dirty="0"/>
                  <a:t>:</a:t>
                </a:r>
              </a:p>
              <a:p>
                <a:pPr marL="0" indent="0">
                  <a:buNone/>
                </a:pPr>
                <a:r>
                  <a:rPr lang="en-CA" dirty="0" err="1"/>
                  <a:t>Forme</a:t>
                </a:r>
                <a:r>
                  <a:rPr lang="en-CA" dirty="0"/>
                  <a:t> </a:t>
                </a:r>
                <a:r>
                  <a:rPr lang="en-CA" dirty="0" err="1"/>
                  <a:t>générale</a:t>
                </a:r>
                <a:r>
                  <a:rPr lang="en-CA" dirty="0"/>
                  <a:t> de </a:t>
                </a:r>
                <a:r>
                  <a:rPr lang="en-CA" dirty="0" err="1"/>
                  <a:t>toutes</a:t>
                </a:r>
                <a:r>
                  <a:rPr lang="en-CA" dirty="0"/>
                  <a:t> les EDP </a:t>
                </a:r>
                <a:r>
                  <a:rPr lang="en-CA" dirty="0" err="1"/>
                  <a:t>d’ordre</a:t>
                </a:r>
                <a:r>
                  <a:rPr lang="en-CA" dirty="0"/>
                  <a:t> 2 (</a:t>
                </a:r>
                <a:r>
                  <a:rPr lang="en-CA" dirty="0" err="1"/>
                  <a:t>espace</a:t>
                </a:r>
                <a:r>
                  <a:rPr lang="en-CA" dirty="0"/>
                  <a:t> 1D + temps):</a:t>
                </a:r>
              </a:p>
              <a:p>
                <a:pPr marL="0" indent="0">
                  <a:buNone/>
                </a:pPr>
                <a:endParaRPr lang="en-CA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𝐵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𝐹𝑓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Les </a:t>
                </a:r>
                <a:r>
                  <a:rPr lang="en-CA" dirty="0" err="1"/>
                  <a:t>dérivées</a:t>
                </a:r>
                <a:r>
                  <a:rPr lang="en-CA" dirty="0"/>
                  <a:t> </a:t>
                </a:r>
                <a:r>
                  <a:rPr lang="en-CA" dirty="0" err="1"/>
                  <a:t>d’ordre</a:t>
                </a:r>
                <a:r>
                  <a:rPr lang="en-CA" dirty="0"/>
                  <a:t> 2 </a:t>
                </a:r>
                <a:r>
                  <a:rPr lang="en-CA" dirty="0" err="1"/>
                  <a:t>vont</a:t>
                </a:r>
                <a:r>
                  <a:rPr lang="en-CA" dirty="0"/>
                  <a:t> </a:t>
                </a:r>
                <a:r>
                  <a:rPr lang="en-CA" dirty="0" err="1"/>
                  <a:t>dominer</a:t>
                </a:r>
                <a:r>
                  <a:rPr lang="en-CA" dirty="0"/>
                  <a:t> la solution, </a:t>
                </a:r>
                <a:r>
                  <a:rPr lang="en-CA" dirty="0" err="1"/>
                  <a:t>donc</a:t>
                </a:r>
                <a:r>
                  <a:rPr lang="en-CA" dirty="0"/>
                  <a:t> on </a:t>
                </a:r>
                <a:r>
                  <a:rPr lang="en-CA" dirty="0" err="1"/>
                  <a:t>approxime</a:t>
                </a:r>
                <a:r>
                  <a:rPr lang="en-CA" dirty="0"/>
                  <a:t> </a:t>
                </a:r>
                <a:r>
                  <a:rPr lang="en-CA" dirty="0" err="1"/>
                  <a:t>l’équation</a:t>
                </a:r>
                <a:r>
                  <a:rPr lang="en-CA" dirty="0"/>
                  <a:t> par :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𝐴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𝐵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Son </a:t>
                </a:r>
                <a:r>
                  <a:rPr lang="en-CA" dirty="0" err="1"/>
                  <a:t>équation</a:t>
                </a:r>
                <a:r>
                  <a:rPr lang="en-CA" dirty="0"/>
                  <a:t> </a:t>
                </a:r>
                <a:r>
                  <a:rPr lang="en-CA" dirty="0" err="1"/>
                  <a:t>caractéristique</a:t>
                </a:r>
                <a:r>
                  <a:rPr lang="en-CA" dirty="0"/>
                  <a:t> (EC) </a:t>
                </a:r>
                <a:r>
                  <a:rPr lang="en-CA" dirty="0" err="1"/>
                  <a:t>s’écrit</a:t>
                </a:r>
                <a:r>
                  <a:rPr lang="en-CA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endParaRPr lang="en-CA" b="0" dirty="0"/>
              </a:p>
              <a:p>
                <a:r>
                  <a:rPr lang="en-CA" dirty="0"/>
                  <a:t>Si EC &lt; 0 : EDP </a:t>
                </a:r>
                <a:r>
                  <a:rPr lang="en-CA" dirty="0" err="1"/>
                  <a:t>elliptique</a:t>
                </a:r>
                <a:endParaRPr lang="en-CA" dirty="0"/>
              </a:p>
              <a:p>
                <a:r>
                  <a:rPr lang="en-CA" dirty="0"/>
                  <a:t>Si EC = 0 : EDP </a:t>
                </a:r>
                <a:r>
                  <a:rPr lang="en-CA" dirty="0" err="1"/>
                  <a:t>parabolique</a:t>
                </a:r>
                <a:endParaRPr lang="en-CA" dirty="0"/>
              </a:p>
              <a:p>
                <a:r>
                  <a:rPr lang="en-CA" dirty="0"/>
                  <a:t>Si EC &gt; 0 : EDP </a:t>
                </a:r>
                <a:r>
                  <a:rPr lang="en-CA" dirty="0" err="1"/>
                  <a:t>hyperbolique</a:t>
                </a: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Après simplification de </a:t>
                </a:r>
                <a:r>
                  <a:rPr lang="en-CA" dirty="0" err="1"/>
                  <a:t>l’équation</a:t>
                </a:r>
                <a:r>
                  <a:rPr lang="en-CA" dirty="0"/>
                  <a:t> de diffusion (</a:t>
                </a:r>
                <a:r>
                  <a:rPr lang="en-CA" dirty="0" err="1"/>
                  <a:t>voir</a:t>
                </a:r>
                <a:r>
                  <a:rPr lang="en-CA" dirty="0"/>
                  <a:t> question </a:t>
                </a:r>
                <a:r>
                  <a:rPr lang="en-CA" dirty="0" err="1"/>
                  <a:t>A.b</a:t>
                </a:r>
                <a:r>
                  <a:rPr lang="en-CA" dirty="0"/>
                  <a:t>), </a:t>
                </a:r>
                <a:r>
                  <a:rPr lang="en-CA" dirty="0" err="1"/>
                  <a:t>l’approximation</a:t>
                </a:r>
                <a:r>
                  <a:rPr lang="en-CA" dirty="0"/>
                  <a:t> par les </a:t>
                </a:r>
                <a:r>
                  <a:rPr lang="en-CA" dirty="0" err="1"/>
                  <a:t>dérivées</a:t>
                </a:r>
                <a:r>
                  <a:rPr lang="en-CA" dirty="0"/>
                  <a:t> </a:t>
                </a:r>
                <a:r>
                  <a:rPr lang="en-CA" dirty="0" err="1"/>
                  <a:t>secondes</a:t>
                </a:r>
                <a:r>
                  <a:rPr lang="en-CA" dirty="0"/>
                  <a:t> </a:t>
                </a:r>
                <a:r>
                  <a:rPr lang="en-CA" dirty="0" err="1"/>
                  <a:t>donne</a:t>
                </a:r>
                <a:r>
                  <a:rPr lang="en-CA" dirty="0"/>
                  <a:t>: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+0∗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+0∗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=0→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𝐴𝐶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=0−4∗0∗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 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𝐸𝐷𝑃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𝑝𝑎𝑟𝑎𝑏𝑜𝑙𝑖𝑞𝑢𝑒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846E6E-541E-C380-2EC3-91AF5BEE61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3665"/>
                <a:ext cx="10515600" cy="4829942"/>
              </a:xfrm>
              <a:blipFill>
                <a:blip r:embed="rId2"/>
                <a:stretch>
                  <a:fillRect l="-232" t="-12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78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F3E73-6117-D243-4A89-61D446CC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A-b) Dimension du </a:t>
            </a:r>
            <a:r>
              <a:rPr lang="en-CA" sz="4000" dirty="0" err="1"/>
              <a:t>problème</a:t>
            </a:r>
            <a:r>
              <a:rPr lang="en-CA" sz="4000" dirty="0"/>
              <a:t> et  </a:t>
            </a:r>
            <a:r>
              <a:rPr lang="en-CA" sz="4000" dirty="0" err="1"/>
              <a:t>symétrie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69E0AE-C463-7B09-65E1-D12FA5E15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6181"/>
                <a:ext cx="10515600" cy="4780782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fr-FR" dirty="0"/>
                  <a:t>Poteau infiniment haut donc pas de variation en z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b="0" dirty="0"/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CA" dirty="0"/>
                  <a:t>Poteau </a:t>
                </a:r>
                <a:r>
                  <a:rPr lang="en-CA" dirty="0" err="1"/>
                  <a:t>homogène</a:t>
                </a:r>
                <a:r>
                  <a:rPr lang="en-CA" dirty="0"/>
                  <a:t> et </a:t>
                </a:r>
                <a:r>
                  <a:rPr lang="en-CA" dirty="0" err="1"/>
                  <a:t>poreux</a:t>
                </a:r>
                <a:r>
                  <a:rPr lang="en-CA" dirty="0"/>
                  <a:t> (1 seul </a:t>
                </a:r>
                <a:r>
                  <a:rPr lang="en-CA" dirty="0" err="1"/>
                  <a:t>matériau</a:t>
                </a:r>
                <a:r>
                  <a:rPr lang="en-CA" dirty="0"/>
                  <a:t>) + </a:t>
                </a:r>
                <a:r>
                  <a:rPr lang="en-CA" dirty="0" err="1"/>
                  <a:t>axisymétrique</a:t>
                </a:r>
                <a:r>
                  <a:rPr lang="en-CA" dirty="0"/>
                  <a:t> </a:t>
                </a:r>
                <a:r>
                  <a:rPr lang="en-CA" dirty="0" err="1"/>
                  <a:t>donc</a:t>
                </a:r>
                <a:r>
                  <a:rPr lang="en-CA" dirty="0"/>
                  <a:t> pas de variation </a:t>
                </a:r>
                <a:r>
                  <a:rPr lang="en-CA" dirty="0" err="1"/>
                  <a:t>en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𝜕𝜃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b="0" dirty="0"/>
                  <a:t>La </a:t>
                </a:r>
                <a:r>
                  <a:rPr lang="en-CA" b="0" dirty="0" err="1"/>
                  <a:t>seule</a:t>
                </a:r>
                <a:r>
                  <a:rPr lang="en-CA" b="0" dirty="0"/>
                  <a:t> dimension restante </a:t>
                </a:r>
                <a:r>
                  <a:rPr lang="en-CA" b="0" dirty="0" err="1"/>
                  <a:t>est</a:t>
                </a:r>
                <a:r>
                  <a:rPr lang="en-CA" b="0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CA" b="0" dirty="0"/>
                  <a:t> Le </a:t>
                </a:r>
                <a:r>
                  <a:rPr lang="en-CA" b="0" dirty="0" err="1"/>
                  <a:t>laplacien</a:t>
                </a:r>
                <a:r>
                  <a:rPr lang="en-CA" b="0" dirty="0"/>
                  <a:t> se </a:t>
                </a:r>
                <a:r>
                  <a:rPr lang="en-CA" b="0" dirty="0" err="1"/>
                  <a:t>simplifie</a:t>
                </a:r>
                <a:r>
                  <a:rPr lang="en-CA" b="0" dirty="0"/>
                  <a:t>:</a:t>
                </a:r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Et </a:t>
                </a:r>
                <a:r>
                  <a:rPr lang="en-CA" dirty="0" err="1"/>
                  <a:t>l’équation</a:t>
                </a:r>
                <a:r>
                  <a:rPr lang="en-CA" b="0" dirty="0"/>
                  <a:t> de diffusion </a:t>
                </a:r>
                <a:r>
                  <a:rPr lang="en-CA" b="0" dirty="0" err="1"/>
                  <a:t>devient</a:t>
                </a:r>
                <a:r>
                  <a:rPr lang="en-CA" b="0" dirty="0"/>
                  <a:t>:</a:t>
                </a:r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b="0" dirty="0"/>
                  <a:t>Poteau </a:t>
                </a:r>
                <a:r>
                  <a:rPr lang="en-CA" b="0" dirty="0" err="1"/>
                  <a:t>circulaire</a:t>
                </a:r>
                <a:r>
                  <a:rPr lang="en-CA" b="0" dirty="0"/>
                  <a:t> </a:t>
                </a:r>
                <a:r>
                  <a:rPr lang="en-CA" b="0" dirty="0" err="1"/>
                  <a:t>donc</a:t>
                </a:r>
                <a:r>
                  <a:rPr lang="en-CA" b="0" dirty="0"/>
                  <a:t> </a:t>
                </a:r>
                <a:r>
                  <a:rPr lang="en-CA" b="0" dirty="0" err="1"/>
                  <a:t>axisymétrique</a:t>
                </a:r>
                <a:r>
                  <a:rPr lang="en-CA" b="0" dirty="0"/>
                  <a:t> </a:t>
                </a:r>
                <a:r>
                  <a:rPr lang="en-CA" b="0" dirty="0" err="1"/>
                  <a:t>en</a:t>
                </a:r>
                <a:r>
                  <a:rPr lang="en-CA" b="0" dirty="0"/>
                  <a:t> son centre, on </a:t>
                </a:r>
                <a:r>
                  <a:rPr lang="en-CA" b="0" dirty="0" err="1"/>
                  <a:t>peut</a:t>
                </a:r>
                <a:r>
                  <a:rPr lang="en-CA" b="0" dirty="0"/>
                  <a:t> applique la MDF sur un seul rayon (</a:t>
                </a:r>
                <a:r>
                  <a:rPr lang="en-CA" b="0" dirty="0" err="1"/>
                  <a:t>domaine</a:t>
                </a:r>
                <a:r>
                  <a:rPr lang="en-CA" b="0" dirty="0"/>
                  <a:t> = [0,R]) et la solution sera </a:t>
                </a:r>
                <a:r>
                  <a:rPr lang="en-CA" b="0" dirty="0" err="1"/>
                  <a:t>identique</a:t>
                </a:r>
                <a:r>
                  <a:rPr lang="en-CA" b="0" dirty="0"/>
                  <a:t> tout </a:t>
                </a:r>
                <a:r>
                  <a:rPr lang="en-CA" b="0" dirty="0" err="1"/>
                  <a:t>autour</a:t>
                </a:r>
                <a:r>
                  <a:rPr lang="en-CA" b="0" dirty="0"/>
                  <a:t> de son axe de revolution.</a:t>
                </a:r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69E0AE-C463-7B09-65E1-D12FA5E15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6181"/>
                <a:ext cx="10515600" cy="4780782"/>
              </a:xfrm>
              <a:blipFill>
                <a:blip r:embed="rId2"/>
                <a:stretch>
                  <a:fillRect l="-522" t="-102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18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C43AD-AB58-7419-6A3F-95FA5D77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A-c) </a:t>
            </a:r>
            <a:r>
              <a:rPr lang="en-CA" sz="4000" dirty="0" err="1"/>
              <a:t>Discrétisation</a:t>
            </a:r>
            <a:r>
              <a:rPr lang="en-CA" sz="4000" dirty="0"/>
              <a:t> du </a:t>
            </a:r>
            <a:r>
              <a:rPr lang="en-CA" sz="4000" dirty="0" err="1"/>
              <a:t>domaine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88ADA9-69BB-35AD-3B5E-4F651B79D0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0322"/>
                <a:ext cx="10515600" cy="947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A cause de </a:t>
                </a:r>
                <a:r>
                  <a:rPr lang="en-CA" dirty="0" err="1"/>
                  <a:t>l’axisymétrie</a:t>
                </a:r>
                <a:r>
                  <a:rPr lang="en-CA" dirty="0"/>
                  <a:t>, et </a:t>
                </a:r>
                <a:r>
                  <a:rPr lang="en-CA" dirty="0" err="1"/>
                  <a:t>l’unidimensionnalité</a:t>
                </a:r>
                <a:r>
                  <a:rPr lang="en-CA" dirty="0"/>
                  <a:t> du </a:t>
                </a:r>
                <a:r>
                  <a:rPr lang="en-CA" dirty="0" err="1"/>
                  <a:t>problème</a:t>
                </a:r>
                <a:r>
                  <a:rPr lang="en-CA" dirty="0"/>
                  <a:t>, le </a:t>
                </a:r>
                <a:r>
                  <a:rPr lang="en-CA" dirty="0" err="1"/>
                  <a:t>domaine</a:t>
                </a:r>
                <a:r>
                  <a:rPr lang="en-CA" dirty="0"/>
                  <a:t> </a:t>
                </a:r>
                <a:r>
                  <a:rPr lang="en-CA" dirty="0" err="1"/>
                  <a:t>est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CA" dirty="0"/>
                  <a:t> avec R=1m. </a:t>
                </a:r>
                <a:r>
                  <a:rPr lang="en-CA" dirty="0" err="1"/>
                  <a:t>D’où</a:t>
                </a:r>
                <a:r>
                  <a:rPr lang="en-CA" dirty="0"/>
                  <a:t> la </a:t>
                </a:r>
                <a:r>
                  <a:rPr lang="en-CA" dirty="0" err="1"/>
                  <a:t>discrétisation</a:t>
                </a:r>
                <a:r>
                  <a:rPr lang="en-CA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88ADA9-69BB-35AD-3B5E-4F651B79D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0322"/>
                <a:ext cx="10515600" cy="947072"/>
              </a:xfrm>
              <a:blipFill>
                <a:blip r:embed="rId2"/>
                <a:stretch>
                  <a:fillRect l="-1217" t="-10897" b="-8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216AF41A-CB93-8178-E01E-30B8BAA55803}"/>
              </a:ext>
            </a:extLst>
          </p:cNvPr>
          <p:cNvSpPr/>
          <p:nvPr/>
        </p:nvSpPr>
        <p:spPr>
          <a:xfrm>
            <a:off x="3637935" y="2497394"/>
            <a:ext cx="4041058" cy="404105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3B6F68-F014-E7C3-620C-F01934B5721F}"/>
              </a:ext>
            </a:extLst>
          </p:cNvPr>
          <p:cNvCxnSpPr/>
          <p:nvPr/>
        </p:nvCxnSpPr>
        <p:spPr>
          <a:xfrm>
            <a:off x="5658464" y="4517923"/>
            <a:ext cx="35052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43B0658-BF75-B86C-65F1-30C6DA48C0DA}"/>
              </a:ext>
            </a:extLst>
          </p:cNvPr>
          <p:cNvSpPr/>
          <p:nvPr/>
        </p:nvSpPr>
        <p:spPr>
          <a:xfrm>
            <a:off x="5599582" y="4459041"/>
            <a:ext cx="117764" cy="1177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D1F5B6-3219-5A1E-A7FB-31C696A28270}"/>
              </a:ext>
            </a:extLst>
          </p:cNvPr>
          <p:cNvSpPr/>
          <p:nvPr/>
        </p:nvSpPr>
        <p:spPr>
          <a:xfrm>
            <a:off x="7620111" y="4459041"/>
            <a:ext cx="117764" cy="1177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B4549F-B091-6BFB-6F29-4471620DE77C}"/>
              </a:ext>
            </a:extLst>
          </p:cNvPr>
          <p:cNvSpPr/>
          <p:nvPr/>
        </p:nvSpPr>
        <p:spPr>
          <a:xfrm>
            <a:off x="6609846" y="4459041"/>
            <a:ext cx="117764" cy="1177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158A76-8642-2705-BFBC-3FA1A0EA7050}"/>
              </a:ext>
            </a:extLst>
          </p:cNvPr>
          <p:cNvSpPr/>
          <p:nvPr/>
        </p:nvSpPr>
        <p:spPr>
          <a:xfrm>
            <a:off x="6104714" y="4459041"/>
            <a:ext cx="117764" cy="1177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303E3F-711A-6C06-D255-88807746A908}"/>
              </a:ext>
            </a:extLst>
          </p:cNvPr>
          <p:cNvSpPr/>
          <p:nvPr/>
        </p:nvSpPr>
        <p:spPr>
          <a:xfrm>
            <a:off x="7114978" y="4459041"/>
            <a:ext cx="117764" cy="1177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84DC65-6C3E-61E9-0D0E-E165BF9E7734}"/>
              </a:ext>
            </a:extLst>
          </p:cNvPr>
          <p:cNvSpPr txBox="1"/>
          <p:nvPr/>
        </p:nvSpPr>
        <p:spPr>
          <a:xfrm>
            <a:off x="9146571" y="4333257"/>
            <a:ext cx="48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9B3318-E873-2E6A-CEEC-CB7267227DD8}"/>
              </a:ext>
            </a:extLst>
          </p:cNvPr>
          <p:cNvSpPr txBox="1"/>
          <p:nvPr/>
        </p:nvSpPr>
        <p:spPr>
          <a:xfrm>
            <a:off x="5396461" y="4576805"/>
            <a:ext cx="482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r1=0</a:t>
            </a:r>
            <a:endParaRPr lang="en-CA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204BA9-04B4-85AF-B83C-4A867E95F100}"/>
              </a:ext>
            </a:extLst>
          </p:cNvPr>
          <p:cNvSpPr txBox="1"/>
          <p:nvPr/>
        </p:nvSpPr>
        <p:spPr>
          <a:xfrm>
            <a:off x="5837463" y="4576805"/>
            <a:ext cx="65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r2=0.25</a:t>
            </a:r>
            <a:endParaRPr lang="en-CA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4ED807-0A71-5AC3-7381-905C827CAFFC}"/>
              </a:ext>
            </a:extLst>
          </p:cNvPr>
          <p:cNvSpPr txBox="1"/>
          <p:nvPr/>
        </p:nvSpPr>
        <p:spPr>
          <a:xfrm>
            <a:off x="6395836" y="4586910"/>
            <a:ext cx="56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r3=0.5</a:t>
            </a:r>
            <a:endParaRPr lang="en-CA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8E24B3-A210-F515-62DA-A74E4BE73812}"/>
              </a:ext>
            </a:extLst>
          </p:cNvPr>
          <p:cNvSpPr txBox="1"/>
          <p:nvPr/>
        </p:nvSpPr>
        <p:spPr>
          <a:xfrm>
            <a:off x="6882915" y="4571784"/>
            <a:ext cx="678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r4=0.75</a:t>
            </a:r>
            <a:endParaRPr lang="en-CA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6F252F-775C-9036-C0CB-6CD620D03D97}"/>
              </a:ext>
            </a:extLst>
          </p:cNvPr>
          <p:cNvSpPr txBox="1"/>
          <p:nvPr/>
        </p:nvSpPr>
        <p:spPr>
          <a:xfrm>
            <a:off x="7627633" y="4571784"/>
            <a:ext cx="56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r5=1</a:t>
            </a:r>
            <a:endParaRPr lang="en-CA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9BF3A9-E225-C6E6-0BC7-1C03568ABF3D}"/>
              </a:ext>
            </a:extLst>
          </p:cNvPr>
          <p:cNvSpPr txBox="1"/>
          <p:nvPr/>
        </p:nvSpPr>
        <p:spPr>
          <a:xfrm>
            <a:off x="5411769" y="4149261"/>
            <a:ext cx="482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  <a:endParaRPr lang="en-CA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3C64CF-F327-601A-1F07-CE5C72D9CC7D}"/>
              </a:ext>
            </a:extLst>
          </p:cNvPr>
          <p:cNvSpPr txBox="1"/>
          <p:nvPr/>
        </p:nvSpPr>
        <p:spPr>
          <a:xfrm>
            <a:off x="5873556" y="4142334"/>
            <a:ext cx="56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2</a:t>
            </a:r>
            <a:endParaRPr lang="en-CA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1B165E-0988-8C39-1B8E-B2AAF5C88114}"/>
              </a:ext>
            </a:extLst>
          </p:cNvPr>
          <p:cNvSpPr txBox="1"/>
          <p:nvPr/>
        </p:nvSpPr>
        <p:spPr>
          <a:xfrm>
            <a:off x="6376513" y="4152439"/>
            <a:ext cx="56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3</a:t>
            </a:r>
            <a:endParaRPr lang="en-CA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B0DDF4-DDF6-FA9F-F814-752620D83C50}"/>
              </a:ext>
            </a:extLst>
          </p:cNvPr>
          <p:cNvSpPr txBox="1"/>
          <p:nvPr/>
        </p:nvSpPr>
        <p:spPr>
          <a:xfrm>
            <a:off x="6863593" y="4137313"/>
            <a:ext cx="56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4</a:t>
            </a:r>
            <a:endParaRPr lang="en-CA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43983C-B988-03EA-FE29-2A044F249A2F}"/>
              </a:ext>
            </a:extLst>
          </p:cNvPr>
          <p:cNvSpPr txBox="1"/>
          <p:nvPr/>
        </p:nvSpPr>
        <p:spPr>
          <a:xfrm>
            <a:off x="7303027" y="4142793"/>
            <a:ext cx="56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5</a:t>
            </a:r>
            <a:endParaRPr lang="en-CA" sz="11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3DD17F-81B4-6D18-62E5-F2DC1331DF27}"/>
              </a:ext>
            </a:extLst>
          </p:cNvPr>
          <p:cNvCxnSpPr>
            <a:stCxn id="7" idx="0"/>
            <a:endCxn id="4" idx="1"/>
          </p:cNvCxnSpPr>
          <p:nvPr/>
        </p:nvCxnSpPr>
        <p:spPr>
          <a:xfrm flipH="1" flipV="1">
            <a:off x="4229734" y="3089193"/>
            <a:ext cx="1428730" cy="13698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B093B9A-D8D5-C836-5F9D-94729728C433}"/>
              </a:ext>
            </a:extLst>
          </p:cNvPr>
          <p:cNvSpPr txBox="1"/>
          <p:nvPr/>
        </p:nvSpPr>
        <p:spPr>
          <a:xfrm rot="2662248">
            <a:off x="4670381" y="3450410"/>
            <a:ext cx="727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R=1m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04893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A42B-D704-5E18-210F-359C5D37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A-d) Conditions </a:t>
            </a:r>
            <a:r>
              <a:rPr lang="en-CA" sz="4000" dirty="0" err="1"/>
              <a:t>frontières</a:t>
            </a:r>
            <a:r>
              <a:rPr lang="en-CA" sz="4000" dirty="0"/>
              <a:t> et </a:t>
            </a:r>
            <a:r>
              <a:rPr lang="en-CA" sz="4000" dirty="0" err="1"/>
              <a:t>initiale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9EC9AA-4F08-C8EC-2036-B120EBB011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571500" indent="-571500">
                  <a:buAutoNum type="romanLcPeriod"/>
                </a:pPr>
                <a:r>
                  <a:rPr lang="fr-FR" dirty="0"/>
                  <a:t>Conditions frontières et leurs types</a:t>
                </a:r>
                <a:br>
                  <a:rPr lang="fr-FR" dirty="0"/>
                </a:br>
                <a:r>
                  <a:rPr lang="fr-FR" dirty="0"/>
                  <a:t>On a une dérivée d’ordre 2 en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FR" dirty="0"/>
                  <a:t> donc besoin de 2 conditions frontières:</a:t>
                </a:r>
              </a:p>
              <a:p>
                <a:pPr lvl="1"/>
                <a:r>
                  <a:rPr lang="fr-FR" dirty="0"/>
                  <a:t>En r=0 : condition de Neumann (car centre de symétrie) donc: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En r=R : condition de Dirichlet (car concentration connue/imposée et invariable dans le temps):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fr-FR" dirty="0"/>
              </a:p>
              <a:p>
                <a:pPr marL="571500" indent="-571500">
                  <a:buAutoNum type="romanLcPeriod"/>
                </a:pPr>
                <a:endParaRPr lang="fr-FR" dirty="0"/>
              </a:p>
              <a:p>
                <a:pPr marL="571500" indent="-571500">
                  <a:buAutoNum type="romanLcPeriod"/>
                </a:pPr>
                <a:endParaRPr lang="fr-FR" dirty="0"/>
              </a:p>
              <a:p>
                <a:pPr marL="571500" indent="-571500">
                  <a:buAutoNum type="romanLcPeriod"/>
                </a:pPr>
                <a:r>
                  <a:rPr lang="fr-FR" dirty="0"/>
                  <a:t>Condition initiale requise</a:t>
                </a:r>
                <a:br>
                  <a:rPr lang="fr-FR" dirty="0"/>
                </a:br>
                <a:r>
                  <a:rPr lang="fr-FR" dirty="0"/>
                  <a:t>La condition initiale est nécessaire pour la résolution du problème à cause de la dérivée temporelle: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=0)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=0 ∀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9EC9AA-4F08-C8EC-2036-B120EBB011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3641" r="-3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22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6759-D1C1-2735-483C-A88123FB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B-a) Equation aux </a:t>
            </a:r>
            <a:r>
              <a:rPr lang="en-CA" sz="4000" dirty="0" err="1"/>
              <a:t>différences</a:t>
            </a:r>
            <a:r>
              <a:rPr lang="en-CA" sz="4000" dirty="0"/>
              <a:t> </a:t>
            </a:r>
            <a:r>
              <a:rPr lang="en-CA" sz="4000" dirty="0" err="1"/>
              <a:t>finies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77374-03DB-98EE-B862-DBAC994A6E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5676"/>
                <a:ext cx="10515600" cy="528975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CA" b="0" dirty="0"/>
                  <a:t>En </a:t>
                </a:r>
                <a:r>
                  <a:rPr lang="en-CA" b="0" dirty="0" err="1"/>
                  <a:t>utilisant</a:t>
                </a:r>
                <a:r>
                  <a:rPr lang="en-CA" b="0" dirty="0"/>
                  <a:t> les </a:t>
                </a:r>
                <a:r>
                  <a:rPr lang="en-CA" b="0" dirty="0" err="1"/>
                  <a:t>schémas</a:t>
                </a:r>
                <a:r>
                  <a:rPr lang="en-CA" b="0" dirty="0"/>
                  <a:t> </a:t>
                </a:r>
                <a:r>
                  <a:rPr lang="en-CA" b="0" dirty="0" err="1"/>
                  <a:t>demandés</a:t>
                </a:r>
                <a:r>
                  <a:rPr lang="en-CA" b="0" dirty="0"/>
                  <a:t> pour la </a:t>
                </a:r>
                <a:r>
                  <a:rPr lang="en-CA" b="0" dirty="0" err="1"/>
                  <a:t>dérivation</a:t>
                </a:r>
                <a:r>
                  <a:rPr lang="en-CA" b="0" dirty="0"/>
                  <a:t> </a:t>
                </a:r>
                <a:r>
                  <a:rPr lang="en-CA" b="0" dirty="0" err="1"/>
                  <a:t>en</a:t>
                </a:r>
                <a:r>
                  <a:rPr lang="en-CA" b="0" dirty="0"/>
                  <a:t> </a:t>
                </a:r>
                <a:r>
                  <a:rPr lang="en-CA" b="0" dirty="0" err="1"/>
                  <a:t>espace</a:t>
                </a:r>
                <a:r>
                  <a:rPr lang="en-CA" b="0" dirty="0"/>
                  <a:t>, il faut </a:t>
                </a:r>
                <a:r>
                  <a:rPr lang="en-CA" b="0" dirty="0" err="1"/>
                  <a:t>aussi</a:t>
                </a:r>
                <a:r>
                  <a:rPr lang="en-CA" b="0" dirty="0"/>
                  <a:t> </a:t>
                </a:r>
                <a:r>
                  <a:rPr lang="en-CA" b="0" dirty="0" err="1"/>
                  <a:t>discrétiser</a:t>
                </a:r>
                <a:r>
                  <a:rPr lang="en-CA" b="0" dirty="0"/>
                  <a:t> </a:t>
                </a:r>
                <a:r>
                  <a:rPr lang="en-CA" b="0" dirty="0" err="1"/>
                  <a:t>en</a:t>
                </a:r>
                <a:r>
                  <a:rPr lang="en-CA" b="0" dirty="0"/>
                  <a:t> temps avec un </a:t>
                </a:r>
                <a:r>
                  <a:rPr lang="en-CA" b="0" dirty="0" err="1"/>
                  <a:t>schéma</a:t>
                </a:r>
                <a:r>
                  <a:rPr lang="en-CA" b="0" dirty="0"/>
                  <a:t> </a:t>
                </a:r>
                <a:r>
                  <a:rPr lang="en-CA" b="0" dirty="0" err="1"/>
                  <a:t>d’Euler</a:t>
                </a:r>
                <a:r>
                  <a:rPr lang="en-CA" b="0" dirty="0"/>
                  <a:t> </a:t>
                </a:r>
                <a:r>
                  <a:rPr lang="en-CA" b="0" dirty="0" err="1"/>
                  <a:t>implicite</a:t>
                </a:r>
                <a:r>
                  <a:rPr lang="en-CA" b="0" dirty="0"/>
                  <a:t>. On </a:t>
                </a:r>
                <a:r>
                  <a:rPr lang="en-CA" b="0" dirty="0" err="1"/>
                  <a:t>choisit</a:t>
                </a:r>
                <a:r>
                  <a:rPr lang="en-CA" b="0" dirty="0"/>
                  <a:t> </a:t>
                </a:r>
                <a:r>
                  <a:rPr lang="en-CA" b="0" dirty="0" err="1"/>
                  <a:t>une</a:t>
                </a:r>
                <a:r>
                  <a:rPr lang="en-CA" b="0" dirty="0"/>
                  <a:t> </a:t>
                </a:r>
                <a:r>
                  <a:rPr lang="en-CA" b="0" dirty="0" err="1"/>
                  <a:t>dérivée</a:t>
                </a:r>
                <a:r>
                  <a:rPr lang="en-CA" b="0" dirty="0"/>
                  <a:t> </a:t>
                </a:r>
                <a:r>
                  <a:rPr lang="en-CA" b="0" dirty="0" err="1"/>
                  <a:t>avant</a:t>
                </a:r>
                <a:r>
                  <a:rPr lang="en-CA" b="0" dirty="0"/>
                  <a:t>, </a:t>
                </a:r>
                <a:r>
                  <a:rPr lang="en-CA" b="0" dirty="0" err="1"/>
                  <a:t>donc</a:t>
                </a:r>
                <a:r>
                  <a:rPr lang="en-CA" b="0" dirty="0"/>
                  <a:t> </a:t>
                </a:r>
                <a:r>
                  <a:rPr lang="en-CA" b="0" dirty="0" err="1"/>
                  <a:t>l’EDP</a:t>
                </a:r>
                <a:r>
                  <a:rPr lang="en-CA" b="0" dirty="0"/>
                  <a:t> </a:t>
                </a:r>
                <a:r>
                  <a:rPr lang="en-CA" b="0" dirty="0" err="1"/>
                  <a:t>devient</a:t>
                </a:r>
                <a:r>
                  <a:rPr lang="en-CA" b="0" dirty="0"/>
                  <a:t>:</a:t>
                </a:r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CA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CA" i="1" smtClean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CA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Sup>
                                <m:sSubSupPr>
                                  <m:ctrlPr>
                                    <a:rPr lang="en-CA" i="1" smtClean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CA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CA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CA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CA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CA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CA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77374-03DB-98EE-B862-DBAC994A6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5676"/>
                <a:ext cx="10515600" cy="5289755"/>
              </a:xfrm>
              <a:blipFill>
                <a:blip r:embed="rId2"/>
                <a:stretch>
                  <a:fillRect l="-522" t="-18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28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AB8C2-D01C-DB52-167F-8C2A6824E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783D-E7D5-3E3A-80CF-0CF8AF58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B-a) Equation aux </a:t>
            </a:r>
            <a:r>
              <a:rPr lang="en-CA" sz="4000" dirty="0" err="1"/>
              <a:t>différences</a:t>
            </a:r>
            <a:r>
              <a:rPr lang="en-CA" sz="4000" dirty="0"/>
              <a:t> </a:t>
            </a:r>
            <a:r>
              <a:rPr lang="en-CA" sz="4000" dirty="0" err="1"/>
              <a:t>finies</a:t>
            </a:r>
            <a:r>
              <a:rPr lang="en-CA" sz="4000" dirty="0"/>
              <a:t> (suite)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B04FC8-C5EC-F59C-2BA6-C156639F4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5676"/>
                <a:ext cx="10515600" cy="528975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CA" sz="2200" b="0" dirty="0"/>
                  <a:t>Equation </a:t>
                </a:r>
                <a:r>
                  <a:rPr lang="en-CA" sz="2200" b="0" dirty="0" err="1"/>
                  <a:t>en</a:t>
                </a:r>
                <a:r>
                  <a:rPr lang="en-CA" sz="2200" b="0" dirty="0"/>
                  <a:t> </a:t>
                </a:r>
                <a:r>
                  <a:rPr lang="en-CA" sz="2200" b="0" dirty="0" err="1"/>
                  <a:t>chaque</a:t>
                </a:r>
                <a:r>
                  <a:rPr lang="en-CA" sz="2200" b="0" dirty="0"/>
                  <a:t> </a:t>
                </a:r>
                <a:r>
                  <a:rPr lang="en-CA" sz="2200" b="0" dirty="0" err="1"/>
                  <a:t>noeud</a:t>
                </a:r>
                <a:r>
                  <a:rPr lang="en-CA" sz="2200" b="0" dirty="0"/>
                  <a:t>:</a:t>
                </a:r>
              </a:p>
              <a:p>
                <a:pPr>
                  <a:spcAft>
                    <a:spcPts val="600"/>
                  </a:spcAft>
                </a:pPr>
                <a:r>
                  <a:rPr lang="en-CA" sz="1800" b="1" dirty="0" err="1"/>
                  <a:t>Noeud</a:t>
                </a:r>
                <a:r>
                  <a:rPr lang="en-CA" sz="1800" b="1" dirty="0"/>
                  <a:t> 1 (condition de Neumann-</a:t>
                </a:r>
                <a:r>
                  <a:rPr lang="en-CA" sz="1800" b="1" dirty="0" err="1"/>
                  <a:t>axisymétrie</a:t>
                </a:r>
                <a:r>
                  <a:rPr lang="en-CA" sz="1800" b="1" dirty="0"/>
                  <a:t>):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CA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0 ≅</m:t>
                    </m:r>
                    <m:f>
                      <m:f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sSub>
                          <m:sSubPr>
                            <m:ctrlP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sSub>
                          <m:sSubPr>
                            <m:ctrlP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CA" sz="1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CA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7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CA" sz="1800" b="0" dirty="0" err="1"/>
                  <a:t>Discrétisation</a:t>
                </a:r>
                <a:r>
                  <a:rPr lang="en-CA" sz="1800" b="0" dirty="0"/>
                  <a:t> avec </a:t>
                </a:r>
                <a:r>
                  <a:rPr lang="en-CA" sz="1800" b="0" dirty="0" err="1"/>
                  <a:t>schéma</a:t>
                </a:r>
                <a:r>
                  <a:rPr lang="en-CA" sz="1800" b="0" dirty="0"/>
                  <a:t> Gear </a:t>
                </a:r>
                <a:r>
                  <a:rPr lang="en-CA" sz="1800" b="0" dirty="0" err="1"/>
                  <a:t>avant</a:t>
                </a:r>
                <a:r>
                  <a:rPr lang="en-CA" sz="1800" b="0" dirty="0"/>
                  <a:t> (pour precision </a:t>
                </a:r>
                <a:r>
                  <a:rPr lang="en-CA" sz="1800" b="0" dirty="0" err="1"/>
                  <a:t>d’ordre</a:t>
                </a:r>
                <a:r>
                  <a:rPr lang="en-CA" sz="1800" b="0" dirty="0"/>
                  <a:t> 2 </a:t>
                </a:r>
                <a:r>
                  <a:rPr lang="en-CA" sz="1800" b="0" dirty="0" err="1"/>
                  <a:t>en</a:t>
                </a:r>
                <a:r>
                  <a:rPr lang="en-CA" sz="1800" b="0" dirty="0"/>
                  <a:t> </a:t>
                </a:r>
                <a:r>
                  <a:rPr lang="en-CA" sz="1800" b="0" dirty="0" err="1"/>
                  <a:t>prévision</a:t>
                </a:r>
                <a:r>
                  <a:rPr lang="en-CA" sz="1800" b="0" dirty="0"/>
                  <a:t> à la question F) + </a:t>
                </a:r>
                <a:r>
                  <a:rPr lang="en-CA" sz="1800" b="0" dirty="0" err="1"/>
                  <a:t>implicite</a:t>
                </a:r>
                <a:r>
                  <a:rPr lang="en-CA" sz="1800" b="0" dirty="0"/>
                  <a:t> </a:t>
                </a:r>
                <a:r>
                  <a:rPr lang="en-CA" sz="1800" b="0" dirty="0" err="1"/>
                  <a:t>en</a:t>
                </a:r>
                <a:r>
                  <a:rPr lang="en-CA" sz="1800" b="0" dirty="0"/>
                  <a:t> temps</a:t>
                </a:r>
                <a14:m>
                  <m:oMath xmlns:m="http://schemas.openxmlformats.org/officeDocument/2006/math"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CA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sSubSup>
                        <m:sSubSupPr>
                          <m:ctrlP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1800" dirty="0">
                  <a:solidFill>
                    <a:schemeClr val="tx1"/>
                  </a:solidFill>
                </a:endParaRPr>
              </a:p>
              <a:p>
                <a:r>
                  <a:rPr lang="en-CA" sz="1800" b="1" dirty="0"/>
                  <a:t>Noeud 2:</a:t>
                </a:r>
                <a:br>
                  <a:rPr lang="en-CA" sz="1800" dirty="0"/>
                </a:br>
                <a14:m>
                  <m:oMath xmlns:m="http://schemas.openxmlformats.org/officeDocument/2006/math">
                    <m:r>
                      <a:rPr lang="en-CA" sz="18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CA" sz="18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CA" sz="1800" i="1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CA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CA" sz="18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CA" sz="18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180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CA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CA" sz="18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CA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8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CA" sz="18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p>
                                  <m:sSupPr>
                                    <m:ctrlP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sz="1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CA" sz="180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CA" sz="1800" i="1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CA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CA" sz="1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CA" sz="18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CA" sz="18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sz="18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CA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CA" sz="1800" dirty="0"/>
              </a:p>
              <a:p>
                <a:r>
                  <a:rPr lang="en-CA" sz="1800" b="1" dirty="0" err="1"/>
                  <a:t>Noeud</a:t>
                </a:r>
                <a:r>
                  <a:rPr lang="en-CA" sz="1800" b="1" dirty="0"/>
                  <a:t> 3:</a:t>
                </a:r>
                <a:br>
                  <a:rPr lang="en-CA" sz="1800" dirty="0"/>
                </a:br>
                <a14:m>
                  <m:oMath xmlns:m="http://schemas.openxmlformats.org/officeDocument/2006/math">
                    <m:r>
                      <a:rPr lang="en-CA" sz="180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CA" sz="18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CA" sz="1800" i="1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CA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CA" sz="18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CA" sz="18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180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CA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CA" sz="18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CA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8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CA" sz="18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p>
                                  <m:sSupPr>
                                    <m:ctrlP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sz="1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CA" sz="180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CA" sz="1800" i="1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CA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CA" sz="1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CA" sz="18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CA" sz="18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sz="18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CA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CA" sz="1800" dirty="0"/>
              </a:p>
              <a:p>
                <a:r>
                  <a:rPr lang="en-CA" sz="1800" b="1" dirty="0" err="1"/>
                  <a:t>Noeud</a:t>
                </a:r>
                <a:r>
                  <a:rPr lang="en-CA" sz="1800" b="1" dirty="0"/>
                  <a:t> 4:</a:t>
                </a:r>
                <a:br>
                  <a:rPr lang="en-CA" sz="18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sz="180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CA" sz="18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CA" sz="1800" i="1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CA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CA" sz="18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CA" sz="18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180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CA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CA" sz="18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CA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8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CA" sz="18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p>
                                  <m:sSupPr>
                                    <m:ctrlP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sz="1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CA" sz="180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CA" sz="1800" i="1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CA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CA" sz="1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CA" sz="18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CA" sz="18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sz="18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CA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CA" sz="1800" dirty="0"/>
              </a:p>
              <a:p>
                <a:pPr>
                  <a:lnSpc>
                    <a:spcPct val="160000"/>
                  </a:lnSpc>
                  <a:spcAft>
                    <a:spcPts val="600"/>
                  </a:spcAft>
                </a:pPr>
                <a:r>
                  <a:rPr lang="en-CA" sz="1800" b="1" dirty="0" err="1"/>
                  <a:t>Noeud</a:t>
                </a:r>
                <a:r>
                  <a:rPr lang="en-CA" sz="1800" b="1" dirty="0"/>
                  <a:t> 5 (condition de Dirichlet):</a:t>
                </a:r>
                <a:br>
                  <a:rPr lang="en-CA" sz="1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CA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CA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CA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∀ </m:t>
                    </m:r>
                    <m:r>
                      <a:rPr lang="en-CA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CA" sz="2000" dirty="0"/>
              </a:p>
              <a:p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B04FC8-C5EC-F59C-2BA6-C156639F4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5676"/>
                <a:ext cx="10515600" cy="5289755"/>
              </a:xfrm>
              <a:blipFill>
                <a:blip r:embed="rId2"/>
                <a:stretch>
                  <a:fillRect l="-1217" t="-149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18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5DCE-6BD0-B2A1-7A9A-C51C8784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B-b) </a:t>
            </a:r>
            <a:r>
              <a:rPr lang="en-CA" sz="4000" dirty="0" err="1"/>
              <a:t>Méthode</a:t>
            </a:r>
            <a:r>
              <a:rPr lang="en-CA" sz="4000" dirty="0"/>
              <a:t> </a:t>
            </a:r>
            <a:r>
              <a:rPr lang="en-CA" sz="4000" dirty="0" err="1"/>
              <a:t>générale</a:t>
            </a:r>
            <a:r>
              <a:rPr lang="en-CA" sz="4000" dirty="0"/>
              <a:t> de </a:t>
            </a:r>
            <a:r>
              <a:rPr lang="en-CA" sz="4000" dirty="0" err="1"/>
              <a:t>résolution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64D43-9DEE-D741-EC7E-4457BF9E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488"/>
            <a:ext cx="10515600" cy="681601"/>
          </a:xfrm>
        </p:spPr>
        <p:txBody>
          <a:bodyPr>
            <a:normAutofit/>
          </a:bodyPr>
          <a:lstStyle/>
          <a:p>
            <a:r>
              <a:rPr lang="en-CA" sz="2400" dirty="0" err="1"/>
              <a:t>C’est</a:t>
            </a:r>
            <a:r>
              <a:rPr lang="en-CA" sz="2400" dirty="0"/>
              <a:t> la </a:t>
            </a:r>
            <a:r>
              <a:rPr lang="en-CA" sz="2400" dirty="0" err="1"/>
              <a:t>méthode</a:t>
            </a:r>
            <a:r>
              <a:rPr lang="en-CA" sz="2400" dirty="0"/>
              <a:t> des </a:t>
            </a:r>
            <a:r>
              <a:rPr lang="en-CA" sz="2400" dirty="0" err="1"/>
              <a:t>différences</a:t>
            </a:r>
            <a:r>
              <a:rPr lang="en-CA" sz="2400" dirty="0"/>
              <a:t> </a:t>
            </a:r>
            <a:r>
              <a:rPr lang="en-CA" sz="2400" dirty="0" err="1"/>
              <a:t>finies</a:t>
            </a:r>
            <a:r>
              <a:rPr lang="en-CA" sz="2400" dirty="0"/>
              <a:t> (MDF)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24886D-8113-8C6C-3510-B83DEFDC6F90}"/>
              </a:ext>
            </a:extLst>
          </p:cNvPr>
          <p:cNvSpPr txBox="1">
            <a:spLocks/>
          </p:cNvSpPr>
          <p:nvPr/>
        </p:nvSpPr>
        <p:spPr>
          <a:xfrm>
            <a:off x="838200" y="24446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dirty="0"/>
              <a:t>B-c) Ordre de </a:t>
            </a:r>
            <a:r>
              <a:rPr lang="en-CA" sz="4000" dirty="0" err="1"/>
              <a:t>précision</a:t>
            </a:r>
            <a:r>
              <a:rPr lang="en-CA" sz="4000" dirty="0"/>
              <a:t> </a:t>
            </a:r>
            <a:r>
              <a:rPr lang="en-CA" sz="4000" dirty="0" err="1"/>
              <a:t>attendu</a:t>
            </a:r>
            <a:endParaRPr lang="en-CA" sz="4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612129-1874-F3EC-D8AF-2BFA4765F434}"/>
              </a:ext>
            </a:extLst>
          </p:cNvPr>
          <p:cNvSpPr txBox="1">
            <a:spLocks/>
          </p:cNvSpPr>
          <p:nvPr/>
        </p:nvSpPr>
        <p:spPr>
          <a:xfrm>
            <a:off x="838200" y="3669174"/>
            <a:ext cx="10515600" cy="1246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Le </a:t>
            </a:r>
            <a:r>
              <a:rPr lang="en-CA" sz="2400" dirty="0" err="1"/>
              <a:t>schéma</a:t>
            </a:r>
            <a:r>
              <a:rPr lang="en-CA" sz="2400" dirty="0"/>
              <a:t> global </a:t>
            </a:r>
            <a:r>
              <a:rPr lang="en-CA" sz="2400" dirty="0" err="1"/>
              <a:t>comprend</a:t>
            </a:r>
            <a:r>
              <a:rPr lang="en-CA" sz="2400" dirty="0"/>
              <a:t> des </a:t>
            </a:r>
            <a:r>
              <a:rPr lang="en-CA" sz="2400" dirty="0" err="1"/>
              <a:t>schéma</a:t>
            </a:r>
            <a:r>
              <a:rPr lang="en-CA" sz="2400" dirty="0"/>
              <a:t> </a:t>
            </a:r>
            <a:r>
              <a:rPr lang="en-CA" sz="2400" dirty="0" err="1"/>
              <a:t>d’ordre</a:t>
            </a:r>
            <a:r>
              <a:rPr lang="en-CA" sz="2400" dirty="0"/>
              <a:t> 1 (</a:t>
            </a:r>
            <a:r>
              <a:rPr lang="en-CA" sz="2400" dirty="0" err="1"/>
              <a:t>dérivée</a:t>
            </a:r>
            <a:r>
              <a:rPr lang="en-CA" sz="2400" dirty="0"/>
              <a:t> premiere) et des schemas </a:t>
            </a:r>
            <a:r>
              <a:rPr lang="en-CA" sz="2400" dirty="0" err="1"/>
              <a:t>d’ordre</a:t>
            </a:r>
            <a:r>
              <a:rPr lang="en-CA" sz="2400" dirty="0"/>
              <a:t> 2 (</a:t>
            </a:r>
            <a:r>
              <a:rPr lang="en-CA" sz="2400" dirty="0" err="1"/>
              <a:t>dérivée</a:t>
            </a:r>
            <a:r>
              <a:rPr lang="en-CA" sz="2400" dirty="0"/>
              <a:t> </a:t>
            </a:r>
            <a:r>
              <a:rPr lang="en-CA" sz="2400" dirty="0" err="1"/>
              <a:t>seconde</a:t>
            </a:r>
            <a:r>
              <a:rPr lang="en-CA" sz="2400" dirty="0"/>
              <a:t>). </a:t>
            </a:r>
            <a:r>
              <a:rPr lang="en-CA" sz="2400" dirty="0" err="1"/>
              <a:t>Ainsi</a:t>
            </a:r>
            <a:r>
              <a:rPr lang="en-CA" sz="2400" dirty="0"/>
              <a:t> </a:t>
            </a:r>
            <a:r>
              <a:rPr lang="en-CA" sz="2400" dirty="0" err="1"/>
              <a:t>l’ordre</a:t>
            </a:r>
            <a:r>
              <a:rPr lang="en-CA" sz="2400" dirty="0"/>
              <a:t> de precision global sera </a:t>
            </a:r>
            <a:r>
              <a:rPr lang="en-CA" sz="2400" dirty="0" err="1"/>
              <a:t>celui</a:t>
            </a:r>
            <a:r>
              <a:rPr lang="en-CA" sz="2400" dirty="0"/>
              <a:t> du </a:t>
            </a:r>
            <a:r>
              <a:rPr lang="en-CA" sz="2400" dirty="0" err="1"/>
              <a:t>schéma</a:t>
            </a:r>
            <a:r>
              <a:rPr lang="en-CA" sz="2400" dirty="0"/>
              <a:t> le </a:t>
            </a:r>
            <a:r>
              <a:rPr lang="en-CA" sz="2400" dirty="0" err="1"/>
              <a:t>moins</a:t>
            </a:r>
            <a:r>
              <a:rPr lang="en-CA" sz="2400" dirty="0"/>
              <a:t> précis </a:t>
            </a:r>
            <a:r>
              <a:rPr lang="en-CA" sz="2400" dirty="0" err="1"/>
              <a:t>donc</a:t>
            </a:r>
            <a:r>
              <a:rPr lang="en-CA" sz="2400" dirty="0"/>
              <a:t> </a:t>
            </a:r>
            <a:r>
              <a:rPr lang="en-CA" sz="2400" dirty="0" err="1"/>
              <a:t>d’ordre</a:t>
            </a:r>
            <a:r>
              <a:rPr lang="en-CA" sz="2400" dirty="0"/>
              <a:t> 1.</a:t>
            </a:r>
          </a:p>
        </p:txBody>
      </p:sp>
    </p:spTree>
    <p:extLst>
      <p:ext uri="{BB962C8B-B14F-4D97-AF65-F5344CB8AC3E}">
        <p14:creationId xmlns:p14="http://schemas.microsoft.com/office/powerpoint/2010/main" val="3597361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E92F-476E-D8DB-A1AF-227ECADFA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B-d) Condition de </a:t>
            </a:r>
            <a:r>
              <a:rPr lang="en-CA" sz="4000" dirty="0" err="1"/>
              <a:t>stabilité</a:t>
            </a:r>
            <a:r>
              <a:rPr lang="en-CA" sz="4000" dirty="0"/>
              <a:t> du </a:t>
            </a:r>
            <a:r>
              <a:rPr lang="en-CA" sz="4000" dirty="0" err="1"/>
              <a:t>schéma</a:t>
            </a:r>
            <a:r>
              <a:rPr lang="en-CA" sz="4000" dirty="0"/>
              <a:t> numérique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8529F7-5ADA-CE6B-4156-49F9477214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La </a:t>
                </a:r>
                <a:r>
                  <a:rPr lang="en-CA" dirty="0" err="1"/>
                  <a:t>discrétisation</a:t>
                </a:r>
                <a:r>
                  <a:rPr lang="en-CA" dirty="0"/>
                  <a:t> </a:t>
                </a:r>
                <a:r>
                  <a:rPr lang="en-CA" dirty="0" err="1"/>
                  <a:t>en</a:t>
                </a:r>
                <a:r>
                  <a:rPr lang="en-CA" dirty="0"/>
                  <a:t> temps </a:t>
                </a:r>
                <a:r>
                  <a:rPr lang="en-CA" dirty="0" err="1"/>
                  <a:t>étant</a:t>
                </a:r>
                <a:r>
                  <a:rPr lang="en-CA" dirty="0"/>
                  <a:t> </a:t>
                </a:r>
                <a:r>
                  <a:rPr lang="en-CA" dirty="0" err="1"/>
                  <a:t>implicite</a:t>
                </a:r>
                <a:r>
                  <a:rPr lang="en-CA" dirty="0"/>
                  <a:t>, il </a:t>
                </a:r>
                <a:r>
                  <a:rPr lang="en-CA" dirty="0" err="1"/>
                  <a:t>n’y</a:t>
                </a:r>
                <a:r>
                  <a:rPr lang="en-CA" dirty="0"/>
                  <a:t> a </a:t>
                </a:r>
                <a:r>
                  <a:rPr lang="en-CA" dirty="0" err="1"/>
                  <a:t>aucun</a:t>
                </a:r>
                <a:r>
                  <a:rPr lang="en-CA" dirty="0"/>
                  <a:t> </a:t>
                </a:r>
                <a:r>
                  <a:rPr lang="en-CA" dirty="0" err="1"/>
                  <a:t>critère</a:t>
                </a:r>
                <a:r>
                  <a:rPr lang="en-CA" dirty="0"/>
                  <a:t> de </a:t>
                </a:r>
                <a:r>
                  <a:rPr lang="en-CA" dirty="0" err="1"/>
                  <a:t>stabilité</a:t>
                </a:r>
                <a:r>
                  <a:rPr lang="en-CA" dirty="0"/>
                  <a:t> à respecter car le </a:t>
                </a:r>
                <a:r>
                  <a:rPr lang="en-CA" dirty="0" err="1"/>
                  <a:t>schéma</a:t>
                </a:r>
                <a:r>
                  <a:rPr lang="en-CA" dirty="0"/>
                  <a:t> </a:t>
                </a:r>
                <a:r>
                  <a:rPr lang="en-CA" dirty="0" err="1"/>
                  <a:t>implicite</a:t>
                </a:r>
                <a:r>
                  <a:rPr lang="en-CA" dirty="0"/>
                  <a:t> </a:t>
                </a:r>
                <a:r>
                  <a:rPr lang="en-CA" dirty="0" err="1"/>
                  <a:t>est</a:t>
                </a:r>
                <a:r>
                  <a:rPr lang="en-CA" dirty="0"/>
                  <a:t> </a:t>
                </a:r>
                <a:r>
                  <a:rPr lang="en-CA" dirty="0" err="1"/>
                  <a:t>inconditionellement</a:t>
                </a:r>
                <a:r>
                  <a:rPr lang="en-CA" dirty="0"/>
                  <a:t> stable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Δt</m:t>
                    </m:r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est</a:t>
                </a:r>
                <a:r>
                  <a:rPr lang="en-CA" dirty="0"/>
                  <a:t> libre).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8529F7-5ADA-CE6B-4156-49F9477214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62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1255</Words>
  <Application>Microsoft Office PowerPoint</Application>
  <PresentationFormat>Widescreen</PresentationFormat>
  <Paragraphs>135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Cambria Math</vt:lpstr>
      <vt:lpstr>Office Theme</vt:lpstr>
      <vt:lpstr>Devoir 1 – Vérification de code</vt:lpstr>
      <vt:lpstr>A-a) Type de l’équation</vt:lpstr>
      <vt:lpstr>A-b) Dimension du problème et  symétrie</vt:lpstr>
      <vt:lpstr>A-c) Discrétisation du domaine</vt:lpstr>
      <vt:lpstr>A-d) Conditions frontières et initiale</vt:lpstr>
      <vt:lpstr>B-a) Equation aux différences finies</vt:lpstr>
      <vt:lpstr>B-a) Equation aux différences finies (suite)</vt:lpstr>
      <vt:lpstr>B-b) Méthode générale de résolution</vt:lpstr>
      <vt:lpstr>B-d) Condition de stabilité du schéma numérique</vt:lpstr>
      <vt:lpstr>C) Solution analytique en régime stationnaire (équation elliptique)</vt:lpstr>
      <vt:lpstr>C) Solution analytique en régime stationnaire (équation elliptique):</vt:lpstr>
      <vt:lpstr>C) Solution analytique en régime stationnaire (suite):</vt:lpstr>
      <vt:lpstr>D) Profil de concentration à l’état stationnaire</vt:lpstr>
      <vt:lpstr>E-a) Paramètres de la simulation stationnaire</vt:lpstr>
      <vt:lpstr>E-b) Vérification avec la solution analytique</vt:lpstr>
      <vt:lpstr>F-a) Reprise avec schémas d’ordre 2 - vérification</vt:lpstr>
      <vt:lpstr>F-b) Comparaison des profils de concentration</vt:lpstr>
      <vt:lpstr>F-c) Commentaire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Devoir 1</dc:title>
  <dc:creator>ACILE SFEIR</dc:creator>
  <cp:lastModifiedBy>ACILE SFEIR</cp:lastModifiedBy>
  <cp:revision>22</cp:revision>
  <dcterms:created xsi:type="dcterms:W3CDTF">2024-02-09T05:24:05Z</dcterms:created>
  <dcterms:modified xsi:type="dcterms:W3CDTF">2024-02-10T17:23:21Z</dcterms:modified>
</cp:coreProperties>
</file>