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9_409E946B.xml" ContentType="application/vnd.ms-powerpoint.comments+xml"/>
  <Override PartName="/ppt/comments/modernComment_10B_C87708A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1620-EFBC-D13A-7B93-45F2C922ABDE}" name="ACILE SFEIR" initials="AS" userId="b5e2f9be0f86ab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9_409E94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5F2D25-9387-4F3A-AA35-51B59F244A7B}" authorId="{4BB11620-EFBC-D13A-7B93-45F2C922ABDE}" created="2024-02-10T16:51:52.76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84134507" sldId="265"/>
      <ac:spMk id="2" creationId="{E8BE38DA-0E02-BE2C-5452-27F9E9A93F4E}"/>
      <ac:txMk cp="1" len="65">
        <ac:context len="68" hash="1021209261"/>
      </ac:txMk>
    </ac:txMkLst>
    <p188:pos x="10194235" y="598971"/>
    <p188:txBody>
      <a:bodyPr/>
      <a:lstStyle/>
      <a:p>
        <a:r>
          <a:rPr lang="en-CA"/>
          <a:t>Diapo a effacer-j’essayais juste de voir si la methode de l’equation caracteristique donne bien une equation elliptique, mais bon</a:t>
        </a:r>
      </a:p>
    </p188:txBody>
  </p188:cm>
</p188:cmLst>
</file>

<file path=ppt/comments/modernComment_10B_C87708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BD1A06-B519-4206-802E-9D9ABCD0FD39}" authorId="{4BB11620-EFBC-D13A-7B93-45F2C922ABDE}" created="2024-02-10T16:48:26.7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63244201" sldId="267"/>
      <ac:spMk id="3" creationId="{76F15E12-CFE4-B5CB-D479-9E8928859D5C}"/>
      <ac:txMk cp="151" len="58">
        <ac:context len="739" hash="234191038"/>
      </ac:txMk>
    </ac:txMkLst>
    <p188:pos x="5353878" y="1225689"/>
    <p188:txBody>
      <a:bodyPr/>
      <a:lstStyle/>
      <a:p>
        <a:r>
          <a:rPr lang="en-CA"/>
          <a:t>C'est la seule astuce que j'ai trouvé pour ne pas diviser par 0. mais je ne suis pas tres convaincue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DE69-65B2-445A-B9D2-BC2BC199D49F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9730-38DB-4F77-A139-6CE9230995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08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E9730-38DB-4F77-A139-6CE92309959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8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805-3CD5-DDA0-0CCB-63F894F2B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2533-0B8A-76EB-75E9-9AAEBC59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E4EC-5A4C-02B4-3482-7C0AFB9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88FA-5594-5C1C-A937-A645C0A5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82B2-1C1D-2F43-3C69-67B54D46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293-F854-8068-634C-264BA24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BA52-CD6C-7B8F-492D-0878AB13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3825-891A-B00D-D243-1AA1695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3897-8C80-1EFC-36C8-102F460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065-6D5D-32AA-5B93-EB26B30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FEBDE-182F-6908-4143-6DB0B9F6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F60B-33B4-EC6F-94B4-FC7A2B5D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326C-891B-74B4-CC9C-CAA338B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682F-8308-9180-003F-0FB7C1F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A88-0CA5-2730-53B0-0083DDD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D24-80B1-C2A8-BE70-40EF335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ABE1-1B68-BC0A-59B9-2BB75BD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B87-5E97-306B-24F2-00BBFC13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66B1-A6A4-036C-AA71-4C28EB19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F39B-82A7-004D-3979-A25D028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5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D3-81B3-6E03-34B7-7679215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C990-72B4-65AE-0316-03843B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597B-F32B-A909-B6DA-54DB646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732A-543A-9DA1-404E-8E17CC7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4C09-0721-257E-2BB2-7CEBDED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8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B93-EE06-AA75-017A-DB9127D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7B03-BFA7-4BAD-C68C-7BB09878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441C-7E80-17F4-68D6-4F516393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8F72-647D-1C1A-C854-8157C335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FFF6-4C77-86F0-FAFA-8E29980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EE58-C502-4679-E7C0-DE3FEE2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1FD-8438-DCFE-08BB-CE0F268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F7B2-6A7D-823A-ADEC-A96841F6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2D87-280B-C8D2-C9B5-703C29F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64EA7-F375-089E-A9ED-E6DFEC59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B918-7AAC-D4C2-97D3-76500FE63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77280-A129-F369-9D25-CEF6893C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1C2A-BBA3-E8B3-CA73-2748848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2C66-D89C-7AAC-E29A-847FF8A2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4DD-5CA1-3CDB-8E3D-CFCE0AC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F8E2-1A7A-BFFB-0159-6A5B5054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4D66B-DFB7-9945-596E-6B5C3F3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00A88-2704-F5C4-D6EB-67CCB1AA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CB17-8B63-6383-CB48-54E481D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AC4E6-9A85-07DC-B2FD-FC4D01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C604-CE70-1EED-90E1-4E3FCE62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0D6-7839-0FDD-14B8-FEBA95E7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C10-8B90-552C-1AE6-626D5786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1E7-287F-2734-E629-106A9CD2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C66C-AE2A-16E2-37E1-DC06A6B5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2F7F-0154-3570-0A5E-05E36DC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625F7-8401-F364-3E55-3371090F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E418-5FB6-C733-762E-96B8E69C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77FDC-DE7F-9229-B54E-62DD4F650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EA9C0-672D-06D3-5A4E-1E92AC50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339F-FD29-F616-57E2-364E815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CFE4-EA94-7B00-5114-6F5C446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3B7F-27A0-175D-9089-E93B058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1F96-D751-4B72-BC4A-66A4934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801D-9AFA-7A4C-236B-C59AD16B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9BDB-AE34-1F25-E1A6-1ABE3C3B2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33E34-DD75-4254-AB88-C9D2090F6CC5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61-8992-C509-336A-B002C04B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0908-C308-DDD1-D186-D8A78E94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3201E-7DF8-462B-AC18-61E63795AE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409E946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B_C87708A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569F-9935-3F48-A837-424B7BA73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CA" dirty="0"/>
              <a:t>Devoir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7FDDE-CB2B-8FE9-4131-0BA96616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7161"/>
            <a:ext cx="9144000" cy="216063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MEC8211 – Hiver 2024</a:t>
            </a:r>
          </a:p>
          <a:p>
            <a:endParaRPr lang="en-CA" dirty="0"/>
          </a:p>
          <a:p>
            <a:r>
              <a:rPr lang="en-CA" sz="1800" dirty="0" err="1"/>
              <a:t>Présenté</a:t>
            </a:r>
            <a:r>
              <a:rPr lang="en-CA" sz="1800" dirty="0"/>
              <a:t> par</a:t>
            </a:r>
          </a:p>
          <a:p>
            <a:r>
              <a:rPr lang="en-CA" dirty="0"/>
              <a:t>Ben Daya, Mohammed Mahdi </a:t>
            </a:r>
            <a:r>
              <a:rPr lang="en-CA" dirty="0" err="1"/>
              <a:t>Sahbi</a:t>
            </a:r>
            <a:endParaRPr lang="en-CA" dirty="0"/>
          </a:p>
          <a:p>
            <a:r>
              <a:rPr lang="en-CA" dirty="0"/>
              <a:t>Sfeir, </a:t>
            </a:r>
            <a:r>
              <a:rPr lang="en-CA" dirty="0" err="1"/>
              <a:t>Acile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126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38DA-0E02-BE2C-5452-27F9E9A9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C) </a:t>
            </a:r>
            <a:r>
              <a:rPr lang="en-CA" sz="3000" dirty="0"/>
              <a:t>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</a:t>
            </a:r>
            <a:r>
              <a:rPr lang="en-CA" sz="3000" dirty="0" err="1"/>
              <a:t>équation</a:t>
            </a:r>
            <a:r>
              <a:rPr lang="en-CA" sz="3000" dirty="0"/>
              <a:t> </a:t>
            </a:r>
            <a:r>
              <a:rPr lang="en-CA" sz="3000" dirty="0" err="1"/>
              <a:t>elliptique</a:t>
            </a:r>
            <a:r>
              <a:rPr lang="en-CA" sz="3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F132-4FDD-A105-FA93-7917FF72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>
                    <a:highlight>
                      <a:srgbClr val="FFFF00"/>
                    </a:highlight>
                  </a:rPr>
                  <a:t>En </a:t>
                </a:r>
                <a:r>
                  <a:rPr lang="en-CA" dirty="0" err="1">
                    <a:highlight>
                      <a:srgbClr val="FFFF00"/>
                    </a:highlight>
                  </a:rPr>
                  <a:t>régime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stationnaire</a:t>
                </a:r>
                <a:r>
                  <a:rPr lang="en-CA" dirty="0">
                    <a:highlight>
                      <a:srgbClr val="FFFF00"/>
                    </a:highlight>
                  </a:rPr>
                  <a:t> les </a:t>
                </a:r>
                <a:r>
                  <a:rPr lang="en-CA" dirty="0" err="1">
                    <a:highlight>
                      <a:srgbClr val="FFFF00"/>
                    </a:highlight>
                  </a:rPr>
                  <a:t>dérivées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temporelles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sont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nulles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donc</a:t>
                </a:r>
                <a:r>
                  <a:rPr lang="en-CA" dirty="0">
                    <a:highlight>
                      <a:srgbClr val="FFFF00"/>
                    </a:highlight>
                  </a:rPr>
                  <a:t> la </a:t>
                </a:r>
                <a:r>
                  <a:rPr lang="en-CA" dirty="0" err="1">
                    <a:highlight>
                      <a:srgbClr val="FFFF00"/>
                    </a:highlight>
                  </a:rPr>
                  <a:t>forme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generale</a:t>
                </a:r>
                <a:r>
                  <a:rPr lang="en-CA" dirty="0">
                    <a:highlight>
                      <a:srgbClr val="FFFF00"/>
                    </a:highlight>
                  </a:rPr>
                  <a:t> de </a:t>
                </a:r>
                <a:r>
                  <a:rPr lang="en-CA" dirty="0" err="1">
                    <a:highlight>
                      <a:srgbClr val="FFFF00"/>
                    </a:highlight>
                  </a:rPr>
                  <a:t>l’EDP</a:t>
                </a:r>
                <a:r>
                  <a:rPr lang="en-CA" dirty="0">
                    <a:highlight>
                      <a:srgbClr val="FFFF00"/>
                    </a:highlight>
                  </a:rPr>
                  <a:t> (</a:t>
                </a:r>
                <a:r>
                  <a:rPr lang="en-CA" dirty="0" err="1">
                    <a:highlight>
                      <a:srgbClr val="FFFF00"/>
                    </a:highlight>
                  </a:rPr>
                  <a:t>diapo</a:t>
                </a:r>
                <a:r>
                  <a:rPr lang="en-CA" dirty="0">
                    <a:highlight>
                      <a:srgbClr val="FFFF00"/>
                    </a:highlight>
                  </a:rPr>
                  <a:t> 2) se </a:t>
                </a:r>
                <a:r>
                  <a:rPr lang="en-CA" dirty="0" err="1">
                    <a:highlight>
                      <a:srgbClr val="FFFF00"/>
                    </a:highlight>
                  </a:rPr>
                  <a:t>simplifie</a:t>
                </a:r>
                <a:r>
                  <a:rPr lang="en-CA" dirty="0">
                    <a:highlight>
                      <a:srgbClr val="FFFF00"/>
                    </a:highlight>
                  </a:rPr>
                  <a:t> 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CA" dirty="0">
                    <a:highlight>
                      <a:srgbClr val="FFFF00"/>
                    </a:highlight>
                  </a:rPr>
                  <a:t>Et on </a:t>
                </a:r>
                <a:r>
                  <a:rPr lang="en-CA" dirty="0" err="1">
                    <a:highlight>
                      <a:srgbClr val="FFFF00"/>
                    </a:highlight>
                  </a:rPr>
                  <a:t>étudie</a:t>
                </a:r>
                <a:r>
                  <a:rPr lang="en-CA" dirty="0">
                    <a:highlight>
                      <a:srgbClr val="FFFF00"/>
                    </a:highlight>
                  </a:rPr>
                  <a:t> le </a:t>
                </a:r>
                <a:r>
                  <a:rPr lang="en-CA" dirty="0" err="1">
                    <a:highlight>
                      <a:srgbClr val="FFFF00"/>
                    </a:highlight>
                  </a:rPr>
                  <a:t>signe</a:t>
                </a:r>
                <a:r>
                  <a:rPr lang="en-CA" dirty="0">
                    <a:highlight>
                      <a:srgbClr val="FFFF00"/>
                    </a:highlight>
                  </a:rPr>
                  <a:t> de  </a:t>
                </a:r>
                <a:r>
                  <a:rPr lang="en-CA" dirty="0" err="1">
                    <a:highlight>
                      <a:srgbClr val="FFFF00"/>
                    </a:highlight>
                  </a:rPr>
                  <a:t>l’équation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caractéristique</a:t>
                </a:r>
                <a:r>
                  <a:rPr lang="en-CA" dirty="0">
                    <a:highlight>
                      <a:srgbClr val="FFFF00"/>
                    </a:highlight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CA" dirty="0" err="1">
                    <a:highlight>
                      <a:srgbClr val="FFFF00"/>
                    </a:highlight>
                  </a:rPr>
                  <a:t>L’équation</a:t>
                </a:r>
                <a:r>
                  <a:rPr lang="en-CA" dirty="0">
                    <a:highlight>
                      <a:srgbClr val="FFFF00"/>
                    </a:highlight>
                  </a:rPr>
                  <a:t> de diffusion </a:t>
                </a:r>
                <a:r>
                  <a:rPr lang="en-CA" dirty="0" err="1">
                    <a:highlight>
                      <a:srgbClr val="FFFF00"/>
                    </a:highlight>
                  </a:rPr>
                  <a:t>en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stationnaire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devient</a:t>
                </a:r>
                <a:r>
                  <a:rPr lang="en-CA" dirty="0">
                    <a:highlight>
                      <a:srgbClr val="FFFF00"/>
                    </a:highlight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  <m:sup>
                            <m: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CA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b="0" dirty="0">
                    <a:highlight>
                      <a:srgbClr val="FFFF00"/>
                    </a:highlight>
                  </a:rPr>
                  <a:t> -&gt; 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hyperbolique</a:t>
                </a:r>
                <a:r>
                  <a:rPr lang="en-CA" b="0" dirty="0">
                    <a:highlight>
                      <a:srgbClr val="FFFF00"/>
                    </a:highlight>
                  </a:rPr>
                  <a:t>..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erreur</a:t>
                </a:r>
                <a:r>
                  <a:rPr lang="en-CA" b="0" dirty="0">
                    <a:highlight>
                      <a:srgbClr val="FFFF00"/>
                    </a:highlight>
                  </a:rPr>
                  <a:t> </a:t>
                </a:r>
                <a:r>
                  <a:rPr lang="en-CA" b="0" dirty="0" err="1">
                    <a:highlight>
                      <a:srgbClr val="FFFF00"/>
                    </a:highlight>
                  </a:rPr>
                  <a:t>qqpart</a:t>
                </a:r>
                <a:r>
                  <a:rPr lang="en-CA" dirty="0">
                    <a:highlight>
                      <a:srgbClr val="FFFF00"/>
                    </a:highlight>
                  </a:rPr>
                  <a:t>….</a:t>
                </a:r>
                <a:r>
                  <a:rPr lang="en-CA" dirty="0" err="1">
                    <a:highlight>
                      <a:srgbClr val="FFFF00"/>
                    </a:highlight>
                  </a:rPr>
                  <a:t>mauvaise</a:t>
                </a:r>
                <a:r>
                  <a:rPr lang="en-CA" dirty="0">
                    <a:highlight>
                      <a:srgbClr val="FFFF00"/>
                    </a:highlight>
                  </a:rPr>
                  <a:t> </a:t>
                </a:r>
                <a:r>
                  <a:rPr lang="en-CA" dirty="0" err="1">
                    <a:highlight>
                      <a:srgbClr val="FFFF00"/>
                    </a:highlight>
                  </a:rPr>
                  <a:t>methode</a:t>
                </a:r>
                <a:r>
                  <a:rPr lang="en-CA" dirty="0">
                    <a:highlight>
                      <a:srgbClr val="FFFF00"/>
                    </a:highlight>
                  </a:rPr>
                  <a:t>…</a:t>
                </a:r>
                <a:endParaRPr lang="en-CA" b="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8F132-4FDD-A105-FA93-7917FF72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081" r="-638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1345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8BEF-A106-76C3-3F06-95F5465E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B039-A432-65B1-F176-2CEA12D4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C) </a:t>
            </a:r>
            <a:r>
              <a:rPr lang="en-CA" sz="3000" dirty="0"/>
              <a:t>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</a:t>
            </a:r>
            <a:r>
              <a:rPr lang="en-CA" sz="3000" dirty="0" err="1"/>
              <a:t>équation</a:t>
            </a:r>
            <a:r>
              <a:rPr lang="en-CA" sz="3000" dirty="0"/>
              <a:t> </a:t>
            </a:r>
            <a:r>
              <a:rPr lang="en-CA" sz="3000" dirty="0" err="1"/>
              <a:t>elliptique</a:t>
            </a:r>
            <a:r>
              <a:rPr lang="en-CA" sz="3000" dirty="0"/>
              <a:t>):</a:t>
            </a:r>
            <a:endParaRPr lang="en-CA" sz="30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EDO </a:t>
                </a:r>
                <a:r>
                  <a:rPr lang="en-CA" dirty="0" err="1"/>
                  <a:t>d’ordre</a:t>
                </a:r>
                <a:r>
                  <a:rPr lang="en-CA" dirty="0"/>
                  <a:t> 2 sans variable </a:t>
                </a:r>
                <a:r>
                  <a:rPr lang="en-CA" dirty="0" err="1"/>
                  <a:t>dépendante</a:t>
                </a:r>
                <a:r>
                  <a:rPr lang="en-CA" dirty="0"/>
                  <a:t> et non </a:t>
                </a:r>
                <a:r>
                  <a:rPr lang="en-CA" dirty="0" err="1"/>
                  <a:t>homogène</a:t>
                </a:r>
                <a:r>
                  <a:rPr lang="en-CA" dirty="0"/>
                  <a:t>, on </a:t>
                </a:r>
                <a:r>
                  <a:rPr lang="en-CA" dirty="0" err="1"/>
                  <a:t>effectue</a:t>
                </a:r>
                <a:r>
                  <a:rPr lang="en-CA" dirty="0"/>
                  <a:t> un </a:t>
                </a:r>
                <a:r>
                  <a:rPr lang="en-CA" dirty="0" err="1"/>
                  <a:t>changement</a:t>
                </a:r>
                <a:r>
                  <a:rPr lang="en-CA" dirty="0"/>
                  <a:t> de variables: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b="0" dirty="0"/>
                  <a:t>. </a:t>
                </a:r>
                <a:r>
                  <a:rPr lang="en-CA" b="0" dirty="0" err="1"/>
                  <a:t>L’équation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0" dirty="0"/>
                  <a:t>On </a:t>
                </a:r>
                <a:r>
                  <a:rPr lang="en-CA" b="0" dirty="0" err="1"/>
                  <a:t>multiplie</a:t>
                </a:r>
                <a:r>
                  <a:rPr lang="en-CA" b="0" dirty="0"/>
                  <a:t> par le </a:t>
                </a:r>
                <a:r>
                  <a:rPr lang="en-CA" b="0" dirty="0" err="1"/>
                  <a:t>facteur</a:t>
                </a:r>
                <a:r>
                  <a:rPr lang="en-CA" b="0" dirty="0"/>
                  <a:t> </a:t>
                </a:r>
                <a:r>
                  <a:rPr lang="en-CA" b="0" dirty="0" err="1"/>
                  <a:t>intégrant</a:t>
                </a:r>
                <a:r>
                  <a:rPr lang="en-CA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</a:t>
                </a:r>
                <a:r>
                  <a:rPr lang="en-CA" b="0" dirty="0" err="1"/>
                  <a:t>L’équation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CA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07E9-7A4C-C84E-A286-D7B6432C9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7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BFEC6-8B41-2833-2E13-FCE043A1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3E2-A2AA-FCBC-76ED-29F41AA4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C) </a:t>
            </a:r>
            <a:r>
              <a:rPr lang="en-CA" sz="3000" dirty="0"/>
              <a:t>Solution </a:t>
            </a:r>
            <a:r>
              <a:rPr lang="en-CA" sz="3000" dirty="0" err="1"/>
              <a:t>analytique</a:t>
            </a:r>
            <a:r>
              <a:rPr lang="en-CA" sz="3000" dirty="0"/>
              <a:t> </a:t>
            </a:r>
            <a:r>
              <a:rPr lang="en-CA" sz="3000" dirty="0" err="1"/>
              <a:t>en</a:t>
            </a:r>
            <a:r>
              <a:rPr lang="en-CA" sz="3000" dirty="0"/>
              <a:t> </a:t>
            </a:r>
            <a:r>
              <a:rPr lang="en-CA" sz="3000" dirty="0" err="1"/>
              <a:t>régime</a:t>
            </a:r>
            <a:r>
              <a:rPr lang="en-CA" sz="3000" dirty="0"/>
              <a:t> </a:t>
            </a:r>
            <a:r>
              <a:rPr lang="en-CA" sz="3000" dirty="0" err="1"/>
              <a:t>stationnaire</a:t>
            </a:r>
            <a:r>
              <a:rPr lang="en-CA" sz="3000" dirty="0"/>
              <a:t> (suite):</a:t>
            </a:r>
            <a:endParaRPr lang="en-CA" sz="30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15E12-CFE4-B5CB-D479-9E892885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err="1"/>
                  <a:t>Puisque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b="0" dirty="0"/>
                  <a:t>, on applique la condition </a:t>
                </a:r>
                <a:r>
                  <a:rPr lang="en-US" b="0" dirty="0" err="1"/>
                  <a:t>frontière</a:t>
                </a:r>
                <a:r>
                  <a:rPr lang="en-US" b="0" dirty="0"/>
                  <a:t> de Neumann </a:t>
                </a:r>
                <a:r>
                  <a:rPr lang="en-US" b="0" dirty="0" err="1"/>
                  <a:t>en</a:t>
                </a:r>
                <a:r>
                  <a:rPr lang="en-US" b="0" dirty="0"/>
                  <a:t> r=0: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On </a:t>
                </a:r>
                <a:r>
                  <a:rPr lang="en-US" dirty="0" err="1"/>
                  <a:t>intègre</a:t>
                </a:r>
                <a:r>
                  <a:rPr lang="en-US" dirty="0"/>
                  <a:t> </a:t>
                </a:r>
                <a:r>
                  <a:rPr lang="en-US" dirty="0" err="1"/>
                  <a:t>une</a:t>
                </a:r>
                <a:r>
                  <a:rPr lang="en-US" dirty="0"/>
                  <a:t> </a:t>
                </a:r>
                <a:r>
                  <a:rPr lang="en-US" dirty="0" err="1"/>
                  <a:t>deuxième</a:t>
                </a:r>
                <a:r>
                  <a:rPr lang="en-US" dirty="0"/>
                  <a:t> </a:t>
                </a:r>
                <a:r>
                  <a:rPr lang="en-US" dirty="0" err="1"/>
                  <a:t>fois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On applique la condition </a:t>
                </a:r>
                <a:r>
                  <a:rPr lang="en-US" dirty="0" err="1"/>
                  <a:t>frontière</a:t>
                </a:r>
                <a:r>
                  <a:rPr lang="en-US" dirty="0"/>
                  <a:t> de Dirichlet </a:t>
                </a:r>
                <a:r>
                  <a:rPr lang="en-US" dirty="0" err="1"/>
                  <a:t>en</a:t>
                </a:r>
                <a:r>
                  <a:rPr lang="en-US" dirty="0"/>
                  <a:t> r=R: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sSub>
                          <m:sSub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𝒆𝒇𝒇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CA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CA" b="1" dirty="0"/>
                          <m:t> 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CA" b="1" dirty="0"/>
                  <a:t>     (CQFD)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15E12-CFE4-B5CB-D479-9E892885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442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0718-7085-48D6-FCCC-6D486EF5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A-a) Type de </a:t>
            </a:r>
            <a:r>
              <a:rPr lang="en-CA" dirty="0" err="1"/>
              <a:t>l’équation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665"/>
                <a:ext cx="10515600" cy="482994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Le </a:t>
                </a:r>
                <a:r>
                  <a:rPr lang="en-CA" dirty="0" err="1"/>
                  <a:t>problème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un </a:t>
                </a:r>
                <a:r>
                  <a:rPr lang="en-CA" dirty="0" err="1"/>
                  <a:t>problème</a:t>
                </a:r>
                <a:r>
                  <a:rPr lang="en-CA" dirty="0"/>
                  <a:t> </a:t>
                </a:r>
                <a:r>
                  <a:rPr lang="en-CA" dirty="0" err="1"/>
                  <a:t>instationnaire</a:t>
                </a:r>
                <a:r>
                  <a:rPr lang="en-CA" dirty="0"/>
                  <a:t> de diffusion, </a:t>
                </a:r>
                <a:r>
                  <a:rPr lang="en-CA" dirty="0" err="1"/>
                  <a:t>l’équation</a:t>
                </a:r>
                <a:r>
                  <a:rPr lang="en-CA" dirty="0"/>
                  <a:t> </a:t>
                </a:r>
                <a:r>
                  <a:rPr lang="en-CA" dirty="0" err="1"/>
                  <a:t>différentielle</a:t>
                </a:r>
                <a:r>
                  <a:rPr lang="en-CA" dirty="0"/>
                  <a:t> qui </a:t>
                </a:r>
                <a:r>
                  <a:rPr lang="en-CA" dirty="0" err="1"/>
                  <a:t>l’illustre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</a:t>
                </a:r>
                <a:r>
                  <a:rPr lang="en-CA" b="1" dirty="0" err="1"/>
                  <a:t>parabolique</a:t>
                </a:r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b="1" u="sng" dirty="0" err="1"/>
                  <a:t>Preuve</a:t>
                </a:r>
                <a:r>
                  <a:rPr lang="en-CA" b="1" u="sng" dirty="0"/>
                  <a:t> avec la </a:t>
                </a:r>
                <a:r>
                  <a:rPr lang="en-CA" b="1" u="sng" dirty="0" err="1"/>
                  <a:t>méthode</a:t>
                </a:r>
                <a:r>
                  <a:rPr lang="en-CA" b="1" u="sng" dirty="0"/>
                  <a:t> de </a:t>
                </a:r>
                <a:r>
                  <a:rPr lang="en-CA" b="1" u="sng" dirty="0" err="1"/>
                  <a:t>l’équation</a:t>
                </a:r>
                <a:r>
                  <a:rPr lang="en-CA" b="1" u="sng" dirty="0"/>
                  <a:t> </a:t>
                </a:r>
                <a:r>
                  <a:rPr lang="en-CA" b="1" u="sng" dirty="0" err="1"/>
                  <a:t>caractéristique</a:t>
                </a:r>
                <a:r>
                  <a:rPr lang="en-CA" b="1" u="sng" dirty="0"/>
                  <a:t>:</a:t>
                </a:r>
              </a:p>
              <a:p>
                <a:pPr marL="0" indent="0">
                  <a:buNone/>
                </a:pPr>
                <a:r>
                  <a:rPr lang="en-CA" dirty="0" err="1"/>
                  <a:t>Forme</a:t>
                </a:r>
                <a:r>
                  <a:rPr lang="en-CA" dirty="0"/>
                  <a:t> </a:t>
                </a:r>
                <a:r>
                  <a:rPr lang="en-CA" dirty="0" err="1"/>
                  <a:t>générale</a:t>
                </a:r>
                <a:r>
                  <a:rPr lang="en-CA" dirty="0"/>
                  <a:t> de </a:t>
                </a:r>
                <a:r>
                  <a:rPr lang="en-CA" dirty="0" err="1"/>
                  <a:t>toutes</a:t>
                </a:r>
                <a:r>
                  <a:rPr lang="en-CA" dirty="0"/>
                  <a:t> les EDP </a:t>
                </a:r>
                <a:r>
                  <a:rPr lang="en-CA" dirty="0" err="1"/>
                  <a:t>d’ordre</a:t>
                </a:r>
                <a:r>
                  <a:rPr lang="en-CA" dirty="0"/>
                  <a:t> 2 (</a:t>
                </a:r>
                <a:r>
                  <a:rPr lang="en-CA" dirty="0" err="1"/>
                  <a:t>espace</a:t>
                </a:r>
                <a:r>
                  <a:rPr lang="en-CA" dirty="0"/>
                  <a:t> 1D + temps):</a:t>
                </a: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𝐹𝑓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d’ordre</a:t>
                </a:r>
                <a:r>
                  <a:rPr lang="en-CA" dirty="0"/>
                  <a:t> 2 </a:t>
                </a:r>
                <a:r>
                  <a:rPr lang="en-CA" dirty="0" err="1"/>
                  <a:t>vont</a:t>
                </a:r>
                <a:r>
                  <a:rPr lang="en-CA" dirty="0"/>
                  <a:t> </a:t>
                </a:r>
                <a:r>
                  <a:rPr lang="en-CA" dirty="0" err="1"/>
                  <a:t>dominer</a:t>
                </a:r>
                <a:r>
                  <a:rPr lang="en-CA" dirty="0"/>
                  <a:t> la solution, </a:t>
                </a:r>
                <a:r>
                  <a:rPr lang="en-CA" dirty="0" err="1"/>
                  <a:t>donc</a:t>
                </a:r>
                <a:r>
                  <a:rPr lang="en-CA" dirty="0"/>
                  <a:t> on </a:t>
                </a:r>
                <a:r>
                  <a:rPr lang="en-CA" dirty="0" err="1"/>
                  <a:t>approxime</a:t>
                </a:r>
                <a:r>
                  <a:rPr lang="en-CA" dirty="0"/>
                  <a:t> </a:t>
                </a:r>
                <a:r>
                  <a:rPr lang="en-CA" dirty="0" err="1"/>
                  <a:t>l’équation</a:t>
                </a:r>
                <a:r>
                  <a:rPr lang="en-CA" dirty="0"/>
                  <a:t> par 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Son </a:t>
                </a:r>
                <a:r>
                  <a:rPr lang="en-CA" dirty="0" err="1"/>
                  <a:t>équation</a:t>
                </a:r>
                <a:r>
                  <a:rPr lang="en-CA" dirty="0"/>
                  <a:t> </a:t>
                </a:r>
                <a:r>
                  <a:rPr lang="en-CA" dirty="0" err="1"/>
                  <a:t>caractéristique</a:t>
                </a:r>
                <a:r>
                  <a:rPr lang="en-CA" dirty="0"/>
                  <a:t> (EC) </a:t>
                </a:r>
                <a:r>
                  <a:rPr lang="en-CA" dirty="0" err="1"/>
                  <a:t>s’écrit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Si EC &lt; 0 : EDP </a:t>
                </a:r>
                <a:r>
                  <a:rPr lang="en-CA" dirty="0" err="1"/>
                  <a:t>elliptique</a:t>
                </a:r>
                <a:endParaRPr lang="en-CA" dirty="0"/>
              </a:p>
              <a:p>
                <a:r>
                  <a:rPr lang="en-CA" dirty="0"/>
                  <a:t>Si EC = 0 : EDP </a:t>
                </a:r>
                <a:r>
                  <a:rPr lang="en-CA" dirty="0" err="1"/>
                  <a:t>parabolique</a:t>
                </a:r>
                <a:endParaRPr lang="en-CA" dirty="0"/>
              </a:p>
              <a:p>
                <a:r>
                  <a:rPr lang="en-CA" dirty="0"/>
                  <a:t>Si EC &gt; 0 : EDP </a:t>
                </a:r>
                <a:r>
                  <a:rPr lang="en-CA" dirty="0" err="1"/>
                  <a:t>hyperbolique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Après simplification de </a:t>
                </a:r>
                <a:r>
                  <a:rPr lang="en-CA" dirty="0" err="1"/>
                  <a:t>l’équation</a:t>
                </a:r>
                <a:r>
                  <a:rPr lang="en-CA" dirty="0"/>
                  <a:t> de diffusion (</a:t>
                </a:r>
                <a:r>
                  <a:rPr lang="en-CA" dirty="0" err="1"/>
                  <a:t>voir</a:t>
                </a:r>
                <a:r>
                  <a:rPr lang="en-CA" dirty="0"/>
                  <a:t> question </a:t>
                </a:r>
                <a:r>
                  <a:rPr lang="en-CA" dirty="0" err="1"/>
                  <a:t>A.b</a:t>
                </a:r>
                <a:r>
                  <a:rPr lang="en-CA" dirty="0"/>
                  <a:t>), </a:t>
                </a:r>
                <a:r>
                  <a:rPr lang="en-CA" dirty="0" err="1"/>
                  <a:t>l’approximation</a:t>
                </a:r>
                <a:r>
                  <a:rPr lang="en-CA" dirty="0"/>
                  <a:t> par les </a:t>
                </a:r>
                <a:r>
                  <a:rPr lang="en-CA" dirty="0" err="1"/>
                  <a:t>dérivées</a:t>
                </a:r>
                <a:r>
                  <a:rPr lang="en-CA" dirty="0"/>
                  <a:t> </a:t>
                </a:r>
                <a:r>
                  <a:rPr lang="en-CA" dirty="0" err="1"/>
                  <a:t>secondes</a:t>
                </a:r>
                <a:r>
                  <a:rPr lang="en-CA" dirty="0"/>
                  <a:t> </a:t>
                </a:r>
                <a:r>
                  <a:rPr lang="en-CA" dirty="0" err="1"/>
                  <a:t>donne</a:t>
                </a:r>
                <a:r>
                  <a:rPr lang="en-CA" dirty="0"/>
                  <a:t>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+0∗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=0→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=0−4∗0∗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𝐸𝐷𝑃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𝑝𝑎𝑟𝑎𝑏𝑜𝑙𝑖𝑞𝑢𝑒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46E6E-541E-C380-2EC3-91AF5BEE6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665"/>
                <a:ext cx="10515600" cy="4829942"/>
              </a:xfrm>
              <a:blipFill>
                <a:blip r:embed="rId2"/>
                <a:stretch>
                  <a:fillRect l="-232" t="-1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78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3E73-6117-D243-4A89-61D446CC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A-b) Dimension du </a:t>
            </a:r>
            <a:r>
              <a:rPr lang="en-CA" dirty="0" err="1"/>
              <a:t>problème</a:t>
            </a:r>
            <a:r>
              <a:rPr lang="en-CA" dirty="0"/>
              <a:t> et  </a:t>
            </a:r>
            <a:r>
              <a:rPr lang="en-CA" dirty="0" err="1"/>
              <a:t>symétrie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Poteau infiniment haut donc pas de variation en z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CA" dirty="0"/>
                  <a:t>Poteau </a:t>
                </a:r>
                <a:r>
                  <a:rPr lang="en-CA" dirty="0" err="1"/>
                  <a:t>homogène</a:t>
                </a:r>
                <a:r>
                  <a:rPr lang="en-CA" dirty="0"/>
                  <a:t> et </a:t>
                </a:r>
                <a:r>
                  <a:rPr lang="en-CA" dirty="0" err="1"/>
                  <a:t>poreux</a:t>
                </a:r>
                <a:r>
                  <a:rPr lang="en-CA" dirty="0"/>
                  <a:t> (1 seul </a:t>
                </a:r>
                <a:r>
                  <a:rPr lang="en-CA" dirty="0" err="1"/>
                  <a:t>matériau</a:t>
                </a:r>
                <a:r>
                  <a:rPr lang="en-CA" dirty="0"/>
                  <a:t>) + </a:t>
                </a:r>
                <a:r>
                  <a:rPr lang="en-CA" dirty="0" err="1"/>
                  <a:t>axisymétrique</a:t>
                </a:r>
                <a:r>
                  <a:rPr lang="en-CA" dirty="0"/>
                  <a:t> </a:t>
                </a:r>
                <a:r>
                  <a:rPr lang="en-CA" dirty="0" err="1"/>
                  <a:t>donc</a:t>
                </a:r>
                <a:r>
                  <a:rPr lang="en-CA" dirty="0"/>
                  <a:t> pas de variation </a:t>
                </a:r>
                <a:r>
                  <a:rPr lang="en-CA" dirty="0" err="1"/>
                  <a:t>en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La </a:t>
                </a:r>
                <a:r>
                  <a:rPr lang="en-CA" b="0" dirty="0" err="1"/>
                  <a:t>seule</a:t>
                </a:r>
                <a:r>
                  <a:rPr lang="en-CA" b="0" dirty="0"/>
                  <a:t> dimension restante </a:t>
                </a:r>
                <a:r>
                  <a:rPr lang="en-CA" b="0" dirty="0" err="1"/>
                  <a:t>est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b="0" dirty="0"/>
                  <a:t> Le </a:t>
                </a:r>
                <a:r>
                  <a:rPr lang="en-CA" b="0" dirty="0" err="1"/>
                  <a:t>laplacien</a:t>
                </a:r>
                <a:r>
                  <a:rPr lang="en-CA" b="0" dirty="0"/>
                  <a:t> se </a:t>
                </a:r>
                <a:r>
                  <a:rPr lang="en-CA" b="0" dirty="0" err="1"/>
                  <a:t>simplifie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Et </a:t>
                </a:r>
                <a:r>
                  <a:rPr lang="en-CA" dirty="0" err="1"/>
                  <a:t>l’équation</a:t>
                </a:r>
                <a:r>
                  <a:rPr lang="en-CA" b="0" dirty="0"/>
                  <a:t> de diffusion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b="0" dirty="0"/>
                  <a:t>Poteau </a:t>
                </a:r>
                <a:r>
                  <a:rPr lang="en-CA" b="0" dirty="0" err="1"/>
                  <a:t>circulaire</a:t>
                </a:r>
                <a:r>
                  <a:rPr lang="en-CA" b="0" dirty="0"/>
                  <a:t>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axisymétrique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son centre, on </a:t>
                </a:r>
                <a:r>
                  <a:rPr lang="en-CA" b="0" dirty="0" err="1"/>
                  <a:t>peut</a:t>
                </a:r>
                <a:r>
                  <a:rPr lang="en-CA" b="0" dirty="0"/>
                  <a:t> applique la MDF sur un seul rayon (</a:t>
                </a:r>
                <a:r>
                  <a:rPr lang="en-CA" b="0" dirty="0" err="1"/>
                  <a:t>domaine</a:t>
                </a:r>
                <a:r>
                  <a:rPr lang="en-CA" b="0" dirty="0"/>
                  <a:t> = [0,R]) et la solution sera </a:t>
                </a:r>
                <a:r>
                  <a:rPr lang="en-CA" b="0" dirty="0" err="1"/>
                  <a:t>identique</a:t>
                </a:r>
                <a:r>
                  <a:rPr lang="en-CA" b="0" dirty="0"/>
                  <a:t> tout </a:t>
                </a:r>
                <a:r>
                  <a:rPr lang="en-CA" b="0" dirty="0" err="1"/>
                  <a:t>autour</a:t>
                </a:r>
                <a:r>
                  <a:rPr lang="en-CA" b="0" dirty="0"/>
                  <a:t> de son axe de revolution.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9E0AE-C463-7B09-65E1-D12FA5E15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181"/>
                <a:ext cx="10515600" cy="4780782"/>
              </a:xfrm>
              <a:blipFill>
                <a:blip r:embed="rId2"/>
                <a:stretch>
                  <a:fillRect l="-522" t="-10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8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43AD-AB58-7419-6A3F-95FA5D7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A-c) </a:t>
            </a:r>
            <a:r>
              <a:rPr lang="en-CA" dirty="0" err="1"/>
              <a:t>Discrétisation</a:t>
            </a:r>
            <a:r>
              <a:rPr lang="en-CA" dirty="0"/>
              <a:t> du </a:t>
            </a:r>
            <a:r>
              <a:rPr lang="en-CA" dirty="0" err="1"/>
              <a:t>domaine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8ADA9-69BB-35AD-3B5E-4F651B79D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322"/>
                <a:ext cx="10515600" cy="947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A cause de </a:t>
                </a:r>
                <a:r>
                  <a:rPr lang="en-CA" dirty="0" err="1"/>
                  <a:t>l’axisymétrie</a:t>
                </a:r>
                <a:r>
                  <a:rPr lang="en-CA" dirty="0"/>
                  <a:t>, et </a:t>
                </a:r>
                <a:r>
                  <a:rPr lang="en-CA" dirty="0" err="1"/>
                  <a:t>l’unidimensionnalité</a:t>
                </a:r>
                <a:r>
                  <a:rPr lang="en-CA" dirty="0"/>
                  <a:t> du </a:t>
                </a:r>
                <a:r>
                  <a:rPr lang="en-CA" dirty="0" err="1"/>
                  <a:t>problème</a:t>
                </a:r>
                <a:r>
                  <a:rPr lang="en-CA" dirty="0"/>
                  <a:t>, le </a:t>
                </a:r>
                <a:r>
                  <a:rPr lang="en-CA" dirty="0" err="1"/>
                  <a:t>domaine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dirty="0"/>
                  <a:t> avec R=1m. </a:t>
                </a:r>
                <a:r>
                  <a:rPr lang="en-CA" dirty="0" err="1"/>
                  <a:t>D’où</a:t>
                </a:r>
                <a:r>
                  <a:rPr lang="en-CA" dirty="0"/>
                  <a:t> la </a:t>
                </a:r>
                <a:r>
                  <a:rPr lang="en-CA" dirty="0" err="1"/>
                  <a:t>discrétisation</a:t>
                </a:r>
                <a:r>
                  <a:rPr lang="en-CA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8ADA9-69BB-35AD-3B5E-4F651B79D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322"/>
                <a:ext cx="10515600" cy="947072"/>
              </a:xfrm>
              <a:blipFill>
                <a:blip r:embed="rId2"/>
                <a:stretch>
                  <a:fillRect l="-1217" t="-10897" b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16AF41A-CB93-8178-E01E-30B8BAA55803}"/>
              </a:ext>
            </a:extLst>
          </p:cNvPr>
          <p:cNvSpPr/>
          <p:nvPr/>
        </p:nvSpPr>
        <p:spPr>
          <a:xfrm>
            <a:off x="3637935" y="2497394"/>
            <a:ext cx="4041058" cy="40410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B6F68-F014-E7C3-620C-F01934B5721F}"/>
              </a:ext>
            </a:extLst>
          </p:cNvPr>
          <p:cNvCxnSpPr/>
          <p:nvPr/>
        </p:nvCxnSpPr>
        <p:spPr>
          <a:xfrm>
            <a:off x="5658464" y="4517923"/>
            <a:ext cx="3505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43B0658-BF75-B86C-65F1-30C6DA48C0DA}"/>
              </a:ext>
            </a:extLst>
          </p:cNvPr>
          <p:cNvSpPr/>
          <p:nvPr/>
        </p:nvSpPr>
        <p:spPr>
          <a:xfrm>
            <a:off x="5599582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1F5B6-3219-5A1E-A7FB-31C696A28270}"/>
              </a:ext>
            </a:extLst>
          </p:cNvPr>
          <p:cNvSpPr/>
          <p:nvPr/>
        </p:nvSpPr>
        <p:spPr>
          <a:xfrm>
            <a:off x="7620111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B4549F-B091-6BFB-6F29-4471620DE77C}"/>
              </a:ext>
            </a:extLst>
          </p:cNvPr>
          <p:cNvSpPr/>
          <p:nvPr/>
        </p:nvSpPr>
        <p:spPr>
          <a:xfrm>
            <a:off x="6609846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158A76-8642-2705-BFBC-3FA1A0EA7050}"/>
              </a:ext>
            </a:extLst>
          </p:cNvPr>
          <p:cNvSpPr/>
          <p:nvPr/>
        </p:nvSpPr>
        <p:spPr>
          <a:xfrm>
            <a:off x="6104714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303E3F-711A-6C06-D255-88807746A908}"/>
              </a:ext>
            </a:extLst>
          </p:cNvPr>
          <p:cNvSpPr/>
          <p:nvPr/>
        </p:nvSpPr>
        <p:spPr>
          <a:xfrm>
            <a:off x="7114978" y="4459041"/>
            <a:ext cx="117764" cy="117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4DC65-6C3E-61E9-0D0E-E165BF9E7734}"/>
              </a:ext>
            </a:extLst>
          </p:cNvPr>
          <p:cNvSpPr txBox="1"/>
          <p:nvPr/>
        </p:nvSpPr>
        <p:spPr>
          <a:xfrm>
            <a:off x="9146571" y="4333257"/>
            <a:ext cx="48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B3318-E873-2E6A-CEEC-CB7267227DD8}"/>
              </a:ext>
            </a:extLst>
          </p:cNvPr>
          <p:cNvSpPr txBox="1"/>
          <p:nvPr/>
        </p:nvSpPr>
        <p:spPr>
          <a:xfrm>
            <a:off x="5396461" y="4576805"/>
            <a:ext cx="48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r1=0</a:t>
            </a:r>
            <a:endParaRPr lang="en-CA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04BA9-04B4-85AF-B83C-4A867E95F100}"/>
              </a:ext>
            </a:extLst>
          </p:cNvPr>
          <p:cNvSpPr txBox="1"/>
          <p:nvPr/>
        </p:nvSpPr>
        <p:spPr>
          <a:xfrm>
            <a:off x="5837463" y="4576805"/>
            <a:ext cx="65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r2=0.25</a:t>
            </a:r>
            <a:endParaRPr lang="en-CA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ED807-0A71-5AC3-7381-905C827CAFFC}"/>
              </a:ext>
            </a:extLst>
          </p:cNvPr>
          <p:cNvSpPr txBox="1"/>
          <p:nvPr/>
        </p:nvSpPr>
        <p:spPr>
          <a:xfrm>
            <a:off x="6395836" y="4586910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r3=0.5</a:t>
            </a:r>
            <a:endParaRPr lang="en-CA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E24B3-A210-F515-62DA-A74E4BE73812}"/>
              </a:ext>
            </a:extLst>
          </p:cNvPr>
          <p:cNvSpPr txBox="1"/>
          <p:nvPr/>
        </p:nvSpPr>
        <p:spPr>
          <a:xfrm>
            <a:off x="6882915" y="4571784"/>
            <a:ext cx="67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r4=0.75</a:t>
            </a:r>
            <a:endParaRPr lang="en-CA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6F252F-775C-9036-C0CB-6CD620D03D97}"/>
              </a:ext>
            </a:extLst>
          </p:cNvPr>
          <p:cNvSpPr txBox="1"/>
          <p:nvPr/>
        </p:nvSpPr>
        <p:spPr>
          <a:xfrm>
            <a:off x="7627633" y="4571784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r5=1</a:t>
            </a:r>
            <a:endParaRPr lang="en-CA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BF3A9-E225-C6E6-0BC7-1C03568ABF3D}"/>
              </a:ext>
            </a:extLst>
          </p:cNvPr>
          <p:cNvSpPr txBox="1"/>
          <p:nvPr/>
        </p:nvSpPr>
        <p:spPr>
          <a:xfrm>
            <a:off x="5411769" y="4149261"/>
            <a:ext cx="48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endParaRPr lang="en-CA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C64CF-F327-601A-1F07-CE5C72D9CC7D}"/>
              </a:ext>
            </a:extLst>
          </p:cNvPr>
          <p:cNvSpPr txBox="1"/>
          <p:nvPr/>
        </p:nvSpPr>
        <p:spPr>
          <a:xfrm>
            <a:off x="5873556" y="4142334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B165E-0988-8C39-1B8E-B2AAF5C88114}"/>
              </a:ext>
            </a:extLst>
          </p:cNvPr>
          <p:cNvSpPr txBox="1"/>
          <p:nvPr/>
        </p:nvSpPr>
        <p:spPr>
          <a:xfrm>
            <a:off x="6376513" y="4152439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  <a:endParaRPr lang="en-CA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B0DDF4-DDF6-FA9F-F814-752620D83C50}"/>
              </a:ext>
            </a:extLst>
          </p:cNvPr>
          <p:cNvSpPr txBox="1"/>
          <p:nvPr/>
        </p:nvSpPr>
        <p:spPr>
          <a:xfrm>
            <a:off x="6863593" y="4137313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3983C-B988-03EA-FE29-2A044F249A2F}"/>
              </a:ext>
            </a:extLst>
          </p:cNvPr>
          <p:cNvSpPr txBox="1"/>
          <p:nvPr/>
        </p:nvSpPr>
        <p:spPr>
          <a:xfrm>
            <a:off x="7303027" y="4142793"/>
            <a:ext cx="56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</a:t>
            </a:r>
            <a:endParaRPr lang="en-CA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DD17F-81B4-6D18-62E5-F2DC1331DF27}"/>
              </a:ext>
            </a:extLst>
          </p:cNvPr>
          <p:cNvCxnSpPr>
            <a:stCxn id="7" idx="0"/>
            <a:endCxn id="4" idx="1"/>
          </p:cNvCxnSpPr>
          <p:nvPr/>
        </p:nvCxnSpPr>
        <p:spPr>
          <a:xfrm flipH="1" flipV="1">
            <a:off x="4229734" y="3089193"/>
            <a:ext cx="1428730" cy="1369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093B9A-D8D5-C836-5F9D-94729728C433}"/>
              </a:ext>
            </a:extLst>
          </p:cNvPr>
          <p:cNvSpPr txBox="1"/>
          <p:nvPr/>
        </p:nvSpPr>
        <p:spPr>
          <a:xfrm rot="2662248">
            <a:off x="4670381" y="3450410"/>
            <a:ext cx="727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R=1m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04893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A42B-D704-5E18-210F-359C5D37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A-d) Conditions </a:t>
            </a:r>
            <a:r>
              <a:rPr lang="en-CA" dirty="0" err="1"/>
              <a:t>frontières</a:t>
            </a:r>
            <a:r>
              <a:rPr lang="en-CA" dirty="0"/>
              <a:t> et </a:t>
            </a:r>
            <a:r>
              <a:rPr lang="en-CA" dirty="0" err="1"/>
              <a:t>initiale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71500" indent="-571500">
                  <a:buAutoNum type="romanLcPeriod"/>
                </a:pPr>
                <a:r>
                  <a:rPr lang="fr-FR" dirty="0"/>
                  <a:t>Conditions frontières et leurs types</a:t>
                </a:r>
                <a:br>
                  <a:rPr lang="fr-FR" dirty="0"/>
                </a:br>
                <a:r>
                  <a:rPr lang="fr-FR" dirty="0"/>
                  <a:t>On a une dérivée d’ordre 2 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donc besoin de 2 conditions frontières:</a:t>
                </a:r>
              </a:p>
              <a:p>
                <a:pPr lvl="1"/>
                <a:r>
                  <a:rPr lang="fr-FR" dirty="0"/>
                  <a:t>En r=0 : condition de Neumann (car centre de symétrie) donc: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En r=R : condition de Dirichlet (car concentration connue/imposée et invariable dans le temps):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endParaRPr lang="fr-FR" dirty="0"/>
              </a:p>
              <a:p>
                <a:pPr marL="571500" indent="-571500">
                  <a:buAutoNum type="romanLcPeriod"/>
                </a:pPr>
                <a:r>
                  <a:rPr lang="fr-FR" dirty="0"/>
                  <a:t>Condition initiale requise</a:t>
                </a:r>
                <a:br>
                  <a:rPr lang="fr-FR" dirty="0"/>
                </a:br>
                <a:r>
                  <a:rPr lang="fr-FR" dirty="0"/>
                  <a:t>La condition initiale est nécessaire pour la résolution du problème à cause de la dérivée temporelle: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EC9AA-4F08-C8EC-2036-B120EBB01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 r="-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2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6759-D1C1-2735-483C-A88123FB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B-a) Equation aux </a:t>
            </a:r>
            <a:r>
              <a:rPr lang="en-CA" dirty="0" err="1"/>
              <a:t>différences</a:t>
            </a:r>
            <a:r>
              <a:rPr lang="en-CA" dirty="0"/>
              <a:t> </a:t>
            </a:r>
            <a:r>
              <a:rPr lang="en-CA" dirty="0" err="1"/>
              <a:t>finies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CA" b="0" dirty="0"/>
                  <a:t>En </a:t>
                </a:r>
                <a:r>
                  <a:rPr lang="en-CA" b="0" dirty="0" err="1"/>
                  <a:t>utilisant</a:t>
                </a:r>
                <a:r>
                  <a:rPr lang="en-CA" b="0" dirty="0"/>
                  <a:t> les </a:t>
                </a:r>
                <a:r>
                  <a:rPr lang="en-CA" b="0" dirty="0" err="1"/>
                  <a:t>schémas</a:t>
                </a:r>
                <a:r>
                  <a:rPr lang="en-CA" b="0" dirty="0"/>
                  <a:t> </a:t>
                </a:r>
                <a:r>
                  <a:rPr lang="en-CA" b="0" dirty="0" err="1"/>
                  <a:t>demandés</a:t>
                </a:r>
                <a:r>
                  <a:rPr lang="en-CA" b="0" dirty="0"/>
                  <a:t> pour la </a:t>
                </a:r>
                <a:r>
                  <a:rPr lang="en-CA" b="0" dirty="0" err="1"/>
                  <a:t>dérivation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</a:t>
                </a:r>
                <a:r>
                  <a:rPr lang="en-CA" b="0" dirty="0" err="1"/>
                  <a:t>espace</a:t>
                </a:r>
                <a:r>
                  <a:rPr lang="en-CA" b="0" dirty="0"/>
                  <a:t>, il faut </a:t>
                </a:r>
                <a:r>
                  <a:rPr lang="en-CA" b="0" dirty="0" err="1"/>
                  <a:t>aussi</a:t>
                </a:r>
                <a:r>
                  <a:rPr lang="en-CA" b="0" dirty="0"/>
                  <a:t> </a:t>
                </a:r>
                <a:r>
                  <a:rPr lang="en-CA" b="0" dirty="0" err="1"/>
                  <a:t>discrétiser</a:t>
                </a:r>
                <a:r>
                  <a:rPr lang="en-CA" b="0" dirty="0"/>
                  <a:t> </a:t>
                </a:r>
                <a:r>
                  <a:rPr lang="en-CA" b="0" dirty="0" err="1"/>
                  <a:t>en</a:t>
                </a:r>
                <a:r>
                  <a:rPr lang="en-CA" b="0" dirty="0"/>
                  <a:t> temps avec un </a:t>
                </a:r>
                <a:r>
                  <a:rPr lang="en-CA" b="0" dirty="0" err="1"/>
                  <a:t>schéma</a:t>
                </a:r>
                <a:r>
                  <a:rPr lang="en-CA" b="0" dirty="0"/>
                  <a:t> </a:t>
                </a:r>
                <a:r>
                  <a:rPr lang="en-CA" b="0" dirty="0" err="1"/>
                  <a:t>d’Euler</a:t>
                </a:r>
                <a:r>
                  <a:rPr lang="en-CA" b="0" dirty="0"/>
                  <a:t> </a:t>
                </a:r>
                <a:r>
                  <a:rPr lang="en-CA" b="0" dirty="0" err="1"/>
                  <a:t>implicite</a:t>
                </a:r>
                <a:r>
                  <a:rPr lang="en-CA" b="0" dirty="0"/>
                  <a:t>. On </a:t>
                </a:r>
                <a:r>
                  <a:rPr lang="en-CA" b="0" dirty="0" err="1"/>
                  <a:t>choisit</a:t>
                </a:r>
                <a:r>
                  <a:rPr lang="en-CA" b="0" dirty="0"/>
                  <a:t> </a:t>
                </a:r>
                <a:r>
                  <a:rPr lang="en-CA" b="0" dirty="0" err="1"/>
                  <a:t>une</a:t>
                </a:r>
                <a:r>
                  <a:rPr lang="en-CA" b="0" dirty="0"/>
                  <a:t> </a:t>
                </a:r>
                <a:r>
                  <a:rPr lang="en-CA" b="0" dirty="0" err="1"/>
                  <a:t>dérivée</a:t>
                </a:r>
                <a:r>
                  <a:rPr lang="en-CA" b="0" dirty="0"/>
                  <a:t> </a:t>
                </a:r>
                <a:r>
                  <a:rPr lang="en-CA" b="0" dirty="0" err="1"/>
                  <a:t>avant</a:t>
                </a:r>
                <a:r>
                  <a:rPr lang="en-CA" b="0" dirty="0"/>
                  <a:t>, </a:t>
                </a:r>
                <a:r>
                  <a:rPr lang="en-CA" b="0" dirty="0" err="1"/>
                  <a:t>donc</a:t>
                </a:r>
                <a:r>
                  <a:rPr lang="en-CA" b="0" dirty="0"/>
                  <a:t> </a:t>
                </a:r>
                <a:r>
                  <a:rPr lang="en-CA" b="0" dirty="0" err="1"/>
                  <a:t>l’EDP</a:t>
                </a:r>
                <a:r>
                  <a:rPr lang="en-CA" b="0" dirty="0"/>
                  <a:t> </a:t>
                </a:r>
                <a:r>
                  <a:rPr lang="en-CA" b="0" dirty="0" err="1"/>
                  <a:t>devient</a:t>
                </a:r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CA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77374-03DB-98EE-B862-DBAC994A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522" t="-18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2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AB8C2-D01C-DB52-167F-8C2A6824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783D-E7D5-3E3A-80CF-0CF8AF5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B-a) Equation aux </a:t>
            </a:r>
            <a:r>
              <a:rPr lang="en-CA" dirty="0" err="1"/>
              <a:t>différences</a:t>
            </a:r>
            <a:r>
              <a:rPr lang="en-CA" dirty="0"/>
              <a:t> </a:t>
            </a:r>
            <a:r>
              <a:rPr lang="en-CA" dirty="0" err="1"/>
              <a:t>finies</a:t>
            </a:r>
            <a:r>
              <a:rPr lang="en-CA" dirty="0"/>
              <a:t> (suite)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A" sz="2200" b="0" dirty="0"/>
                  <a:t>Equation </a:t>
                </a:r>
                <a:r>
                  <a:rPr lang="en-CA" sz="2200" b="0" dirty="0" err="1"/>
                  <a:t>en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chaque</a:t>
                </a:r>
                <a:r>
                  <a:rPr lang="en-CA" sz="2200" b="0" dirty="0"/>
                  <a:t> </a:t>
                </a:r>
                <a:r>
                  <a:rPr lang="en-CA" sz="2200" b="0" dirty="0" err="1"/>
                  <a:t>noeud</a:t>
                </a:r>
                <a:r>
                  <a:rPr lang="en-CA" sz="2200" b="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1 (condition de Neumann-</a:t>
                </a:r>
                <a:r>
                  <a:rPr lang="en-CA" sz="1800" b="1" dirty="0" err="1"/>
                  <a:t>axisymétrie</a:t>
                </a:r>
                <a:r>
                  <a:rPr lang="en-CA" sz="1800" b="1" dirty="0"/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0 ≅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CA" sz="1800" b="0" dirty="0" err="1"/>
                  <a:t>Discrétisation</a:t>
                </a:r>
                <a:r>
                  <a:rPr lang="en-CA" sz="1800" b="0" dirty="0"/>
                  <a:t> avec </a:t>
                </a:r>
                <a:r>
                  <a:rPr lang="en-CA" sz="1800" b="0" dirty="0" err="1"/>
                  <a:t>schéma</a:t>
                </a:r>
                <a:r>
                  <a:rPr lang="en-CA" sz="1800" b="0" dirty="0"/>
                  <a:t> Gear </a:t>
                </a:r>
                <a:r>
                  <a:rPr lang="en-CA" sz="1800" b="0" dirty="0" err="1"/>
                  <a:t>avant</a:t>
                </a:r>
                <a:r>
                  <a:rPr lang="en-CA" sz="1800" b="0" dirty="0"/>
                  <a:t> (pour precision </a:t>
                </a:r>
                <a:r>
                  <a:rPr lang="en-CA" sz="1800" b="0" dirty="0" err="1"/>
                  <a:t>d’ordre</a:t>
                </a:r>
                <a:r>
                  <a:rPr lang="en-CA" sz="1800" b="0" dirty="0"/>
                  <a:t> 2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prévision</a:t>
                </a:r>
                <a:r>
                  <a:rPr lang="en-CA" sz="1800" b="0" dirty="0"/>
                  <a:t> à la question F) + </a:t>
                </a:r>
                <a:r>
                  <a:rPr lang="en-CA" sz="1800" b="0" dirty="0" err="1"/>
                  <a:t>implicite</a:t>
                </a:r>
                <a:r>
                  <a:rPr lang="en-CA" sz="1800" b="0" dirty="0"/>
                  <a:t> </a:t>
                </a:r>
                <a:r>
                  <a:rPr lang="en-CA" sz="1800" b="0" dirty="0" err="1"/>
                  <a:t>en</a:t>
                </a:r>
                <a:r>
                  <a:rPr lang="en-CA" sz="1800" b="0" dirty="0"/>
                  <a:t> temps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Sup>
                        <m:sSubSup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1800" dirty="0">
                  <a:solidFill>
                    <a:schemeClr val="tx1"/>
                  </a:solidFill>
                </a:endParaRPr>
              </a:p>
              <a:p>
                <a:r>
                  <a:rPr lang="en-CA" sz="1800" b="1" dirty="0"/>
                  <a:t>Noeud 2: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r>
                  <a:rPr lang="en-CA" sz="1800" b="1" dirty="0" err="1"/>
                  <a:t>Noeud</a:t>
                </a:r>
                <a:r>
                  <a:rPr lang="en-CA" sz="1800" b="1" dirty="0"/>
                  <a:t> 3:</a:t>
                </a:r>
                <a:br>
                  <a:rPr lang="en-CA" sz="1800" dirty="0"/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r>
                  <a:rPr lang="en-CA" sz="1800" b="1" dirty="0" err="1"/>
                  <a:t>Noeud</a:t>
                </a:r>
                <a:r>
                  <a:rPr lang="en-CA" sz="1800" b="1" dirty="0"/>
                  <a:t> 4:</a:t>
                </a:r>
                <a:br>
                  <a:rPr lang="en-CA" sz="1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18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CA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18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p>
                                  <m:sSupPr>
                                    <m:ctrlP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CA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1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CA" sz="1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CA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CA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1800" dirty="0"/>
              </a:p>
              <a:p>
                <a:pPr>
                  <a:lnSpc>
                    <a:spcPct val="160000"/>
                  </a:lnSpc>
                  <a:spcAft>
                    <a:spcPts val="600"/>
                  </a:spcAft>
                </a:pPr>
                <a:r>
                  <a:rPr lang="en-CA" sz="1800" b="1" dirty="0" err="1"/>
                  <a:t>Noeud</a:t>
                </a:r>
                <a:r>
                  <a:rPr lang="en-CA" sz="1800" b="1" dirty="0"/>
                  <a:t> 5 (condition de Dirichlet):</a:t>
                </a:r>
                <a:br>
                  <a:rPr lang="en-CA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2000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FC8-C5EC-F59C-2BA6-C156639F4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6"/>
                <a:ext cx="10515600" cy="5289755"/>
              </a:xfrm>
              <a:blipFill>
                <a:blip r:embed="rId2"/>
                <a:stretch>
                  <a:fillRect l="-1217" t="-14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5DCE-6BD0-B2A1-7A9A-C51C8784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B-b) </a:t>
            </a:r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 err="1"/>
              <a:t>générale</a:t>
            </a:r>
            <a:r>
              <a:rPr lang="en-CA" dirty="0"/>
              <a:t> de </a:t>
            </a:r>
            <a:r>
              <a:rPr lang="en-CA" dirty="0" err="1"/>
              <a:t>résolution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D43-9DEE-D741-EC7E-4457BF9E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88"/>
            <a:ext cx="10515600" cy="681601"/>
          </a:xfrm>
        </p:spPr>
        <p:txBody>
          <a:bodyPr/>
          <a:lstStyle/>
          <a:p>
            <a:r>
              <a:rPr lang="en-CA" dirty="0" err="1"/>
              <a:t>C’est</a:t>
            </a:r>
            <a:r>
              <a:rPr lang="en-CA" dirty="0"/>
              <a:t> la </a:t>
            </a:r>
            <a:r>
              <a:rPr lang="en-CA" dirty="0" err="1"/>
              <a:t>méthode</a:t>
            </a:r>
            <a:r>
              <a:rPr lang="en-CA" dirty="0"/>
              <a:t> des </a:t>
            </a:r>
            <a:r>
              <a:rPr lang="en-CA" dirty="0" err="1"/>
              <a:t>différences</a:t>
            </a:r>
            <a:r>
              <a:rPr lang="en-CA" dirty="0"/>
              <a:t> </a:t>
            </a:r>
            <a:r>
              <a:rPr lang="en-CA" dirty="0" err="1"/>
              <a:t>finies</a:t>
            </a:r>
            <a:r>
              <a:rPr lang="en-CA" dirty="0"/>
              <a:t> (MDF)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24886D-8113-8C6C-3510-B83DEFDC6F90}"/>
              </a:ext>
            </a:extLst>
          </p:cNvPr>
          <p:cNvSpPr txBox="1">
            <a:spLocks/>
          </p:cNvSpPr>
          <p:nvPr/>
        </p:nvSpPr>
        <p:spPr>
          <a:xfrm>
            <a:off x="838200" y="2444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B-c) Ordre de </a:t>
            </a:r>
            <a:r>
              <a:rPr lang="en-CA" dirty="0" err="1"/>
              <a:t>précision</a:t>
            </a:r>
            <a:r>
              <a:rPr lang="en-CA" dirty="0"/>
              <a:t> </a:t>
            </a:r>
            <a:r>
              <a:rPr lang="en-CA" dirty="0" err="1"/>
              <a:t>attendu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612129-1874-F3EC-D8AF-2BFA4765F434}"/>
              </a:ext>
            </a:extLst>
          </p:cNvPr>
          <p:cNvSpPr txBox="1">
            <a:spLocks/>
          </p:cNvSpPr>
          <p:nvPr/>
        </p:nvSpPr>
        <p:spPr>
          <a:xfrm>
            <a:off x="838200" y="3669174"/>
            <a:ext cx="10515600" cy="124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Le </a:t>
            </a:r>
            <a:r>
              <a:rPr lang="en-CA" dirty="0" err="1"/>
              <a:t>schéma</a:t>
            </a:r>
            <a:r>
              <a:rPr lang="en-CA" dirty="0"/>
              <a:t> global </a:t>
            </a:r>
            <a:r>
              <a:rPr lang="en-CA" dirty="0" err="1"/>
              <a:t>comprend</a:t>
            </a:r>
            <a:r>
              <a:rPr lang="en-CA" dirty="0"/>
              <a:t> des </a:t>
            </a:r>
            <a:r>
              <a:rPr lang="en-CA" dirty="0" err="1"/>
              <a:t>schéma</a:t>
            </a:r>
            <a:r>
              <a:rPr lang="en-CA" dirty="0"/>
              <a:t> </a:t>
            </a:r>
            <a:r>
              <a:rPr lang="en-CA" dirty="0" err="1"/>
              <a:t>d’ordre</a:t>
            </a:r>
            <a:r>
              <a:rPr lang="en-CA" dirty="0"/>
              <a:t> 1 (</a:t>
            </a:r>
            <a:r>
              <a:rPr lang="en-CA" dirty="0" err="1"/>
              <a:t>dérivée</a:t>
            </a:r>
            <a:r>
              <a:rPr lang="en-CA" dirty="0"/>
              <a:t> premiere) et des schemas </a:t>
            </a:r>
            <a:r>
              <a:rPr lang="en-CA" dirty="0" err="1"/>
              <a:t>d’ordre</a:t>
            </a:r>
            <a:r>
              <a:rPr lang="en-CA" dirty="0"/>
              <a:t> 2 (</a:t>
            </a:r>
            <a:r>
              <a:rPr lang="en-CA" dirty="0" err="1"/>
              <a:t>dérivée</a:t>
            </a:r>
            <a:r>
              <a:rPr lang="en-CA" dirty="0"/>
              <a:t> </a:t>
            </a:r>
            <a:r>
              <a:rPr lang="en-CA" dirty="0" err="1"/>
              <a:t>seconde</a:t>
            </a:r>
            <a:r>
              <a:rPr lang="en-CA" dirty="0"/>
              <a:t>). </a:t>
            </a:r>
            <a:r>
              <a:rPr lang="en-CA" dirty="0" err="1"/>
              <a:t>Ainsi</a:t>
            </a:r>
            <a:r>
              <a:rPr lang="en-CA" dirty="0"/>
              <a:t> </a:t>
            </a:r>
            <a:r>
              <a:rPr lang="en-CA" dirty="0" err="1"/>
              <a:t>l’ordre</a:t>
            </a:r>
            <a:r>
              <a:rPr lang="en-CA" dirty="0"/>
              <a:t> de precision global sera </a:t>
            </a:r>
            <a:r>
              <a:rPr lang="en-CA" dirty="0" err="1"/>
              <a:t>celui</a:t>
            </a:r>
            <a:r>
              <a:rPr lang="en-CA" dirty="0"/>
              <a:t> du </a:t>
            </a:r>
            <a:r>
              <a:rPr lang="en-CA" dirty="0" err="1"/>
              <a:t>schéma</a:t>
            </a:r>
            <a:r>
              <a:rPr lang="en-CA" dirty="0"/>
              <a:t> le </a:t>
            </a:r>
            <a:r>
              <a:rPr lang="en-CA" dirty="0" err="1"/>
              <a:t>moins</a:t>
            </a:r>
            <a:r>
              <a:rPr lang="en-CA" dirty="0"/>
              <a:t> précis </a:t>
            </a:r>
            <a:r>
              <a:rPr lang="en-CA" dirty="0" err="1"/>
              <a:t>donc</a:t>
            </a:r>
            <a:r>
              <a:rPr lang="en-CA" dirty="0"/>
              <a:t> </a:t>
            </a:r>
            <a:r>
              <a:rPr lang="en-CA" dirty="0" err="1"/>
              <a:t>d’ordre</a:t>
            </a:r>
            <a:r>
              <a:rPr lang="en-CA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35973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E92F-476E-D8DB-A1AF-227ECADF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B-d) </a:t>
            </a:r>
            <a:r>
              <a:rPr lang="en-CA" sz="4000" dirty="0"/>
              <a:t>Condition de </a:t>
            </a:r>
            <a:r>
              <a:rPr lang="en-CA" sz="4000" dirty="0" err="1"/>
              <a:t>stabilité</a:t>
            </a:r>
            <a:r>
              <a:rPr lang="en-CA" sz="4000" dirty="0"/>
              <a:t> du </a:t>
            </a:r>
            <a:r>
              <a:rPr lang="en-CA" sz="4000" dirty="0" err="1"/>
              <a:t>schéma</a:t>
            </a:r>
            <a:r>
              <a:rPr lang="en-CA" sz="4000" dirty="0"/>
              <a:t> numérique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La </a:t>
                </a:r>
                <a:r>
                  <a:rPr lang="en-CA" dirty="0" err="1"/>
                  <a:t>discrétisation</a:t>
                </a:r>
                <a:r>
                  <a:rPr lang="en-CA" dirty="0"/>
                  <a:t> </a:t>
                </a:r>
                <a:r>
                  <a:rPr lang="en-CA" dirty="0" err="1"/>
                  <a:t>en</a:t>
                </a:r>
                <a:r>
                  <a:rPr lang="en-CA" dirty="0"/>
                  <a:t> temps </a:t>
                </a:r>
                <a:r>
                  <a:rPr lang="en-CA" dirty="0" err="1"/>
                  <a:t>étant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, il </a:t>
                </a:r>
                <a:r>
                  <a:rPr lang="en-CA" dirty="0" err="1"/>
                  <a:t>n’y</a:t>
                </a:r>
                <a:r>
                  <a:rPr lang="en-CA" dirty="0"/>
                  <a:t> a </a:t>
                </a:r>
                <a:r>
                  <a:rPr lang="en-CA" dirty="0" err="1"/>
                  <a:t>aucun</a:t>
                </a:r>
                <a:r>
                  <a:rPr lang="en-CA" dirty="0"/>
                  <a:t> </a:t>
                </a:r>
                <a:r>
                  <a:rPr lang="en-CA" dirty="0" err="1"/>
                  <a:t>critère</a:t>
                </a:r>
                <a:r>
                  <a:rPr lang="en-CA" dirty="0"/>
                  <a:t> de </a:t>
                </a:r>
                <a:r>
                  <a:rPr lang="en-CA" dirty="0" err="1"/>
                  <a:t>stabilité</a:t>
                </a:r>
                <a:r>
                  <a:rPr lang="en-CA" dirty="0"/>
                  <a:t> à respecter car le </a:t>
                </a:r>
                <a:r>
                  <a:rPr lang="en-CA" dirty="0" err="1"/>
                  <a:t>schéma</a:t>
                </a:r>
                <a:r>
                  <a:rPr lang="en-CA" dirty="0"/>
                  <a:t> </a:t>
                </a:r>
                <a:r>
                  <a:rPr lang="en-CA" dirty="0" err="1"/>
                  <a:t>implicite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inconditionellement</a:t>
                </a:r>
                <a:r>
                  <a:rPr lang="en-CA" dirty="0"/>
                  <a:t> stable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libre).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529F7-5ADA-CE6B-4156-49F947721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2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1109</Words>
  <Application>Microsoft Office PowerPoint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Devoir 1</vt:lpstr>
      <vt:lpstr>A-a) Type de l’équation</vt:lpstr>
      <vt:lpstr>A-b) Dimension du problème et  symétrie</vt:lpstr>
      <vt:lpstr>A-c) Discrétisation du domaine</vt:lpstr>
      <vt:lpstr>A-d) Conditions frontières et initiale</vt:lpstr>
      <vt:lpstr>B-a) Equation aux différences finies</vt:lpstr>
      <vt:lpstr>B-a) Equation aux différences finies (suite)</vt:lpstr>
      <vt:lpstr>B-b) Méthode générale de résolution</vt:lpstr>
      <vt:lpstr>B-d) Condition de stabilité du schéma numérique</vt:lpstr>
      <vt:lpstr>C) Solution analytique en régime stationnaire (équation elliptique)</vt:lpstr>
      <vt:lpstr>C) Solution analytique en régime stationnaire (équation elliptique):</vt:lpstr>
      <vt:lpstr>C) Solution analytique en régime stationnaire (suite):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1</dc:title>
  <dc:creator>ACILE SFEIR</dc:creator>
  <cp:lastModifiedBy>ACILE SFEIR</cp:lastModifiedBy>
  <cp:revision>20</cp:revision>
  <dcterms:created xsi:type="dcterms:W3CDTF">2024-02-09T05:24:05Z</dcterms:created>
  <dcterms:modified xsi:type="dcterms:W3CDTF">2024-02-10T17:09:29Z</dcterms:modified>
</cp:coreProperties>
</file>