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Devoir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MEC8211 – Hiver 2024</a:t>
            </a:r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8DA-0E02-BE2C-5452-27F9E9A9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C) </a:t>
            </a:r>
            <a:r>
              <a:rPr lang="en-CA" sz="3000" dirty="0"/>
              <a:t>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En </a:t>
                </a:r>
                <a:r>
                  <a:rPr lang="en-CA" dirty="0" err="1">
                    <a:highlight>
                      <a:srgbClr val="FFFF00"/>
                    </a:highlight>
                  </a:rPr>
                  <a:t>régime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les </a:t>
                </a:r>
                <a:r>
                  <a:rPr lang="en-CA" dirty="0" err="1">
                    <a:highlight>
                      <a:srgbClr val="FFFF00"/>
                    </a:highlight>
                  </a:rPr>
                  <a:t>dérivées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temporelles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sont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nulles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donc</a:t>
                </a:r>
                <a:r>
                  <a:rPr lang="en-CA" dirty="0">
                    <a:highlight>
                      <a:srgbClr val="FFFF00"/>
                    </a:highlight>
                  </a:rPr>
                  <a:t> la </a:t>
                </a:r>
                <a:r>
                  <a:rPr lang="en-CA" dirty="0" err="1">
                    <a:highlight>
                      <a:srgbClr val="FFFF00"/>
                    </a:highlight>
                  </a:rPr>
                  <a:t>forme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generale</a:t>
                </a:r>
                <a:r>
                  <a:rPr lang="en-CA" dirty="0">
                    <a:highlight>
                      <a:srgbClr val="FFFF00"/>
                    </a:highlight>
                  </a:rPr>
                  <a:t> de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l’EDP</a:t>
                </a:r>
                <a:r>
                  <a:rPr lang="en-CA" dirty="0">
                    <a:highlight>
                      <a:srgbClr val="FFFF00"/>
                    </a:highlight>
                  </a:rPr>
                  <a:t> (</a:t>
                </a:r>
                <a:r>
                  <a:rPr lang="en-CA" dirty="0" err="1">
                    <a:highlight>
                      <a:srgbClr val="FFFF00"/>
                    </a:highlight>
                  </a:rPr>
                  <a:t>diapo</a:t>
                </a:r>
                <a:r>
                  <a:rPr lang="en-CA" dirty="0">
                    <a:highlight>
                      <a:srgbClr val="FFFF00"/>
                    </a:highlight>
                  </a:rPr>
                  <a:t> 2) se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simplifie</a:t>
                </a:r>
                <a:r>
                  <a:rPr lang="en-CA" dirty="0">
                    <a:highlight>
                      <a:srgbClr val="FFFF00"/>
                    </a:highlight>
                  </a:rPr>
                  <a:t> 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Et on </a:t>
                </a:r>
                <a:r>
                  <a:rPr lang="en-CA" dirty="0" err="1">
                    <a:highlight>
                      <a:srgbClr val="FFFF00"/>
                    </a:highlight>
                  </a:rPr>
                  <a:t>étudie</a:t>
                </a:r>
                <a:r>
                  <a:rPr lang="en-CA" dirty="0">
                    <a:highlight>
                      <a:srgbClr val="FFFF00"/>
                    </a:highlight>
                  </a:rPr>
                  <a:t> le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signe</a:t>
                </a:r>
                <a:r>
                  <a:rPr lang="en-CA" dirty="0">
                    <a:highlight>
                      <a:srgbClr val="FFFF00"/>
                    </a:highlight>
                  </a:rPr>
                  <a:t> de 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caractéristique</a:t>
                </a:r>
                <a:r>
                  <a:rPr lang="en-CA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de diffusion </a:t>
                </a:r>
                <a:r>
                  <a:rPr lang="en-CA" dirty="0" err="1">
                    <a:highlight>
                      <a:srgbClr val="FFFF00"/>
                    </a:highlight>
                  </a:rPr>
                  <a:t>en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devient</a:t>
                </a:r>
                <a:r>
                  <a:rPr lang="en-CA" dirty="0"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CA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b="0" dirty="0">
                    <a:highlight>
                      <a:srgbClr val="FFFF00"/>
                    </a:highlight>
                  </a:rPr>
                  <a:t> -&gt;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hyperbolique</a:t>
                </a:r>
                <a:r>
                  <a:rPr lang="en-CA" b="0" dirty="0">
                    <a:highlight>
                      <a:srgbClr val="FFFF00"/>
                    </a:highlight>
                  </a:rPr>
                  <a:t>..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erreur</a:t>
                </a:r>
                <a:r>
                  <a:rPr lang="en-CA" b="0" dirty="0">
                    <a:highlight>
                      <a:srgbClr val="FFFF00"/>
                    </a:highlight>
                  </a:rPr>
                  <a:t>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qqpart</a:t>
                </a:r>
                <a:r>
                  <a:rPr lang="en-CA" dirty="0">
                    <a:highlight>
                      <a:srgbClr val="FFFF00"/>
                    </a:highlight>
                  </a:rPr>
                  <a:t>….</a:t>
                </a:r>
                <a:r>
                  <a:rPr lang="en-CA" dirty="0" err="1">
                    <a:highlight>
                      <a:srgbClr val="FFFF00"/>
                    </a:highlight>
                  </a:rPr>
                  <a:t>mauvaise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methode</a:t>
                </a:r>
                <a:r>
                  <a:rPr lang="en-CA" dirty="0">
                    <a:highlight>
                      <a:srgbClr val="FFFF00"/>
                    </a:highlight>
                  </a:rPr>
                  <a:t>…</a:t>
                </a:r>
                <a:endParaRPr lang="en-CA" b="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38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3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8BEF-A106-76C3-3F06-95F54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B039-A432-65B1-F176-2CEA12D4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C) </a:t>
            </a:r>
            <a:r>
              <a:rPr lang="en-CA" sz="3000" dirty="0"/>
              <a:t>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</a:t>
            </a:r>
            <a:br>
              <a:rPr lang="en-CA" sz="3000" dirty="0"/>
            </a:br>
            <a:r>
              <a:rPr lang="en-CA" sz="3000" dirty="0" err="1">
                <a:highlight>
                  <a:srgbClr val="FFFF00"/>
                </a:highlight>
              </a:rPr>
              <a:t>j’arrive</a:t>
            </a:r>
            <a:r>
              <a:rPr lang="en-CA" sz="3000" dirty="0">
                <a:highlight>
                  <a:srgbClr val="FFFF00"/>
                </a:highlight>
              </a:rPr>
              <a:t> avec un </a:t>
            </a:r>
            <a:r>
              <a:rPr lang="en-CA" sz="3000" dirty="0" err="1">
                <a:highlight>
                  <a:srgbClr val="FFFF00"/>
                </a:highlight>
              </a:rPr>
              <a:t>terme</a:t>
            </a:r>
            <a:r>
              <a:rPr lang="en-CA" sz="3000" dirty="0">
                <a:highlight>
                  <a:srgbClr val="FFFF00"/>
                </a:highlight>
              </a:rPr>
              <a:t> </a:t>
            </a:r>
            <a:r>
              <a:rPr lang="en-CA" sz="3000" dirty="0" err="1">
                <a:highlight>
                  <a:srgbClr val="FFFF00"/>
                </a:highlight>
              </a:rPr>
              <a:t>en</a:t>
            </a:r>
            <a:r>
              <a:rPr lang="en-CA" sz="3000" dirty="0">
                <a:highlight>
                  <a:srgbClr val="FFFF00"/>
                </a:highlight>
              </a:rPr>
              <a:t> ln() qui </a:t>
            </a:r>
            <a:r>
              <a:rPr lang="en-CA" sz="3000" dirty="0" err="1">
                <a:highlight>
                  <a:srgbClr val="FFFF00"/>
                </a:highlight>
              </a:rPr>
              <a:t>n’existe</a:t>
            </a:r>
            <a:r>
              <a:rPr lang="en-CA" sz="3000" dirty="0">
                <a:highlight>
                  <a:srgbClr val="FFFF00"/>
                </a:highlight>
              </a:rPr>
              <a:t> pas dans la solution du prof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A-a) Type de </a:t>
            </a:r>
            <a:r>
              <a:rPr lang="en-CA" dirty="0" err="1"/>
              <a:t>l’équation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6347"/>
                <a:ext cx="10515600" cy="49872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Forme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=0−0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6347"/>
                <a:ext cx="10515600" cy="4987260"/>
              </a:xfrm>
              <a:blipFill>
                <a:blip r:embed="rId2"/>
                <a:stretch>
                  <a:fillRect l="-232" t="-1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A-b) Dimension du </a:t>
            </a:r>
            <a:r>
              <a:rPr lang="en-CA" dirty="0" err="1"/>
              <a:t>problème</a:t>
            </a:r>
            <a:r>
              <a:rPr lang="en-CA" dirty="0"/>
              <a:t> et  </a:t>
            </a:r>
            <a:r>
              <a:rPr lang="en-CA" dirty="0" err="1"/>
              <a:t>symétrie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52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A-c) </a:t>
            </a:r>
            <a:r>
              <a:rPr lang="en-CA" dirty="0" err="1"/>
              <a:t>Discrétisation</a:t>
            </a:r>
            <a:r>
              <a:rPr lang="en-CA" dirty="0"/>
              <a:t> du </a:t>
            </a:r>
            <a:r>
              <a:rPr lang="en-CA" dirty="0" err="1"/>
              <a:t>domaine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ADA9-69BB-35AD-3B5E-4F651B79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c. présenter en conséquence une discrétisation du domaine en </a:t>
            </a:r>
            <a:r>
              <a:rPr lang="fr-FR" dirty="0" err="1"/>
              <a:t>Ntot</a:t>
            </a:r>
            <a:r>
              <a:rPr lang="fr-FR" dirty="0"/>
              <a:t>=5 nœuds (faire un schéma et montrer la position exacte de tous les nœuds) tout en veillant à minimiser la taille des intervalles dans le but de maximiser la précision. Préciser la taille des intervalles choisis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&gt;&gt;&gt; schema à faire: cercle avec 5 </a:t>
            </a:r>
            <a:r>
              <a:rPr lang="en-CA" dirty="0" err="1">
                <a:highlight>
                  <a:srgbClr val="FFFF00"/>
                </a:highlight>
              </a:rPr>
              <a:t>noeuds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equidistants</a:t>
            </a:r>
            <a:r>
              <a:rPr lang="en-CA" dirty="0">
                <a:highlight>
                  <a:srgbClr val="FFFF00"/>
                </a:highlight>
              </a:rPr>
              <a:t> sur un rayon </a:t>
            </a:r>
            <a:r>
              <a:rPr lang="en-CA" dirty="0" err="1">
                <a:highlight>
                  <a:srgbClr val="FFFF00"/>
                </a:highlight>
              </a:rPr>
              <a:t>allant</a:t>
            </a:r>
            <a:r>
              <a:rPr lang="en-CA" dirty="0">
                <a:highlight>
                  <a:srgbClr val="FFFF00"/>
                </a:highlight>
              </a:rPr>
              <a:t> de r=0 à r=1m</a:t>
            </a:r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A-d) Conditions </a:t>
            </a:r>
            <a:r>
              <a:rPr lang="en-CA" dirty="0" err="1"/>
              <a:t>frontières</a:t>
            </a:r>
            <a:r>
              <a:rPr lang="en-CA" dirty="0"/>
              <a:t> et </a:t>
            </a:r>
            <a:r>
              <a:rPr lang="en-CA" dirty="0" err="1"/>
              <a:t>initiale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759-D1C1-2735-483C-A88123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B-a) Equation aux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CA" b="0" dirty="0"/>
                  <a:t>En </a:t>
                </a:r>
                <a:r>
                  <a:rPr lang="en-CA" b="0" dirty="0" err="1"/>
                  <a:t>utilisant</a:t>
                </a:r>
                <a:r>
                  <a:rPr lang="en-CA" b="0" dirty="0"/>
                  <a:t> les </a:t>
                </a:r>
                <a:r>
                  <a:rPr lang="en-CA" b="0" dirty="0" err="1"/>
                  <a:t>schémas</a:t>
                </a:r>
                <a:r>
                  <a:rPr lang="en-CA" b="0" dirty="0"/>
                  <a:t> </a:t>
                </a:r>
                <a:r>
                  <a:rPr lang="en-CA" b="0" dirty="0" err="1"/>
                  <a:t>demandés</a:t>
                </a:r>
                <a:r>
                  <a:rPr lang="en-CA" b="0" dirty="0"/>
                  <a:t> pour la </a:t>
                </a:r>
                <a:r>
                  <a:rPr lang="en-CA" b="0" dirty="0" err="1"/>
                  <a:t>dérivation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</a:t>
                </a:r>
                <a:r>
                  <a:rPr lang="en-CA" b="0" dirty="0" err="1"/>
                  <a:t>espace</a:t>
                </a:r>
                <a:r>
                  <a:rPr lang="en-CA" b="0" dirty="0"/>
                  <a:t>, il faut </a:t>
                </a:r>
                <a:r>
                  <a:rPr lang="en-CA" b="0" dirty="0" err="1"/>
                  <a:t>aussi</a:t>
                </a:r>
                <a:r>
                  <a:rPr lang="en-CA" b="0" dirty="0"/>
                  <a:t> </a:t>
                </a:r>
                <a:r>
                  <a:rPr lang="en-CA" b="0" dirty="0" err="1"/>
                  <a:t>discrétiser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temps avec un </a:t>
                </a:r>
                <a:r>
                  <a:rPr lang="en-CA" b="0" dirty="0" err="1"/>
                  <a:t>schéma</a:t>
                </a:r>
                <a:r>
                  <a:rPr lang="en-CA" b="0" dirty="0"/>
                  <a:t> </a:t>
                </a:r>
                <a:r>
                  <a:rPr lang="en-CA" b="0" dirty="0" err="1"/>
                  <a:t>d’Euler</a:t>
                </a:r>
                <a:r>
                  <a:rPr lang="en-CA" b="0" dirty="0"/>
                  <a:t> </a:t>
                </a:r>
                <a:r>
                  <a:rPr lang="en-CA" b="0" dirty="0" err="1"/>
                  <a:t>implicite</a:t>
                </a:r>
                <a:r>
                  <a:rPr lang="en-CA" b="0" dirty="0"/>
                  <a:t>. On </a:t>
                </a:r>
                <a:r>
                  <a:rPr lang="en-CA" b="0" dirty="0" err="1"/>
                  <a:t>choisit</a:t>
                </a:r>
                <a:r>
                  <a:rPr lang="en-CA" b="0" dirty="0"/>
                  <a:t> </a:t>
                </a:r>
                <a:r>
                  <a:rPr lang="en-CA" b="0" dirty="0" err="1"/>
                  <a:t>une</a:t>
                </a:r>
                <a:r>
                  <a:rPr lang="en-CA" b="0" dirty="0"/>
                  <a:t> </a:t>
                </a:r>
                <a:r>
                  <a:rPr lang="en-CA" b="0" dirty="0" err="1"/>
                  <a:t>dérivée</a:t>
                </a:r>
                <a:r>
                  <a:rPr lang="en-CA" b="0" dirty="0"/>
                  <a:t> </a:t>
                </a:r>
                <a:r>
                  <a:rPr lang="en-CA" b="0" dirty="0" err="1"/>
                  <a:t>avant</a:t>
                </a:r>
                <a:r>
                  <a:rPr lang="en-CA" b="0" dirty="0"/>
                  <a:t>,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l’EDP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522" t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8C2-D01C-DB52-167F-8C2A6824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83D-E7D5-3E3A-80CF-0CF8AF5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B-a) Equation aux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r>
              <a:rPr lang="en-CA" dirty="0"/>
              <a:t> (suite)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/>
                  <a:t>Equation </a:t>
                </a:r>
                <a:r>
                  <a:rPr lang="en-CA" sz="2200" b="0" dirty="0" err="1"/>
                  <a:t>en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chaque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noeud</a:t>
                </a:r>
                <a:r>
                  <a:rPr lang="en-CA" sz="2200" b="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1 (condition de Neumann-</a:t>
                </a:r>
                <a:r>
                  <a:rPr lang="en-CA" sz="1800" b="1" dirty="0" err="1"/>
                  <a:t>axisymétrie</a:t>
                </a:r>
                <a:r>
                  <a:rPr lang="en-CA" sz="1800" b="1" dirty="0"/>
                  <a:t>):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0 ≅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CA" sz="1800" b="0" dirty="0" err="1"/>
                  <a:t>Discrétisation</a:t>
                </a:r>
                <a:r>
                  <a:rPr lang="en-CA" sz="1800" b="0" dirty="0"/>
                  <a:t> avec </a:t>
                </a:r>
                <a:r>
                  <a:rPr lang="en-CA" sz="1800" b="0" dirty="0" err="1"/>
                  <a:t>schéma</a:t>
                </a:r>
                <a:r>
                  <a:rPr lang="en-CA" sz="1800" b="0" dirty="0"/>
                  <a:t> Gear </a:t>
                </a:r>
                <a:r>
                  <a:rPr lang="en-CA" sz="1800" b="0" dirty="0" err="1"/>
                  <a:t>avant</a:t>
                </a:r>
                <a:r>
                  <a:rPr lang="en-CA" sz="1800" b="0" dirty="0"/>
                  <a:t> (pour precision </a:t>
                </a:r>
                <a:r>
                  <a:rPr lang="en-CA" sz="1800" b="0" dirty="0" err="1"/>
                  <a:t>d’ordre</a:t>
                </a:r>
                <a:r>
                  <a:rPr lang="en-CA" sz="1800" b="0" dirty="0"/>
                  <a:t> 2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prévision</a:t>
                </a:r>
                <a:r>
                  <a:rPr lang="en-CA" sz="1800" b="0" dirty="0"/>
                  <a:t> à la question F) + </a:t>
                </a:r>
                <a:r>
                  <a:rPr lang="en-CA" sz="1800" b="0" dirty="0" err="1"/>
                  <a:t>implicite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temps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1800" dirty="0">
                  <a:solidFill>
                    <a:schemeClr val="tx1"/>
                  </a:solidFill>
                </a:endParaRPr>
              </a:p>
              <a:p>
                <a:pPr/>
                <a:r>
                  <a:rPr lang="en-CA" sz="1800" b="1" dirty="0"/>
                  <a:t>Noeud 2: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/>
                <a:r>
                  <a:rPr lang="en-CA" sz="1800" b="1" dirty="0" err="1"/>
                  <a:t>Noeud</a:t>
                </a:r>
                <a:r>
                  <a:rPr lang="en-CA" sz="1800" b="1" dirty="0"/>
                  <a:t> 3: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/>
                <a:r>
                  <a:rPr lang="en-CA" sz="1800" b="1" dirty="0" err="1"/>
                  <a:t>Noeud</a:t>
                </a:r>
                <a:r>
                  <a:rPr lang="en-CA" sz="1800" b="1" dirty="0"/>
                  <a:t> 4:</a:t>
                </a:r>
                <a:br>
                  <a:rPr lang="en-CA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5 (condition de Dirichlet):</a:t>
                </a:r>
                <a:br>
                  <a:rPr lang="en-CA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000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1797" t="-1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DCE-6BD0-B2A1-7A9A-C51C878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B-b)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générale</a:t>
            </a:r>
            <a:r>
              <a:rPr lang="en-CA" dirty="0"/>
              <a:t> de </a:t>
            </a:r>
            <a:r>
              <a:rPr lang="en-CA" dirty="0" err="1"/>
              <a:t>résolution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D43-9DEE-D741-EC7E-4457BF9E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515600" cy="681601"/>
          </a:xfrm>
        </p:spPr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la </a:t>
            </a:r>
            <a:r>
              <a:rPr lang="en-CA" dirty="0" err="1"/>
              <a:t>méthode</a:t>
            </a:r>
            <a:r>
              <a:rPr lang="en-CA" dirty="0"/>
              <a:t> des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r>
              <a:rPr lang="en-CA" dirty="0"/>
              <a:t> (MDF)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24886D-8113-8C6C-3510-B83DEFDC6F90}"/>
              </a:ext>
            </a:extLst>
          </p:cNvPr>
          <p:cNvSpPr txBox="1">
            <a:spLocks/>
          </p:cNvSpPr>
          <p:nvPr/>
        </p:nvSpPr>
        <p:spPr>
          <a:xfrm>
            <a:off x="838200" y="2444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B-c) Ordre de </a:t>
            </a:r>
            <a:r>
              <a:rPr lang="en-CA" dirty="0" err="1"/>
              <a:t>précision</a:t>
            </a:r>
            <a:r>
              <a:rPr lang="en-CA" dirty="0"/>
              <a:t> </a:t>
            </a:r>
            <a:r>
              <a:rPr lang="en-CA" dirty="0" err="1"/>
              <a:t>attendu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12129-1874-F3EC-D8AF-2BFA4765F434}"/>
              </a:ext>
            </a:extLst>
          </p:cNvPr>
          <p:cNvSpPr txBox="1">
            <a:spLocks/>
          </p:cNvSpPr>
          <p:nvPr/>
        </p:nvSpPr>
        <p:spPr>
          <a:xfrm>
            <a:off x="838200" y="3669174"/>
            <a:ext cx="10515600" cy="124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Le </a:t>
            </a:r>
            <a:r>
              <a:rPr lang="en-CA" dirty="0" err="1"/>
              <a:t>schéma</a:t>
            </a:r>
            <a:r>
              <a:rPr lang="en-CA" dirty="0"/>
              <a:t> global </a:t>
            </a:r>
            <a:r>
              <a:rPr lang="en-CA" dirty="0" err="1"/>
              <a:t>comprend</a:t>
            </a:r>
            <a:r>
              <a:rPr lang="en-CA" dirty="0"/>
              <a:t> des </a:t>
            </a:r>
            <a:r>
              <a:rPr lang="en-CA" dirty="0" err="1"/>
              <a:t>schéma</a:t>
            </a:r>
            <a:r>
              <a:rPr lang="en-CA" dirty="0"/>
              <a:t> </a:t>
            </a:r>
            <a:r>
              <a:rPr lang="en-CA" dirty="0" err="1"/>
              <a:t>d’ordre</a:t>
            </a:r>
            <a:r>
              <a:rPr lang="en-CA" dirty="0"/>
              <a:t> 1 (</a:t>
            </a:r>
            <a:r>
              <a:rPr lang="en-CA" dirty="0" err="1"/>
              <a:t>dérivée</a:t>
            </a:r>
            <a:r>
              <a:rPr lang="en-CA" dirty="0"/>
              <a:t> premiere) et des schemas </a:t>
            </a:r>
            <a:r>
              <a:rPr lang="en-CA" dirty="0" err="1"/>
              <a:t>d’ordre</a:t>
            </a:r>
            <a:r>
              <a:rPr lang="en-CA" dirty="0"/>
              <a:t> 2 (</a:t>
            </a:r>
            <a:r>
              <a:rPr lang="en-CA" dirty="0" err="1"/>
              <a:t>dérivée</a:t>
            </a:r>
            <a:r>
              <a:rPr lang="en-CA" dirty="0"/>
              <a:t> </a:t>
            </a:r>
            <a:r>
              <a:rPr lang="en-CA" dirty="0" err="1"/>
              <a:t>seconde</a:t>
            </a:r>
            <a:r>
              <a:rPr lang="en-CA" dirty="0"/>
              <a:t>). </a:t>
            </a:r>
            <a:r>
              <a:rPr lang="en-CA" dirty="0" err="1"/>
              <a:t>Ainsi</a:t>
            </a:r>
            <a:r>
              <a:rPr lang="en-CA" dirty="0"/>
              <a:t> </a:t>
            </a:r>
            <a:r>
              <a:rPr lang="en-CA" dirty="0" err="1"/>
              <a:t>l’ordre</a:t>
            </a:r>
            <a:r>
              <a:rPr lang="en-CA" dirty="0"/>
              <a:t> de precision global sera </a:t>
            </a:r>
            <a:r>
              <a:rPr lang="en-CA" dirty="0" err="1"/>
              <a:t>celui</a:t>
            </a:r>
            <a:r>
              <a:rPr lang="en-CA" dirty="0"/>
              <a:t> du </a:t>
            </a:r>
            <a:r>
              <a:rPr lang="en-CA" dirty="0" err="1"/>
              <a:t>schéma</a:t>
            </a:r>
            <a:r>
              <a:rPr lang="en-CA" dirty="0"/>
              <a:t> le </a:t>
            </a:r>
            <a:r>
              <a:rPr lang="en-CA" dirty="0" err="1"/>
              <a:t>moins</a:t>
            </a:r>
            <a:r>
              <a:rPr lang="en-CA" dirty="0"/>
              <a:t> précis 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d’ordre</a:t>
            </a:r>
            <a:r>
              <a:rPr lang="en-CA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5973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92F-476E-D8DB-A1AF-227ECADF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B-d) </a:t>
            </a:r>
            <a:r>
              <a:rPr lang="en-CA" sz="4000" dirty="0"/>
              <a:t>Condition de </a:t>
            </a:r>
            <a:r>
              <a:rPr lang="en-CA" sz="4000" dirty="0" err="1"/>
              <a:t>stabilité</a:t>
            </a:r>
            <a:r>
              <a:rPr lang="en-CA" sz="4000" dirty="0"/>
              <a:t> du </a:t>
            </a:r>
            <a:r>
              <a:rPr lang="en-CA" sz="4000" dirty="0" err="1"/>
              <a:t>schéma</a:t>
            </a:r>
            <a:r>
              <a:rPr lang="en-CA" sz="4000" dirty="0"/>
              <a:t> numérique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La </a:t>
                </a:r>
                <a:r>
                  <a:rPr lang="en-CA" dirty="0" err="1"/>
                  <a:t>discrétisation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temps </a:t>
                </a:r>
                <a:r>
                  <a:rPr lang="en-CA" dirty="0" err="1"/>
                  <a:t>étant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, il </a:t>
                </a:r>
                <a:r>
                  <a:rPr lang="en-CA" dirty="0" err="1"/>
                  <a:t>n’y</a:t>
                </a:r>
                <a:r>
                  <a:rPr lang="en-CA" dirty="0"/>
                  <a:t> a </a:t>
                </a:r>
                <a:r>
                  <a:rPr lang="en-CA" dirty="0" err="1"/>
                  <a:t>aucun</a:t>
                </a:r>
                <a:r>
                  <a:rPr lang="en-CA" dirty="0"/>
                  <a:t> </a:t>
                </a:r>
                <a:r>
                  <a:rPr lang="en-CA" dirty="0" err="1"/>
                  <a:t>critère</a:t>
                </a:r>
                <a:r>
                  <a:rPr lang="en-CA" dirty="0"/>
                  <a:t> de </a:t>
                </a:r>
                <a:r>
                  <a:rPr lang="en-CA" dirty="0" err="1"/>
                  <a:t>stabilité</a:t>
                </a:r>
                <a:r>
                  <a:rPr lang="en-CA" dirty="0"/>
                  <a:t> à respecter car le </a:t>
                </a:r>
                <a:r>
                  <a:rPr lang="en-CA" dirty="0" err="1"/>
                  <a:t>schéma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inconditionellement</a:t>
                </a:r>
                <a:r>
                  <a:rPr lang="en-CA" dirty="0"/>
                  <a:t> stable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libre).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913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Devoir 1</vt:lpstr>
      <vt:lpstr>A-a) Type de l’équation</vt:lpstr>
      <vt:lpstr>A-b) Dimension du problème et  symétrie</vt:lpstr>
      <vt:lpstr>A-c) Discrétisation du domaine</vt:lpstr>
      <vt:lpstr>A-d) Conditions frontières et initiale</vt:lpstr>
      <vt:lpstr>B-a) Equation aux différences finies</vt:lpstr>
      <vt:lpstr>B-a) Equation aux différences finies (suite)</vt:lpstr>
      <vt:lpstr>B-b) Méthode générale de résolution</vt:lpstr>
      <vt:lpstr>B-d) Condition de stabilité du schéma numérique</vt:lpstr>
      <vt:lpstr>C) Solution analytique en régime stationnaire (équation elliptique)</vt:lpstr>
      <vt:lpstr>C) Solution analytique en régime stationnaire (équation elliptique) j’arrive avec un terme en ln() qui n’existe pas dans la solution du prof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ACILE SFEIR</cp:lastModifiedBy>
  <cp:revision>16</cp:revision>
  <dcterms:created xsi:type="dcterms:W3CDTF">2024-02-09T05:24:05Z</dcterms:created>
  <dcterms:modified xsi:type="dcterms:W3CDTF">2024-02-10T04:52:51Z</dcterms:modified>
</cp:coreProperties>
</file>