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81" r:id="rId4"/>
    <p:sldId id="280" r:id="rId5"/>
    <p:sldId id="257" r:id="rId6"/>
    <p:sldId id="278" r:id="rId7"/>
    <p:sldId id="282" r:id="rId8"/>
    <p:sldId id="286" r:id="rId9"/>
    <p:sldId id="287" r:id="rId10"/>
    <p:sldId id="283" r:id="rId11"/>
    <p:sldId id="28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6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sz="1100" b="0" i="0" u="none" strike="noStrike" kern="1200" spc="0" baseline="0">
                <a:solidFill>
                  <a:sysClr val="windowText" lastClr="000000">
                    <a:lumMod val="65000"/>
                    <a:lumOff val="35000"/>
                  </a:sysClr>
                </a:solidFill>
                <a:latin typeface="+mn-lt"/>
                <a:ea typeface="+mn-ea"/>
                <a:cs typeface="+mn-cs"/>
              </a:rPr>
              <a:t>Evolution de la concentration en fonction de r </a:t>
            </a:r>
            <a:r>
              <a:rPr lang="fr-CA" sz="1100" b="0" i="0" u="none" strike="noStrike" kern="1200" spc="0" baseline="0" dirty="0">
                <a:solidFill>
                  <a:sysClr val="windowText" lastClr="000000">
                    <a:lumMod val="65000"/>
                    <a:lumOff val="35000"/>
                  </a:sysClr>
                </a:solidFill>
              </a:rPr>
              <a:t>à 1e7s</a:t>
            </a:r>
            <a:r>
              <a:rPr lang="fr-CA" baseline="0"/>
              <a:t> </a:t>
            </a:r>
            <a:endParaRPr lang="fr-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'1e7_D'!$B$1</c:f>
              <c:strCache>
                <c:ptCount val="1"/>
                <c:pt idx="0">
                  <c:v>MDF</c:v>
                </c:pt>
              </c:strCache>
            </c:strRef>
          </c:tx>
          <c:spPr>
            <a:ln w="25400" cap="rnd">
              <a:solidFill>
                <a:schemeClr val="accent1"/>
              </a:solidFill>
              <a:round/>
            </a:ln>
            <a:effectLst/>
          </c:spPr>
          <c:marker>
            <c:symbol val="circle"/>
            <c:size val="6"/>
            <c:spPr>
              <a:solidFill>
                <a:schemeClr val="accent1"/>
              </a:solidFill>
              <a:ln w="9525">
                <a:solidFill>
                  <a:schemeClr val="accent1"/>
                </a:solidFill>
              </a:ln>
              <a:effectLst/>
            </c:spPr>
          </c:marker>
          <c:xVal>
            <c:numRef>
              <c:f>'1e7_D'!$A$2:$A$102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'1e7_D'!$B$2:$B$102</c:f>
              <c:numCache>
                <c:formatCode>0.00E+00</c:formatCode>
                <c:ptCount val="101"/>
                <c:pt idx="0">
                  <c:v>1.7184614246203801E-23</c:v>
                </c:pt>
                <c:pt idx="1">
                  <c:v>2.3639489345602199E-23</c:v>
                </c:pt>
                <c:pt idx="2">
                  <c:v>4.3004114643797201E-23</c:v>
                </c:pt>
                <c:pt idx="3">
                  <c:v>9.1648246845245106E-23</c:v>
                </c:pt>
                <c:pt idx="4">
                  <c:v>2.0961243810267099E-22</c:v>
                </c:pt>
                <c:pt idx="5">
                  <c:v>4.9563876812102202E-22</c:v>
                </c:pt>
                <c:pt idx="6">
                  <c:v>1.19205335153374E-21</c:v>
                </c:pt>
                <c:pt idx="7">
                  <c:v>2.8925251540456399E-21</c:v>
                </c:pt>
                <c:pt idx="8">
                  <c:v>7.0485753939290793E-21</c:v>
                </c:pt>
                <c:pt idx="9">
                  <c:v>1.7199225653291699E-20</c:v>
                </c:pt>
                <c:pt idx="10">
                  <c:v>4.1942290021617102E-20</c:v>
                </c:pt>
                <c:pt idx="11">
                  <c:v>1.02077389050117E-19</c:v>
                </c:pt>
                <c:pt idx="12">
                  <c:v>2.4768296311141901E-19</c:v>
                </c:pt>
                <c:pt idx="13">
                  <c:v>5.9870283381477496E-19</c:v>
                </c:pt>
                <c:pt idx="14">
                  <c:v>1.4408106260385E-18</c:v>
                </c:pt>
                <c:pt idx="15">
                  <c:v>3.4503763748408399E-18</c:v>
                </c:pt>
                <c:pt idx="16">
                  <c:v>8.2188598779921806E-18</c:v>
                </c:pt>
                <c:pt idx="17">
                  <c:v>1.94666973056333E-17</c:v>
                </c:pt>
                <c:pt idx="18">
                  <c:v>4.5833225871303497E-17</c:v>
                </c:pt>
                <c:pt idx="19">
                  <c:v>1.07241979947906E-16</c:v>
                </c:pt>
                <c:pt idx="20">
                  <c:v>2.49314556017237E-16</c:v>
                </c:pt>
                <c:pt idx="21">
                  <c:v>5.7576027985265297E-16</c:v>
                </c:pt>
                <c:pt idx="22">
                  <c:v>1.3205914683764201E-15</c:v>
                </c:pt>
                <c:pt idx="23">
                  <c:v>3.0078522694896099E-15</c:v>
                </c:pt>
                <c:pt idx="24">
                  <c:v>6.8020536454659299E-15</c:v>
                </c:pt>
                <c:pt idx="25">
                  <c:v>1.52706760335075E-14</c:v>
                </c:pt>
                <c:pt idx="26">
                  <c:v>3.4029399972789002E-14</c:v>
                </c:pt>
                <c:pt idx="27">
                  <c:v>7.5261815527433999E-14</c:v>
                </c:pt>
                <c:pt idx="28">
                  <c:v>1.6518435003891199E-13</c:v>
                </c:pt>
                <c:pt idx="29">
                  <c:v>3.5974007049012601E-13</c:v>
                </c:pt>
                <c:pt idx="30">
                  <c:v>7.7729961554912497E-13</c:v>
                </c:pt>
                <c:pt idx="31">
                  <c:v>1.6661866457947899E-12</c:v>
                </c:pt>
                <c:pt idx="32">
                  <c:v>3.54284235752689E-12</c:v>
                </c:pt>
                <c:pt idx="33">
                  <c:v>7.4719128646630093E-12</c:v>
                </c:pt>
                <c:pt idx="34">
                  <c:v>1.56287263031263E-11</c:v>
                </c:pt>
                <c:pt idx="35">
                  <c:v>3.2418154731898101E-11</c:v>
                </c:pt>
                <c:pt idx="36">
                  <c:v>6.6678830216164298E-11</c:v>
                </c:pt>
                <c:pt idx="37">
                  <c:v>1.35983290157945E-10</c:v>
                </c:pt>
                <c:pt idx="38">
                  <c:v>2.7494428522273399E-10</c:v>
                </c:pt>
                <c:pt idx="39">
                  <c:v>5.5109925057493505E-10</c:v>
                </c:pt>
                <c:pt idx="40">
                  <c:v>1.0949794038898599E-9</c:v>
                </c:pt>
                <c:pt idx="41">
                  <c:v>2.15644665424792E-9</c:v>
                </c:pt>
                <c:pt idx="42">
                  <c:v>4.2091491593440401E-9</c:v>
                </c:pt>
                <c:pt idx="43">
                  <c:v>8.1421567006762199E-9</c:v>
                </c:pt>
                <c:pt idx="44">
                  <c:v>1.56077879711971E-8</c:v>
                </c:pt>
                <c:pt idx="45">
                  <c:v>2.96461100778723E-8</c:v>
                </c:pt>
                <c:pt idx="46">
                  <c:v>5.5793898516745397E-8</c:v>
                </c:pt>
                <c:pt idx="47">
                  <c:v>1.04032004273755E-7</c:v>
                </c:pt>
                <c:pt idx="48">
                  <c:v>1.92166458318481E-7</c:v>
                </c:pt>
                <c:pt idx="49">
                  <c:v>3.51631788700497E-7</c:v>
                </c:pt>
                <c:pt idx="50">
                  <c:v>6.37336260540359E-7</c:v>
                </c:pt>
                <c:pt idx="51">
                  <c:v>1.1441674580768499E-6</c:v>
                </c:pt>
                <c:pt idx="52">
                  <c:v>2.0343329222316198E-6</c:v>
                </c:pt>
                <c:pt idx="53">
                  <c:v>3.58209793392179E-6</c:v>
                </c:pt>
                <c:pt idx="54">
                  <c:v>6.2460855665504001E-6</c:v>
                </c:pt>
                <c:pt idx="55">
                  <c:v>1.07846502481396E-5</c:v>
                </c:pt>
                <c:pt idx="56">
                  <c:v>1.8437628812909199E-5</c:v>
                </c:pt>
                <c:pt idx="57">
                  <c:v>3.1208921687184701E-5</c:v>
                </c:pt>
                <c:pt idx="58">
                  <c:v>5.2299994066751998E-5</c:v>
                </c:pt>
                <c:pt idx="59">
                  <c:v>8.6765861295850206E-5</c:v>
                </c:pt>
                <c:pt idx="60" formatCode="General">
                  <c:v>1.42493948791978E-4</c:v>
                </c:pt>
                <c:pt idx="61" formatCode="General">
                  <c:v>2.31643960504254E-4</c:v>
                </c:pt>
                <c:pt idx="62" formatCode="General">
                  <c:v>3.7273496198045103E-4</c:v>
                </c:pt>
                <c:pt idx="63" formatCode="General">
                  <c:v>5.9362521777982398E-4</c:v>
                </c:pt>
                <c:pt idx="64" formatCode="General">
                  <c:v>9.3570091239242401E-4</c:v>
                </c:pt>
                <c:pt idx="65" formatCode="General">
                  <c:v>1.45967017737777E-3</c:v>
                </c:pt>
                <c:pt idx="66" formatCode="General">
                  <c:v>2.25344501163328E-3</c:v>
                </c:pt>
                <c:pt idx="67" formatCode="General">
                  <c:v>3.4426787892322501E-3</c:v>
                </c:pt>
                <c:pt idx="68" formatCode="General">
                  <c:v>5.2046002930282399E-3</c:v>
                </c:pt>
                <c:pt idx="69" formatCode="General">
                  <c:v>7.7858313047153103E-3</c:v>
                </c:pt>
                <c:pt idx="70" formatCode="General">
                  <c:v>1.15248737576461E-2</c:v>
                </c:pt>
                <c:pt idx="71" formatCode="General">
                  <c:v>1.6879880142349001E-2</c:v>
                </c:pt>
                <c:pt idx="72" formatCode="General">
                  <c:v>2.4462150276670501E-2</c:v>
                </c:pt>
                <c:pt idx="73" formatCode="General">
                  <c:v>3.5075501555650701E-2</c:v>
                </c:pt>
                <c:pt idx="74" formatCode="General">
                  <c:v>4.9761214977334899E-2</c:v>
                </c:pt>
                <c:pt idx="75" formatCode="General">
                  <c:v>6.9847651180495005E-2</c:v>
                </c:pt>
                <c:pt idx="76" formatCode="General">
                  <c:v>9.7002860194950705E-2</c:v>
                </c:pt>
                <c:pt idx="77" formatCode="General">
                  <c:v>0.13328759806562701</c:v>
                </c:pt>
                <c:pt idx="78" formatCode="General">
                  <c:v>0.18120516296778799</c:v>
                </c:pt>
                <c:pt idx="79" formatCode="General">
                  <c:v>0.24374345422378699</c:v>
                </c:pt>
                <c:pt idx="80" formatCode="General">
                  <c:v>0.32440375275156802</c:v>
                </c:pt>
                <c:pt idx="81" formatCode="General">
                  <c:v>0.42721006094673403</c:v>
                </c:pt>
                <c:pt idx="82" formatCode="General">
                  <c:v>0.55669258030284896</c:v>
                </c:pt>
                <c:pt idx="83" formatCode="General">
                  <c:v>0.71783920229865705</c:v>
                </c:pt>
                <c:pt idx="84" formatCode="General">
                  <c:v>0.91600987558105296</c:v>
                </c:pt>
                <c:pt idx="85" formatCode="General">
                  <c:v>1.15681047506733</c:v>
                </c:pt>
                <c:pt idx="86" formatCode="General">
                  <c:v>1.44592534663577</c:v>
                </c:pt>
                <c:pt idx="87" formatCode="General">
                  <c:v>1.7889109487738999</c:v>
                </c:pt>
                <c:pt idx="88" formatCode="General">
                  <c:v>2.1909567653291901</c:v>
                </c:pt>
                <c:pt idx="89" formatCode="General">
                  <c:v>2.6566236188879602</c:v>
                </c:pt>
                <c:pt idx="90" formatCode="General">
                  <c:v>3.18957327949084</c:v>
                </c:pt>
                <c:pt idx="91" formatCode="General">
                  <c:v>3.7923063903355501</c:v>
                </c:pt>
                <c:pt idx="92" formatCode="General">
                  <c:v>4.4659277680838896</c:v>
                </c:pt>
                <c:pt idx="93" formatCode="General">
                  <c:v>5.2099586836794698</c:v>
                </c:pt>
                <c:pt idx="94" formatCode="General">
                  <c:v>6.0222145123664799</c:v>
                </c:pt>
                <c:pt idx="95" formatCode="General">
                  <c:v>6.8987630549908401</c:v>
                </c:pt>
                <c:pt idx="96" formatCode="General">
                  <c:v>7.8339739839789901</c:v>
                </c:pt>
                <c:pt idx="97" formatCode="General">
                  <c:v>8.8206635861692302</c:v>
                </c:pt>
                <c:pt idx="98" formatCode="General">
                  <c:v>9.8503317925484506</c:v>
                </c:pt>
                <c:pt idx="99" formatCode="General">
                  <c:v>10.913481084214901</c:v>
                </c:pt>
                <c:pt idx="100" formatCode="General">
                  <c:v>12</c:v>
                </c:pt>
              </c:numCache>
            </c:numRef>
          </c:yVal>
          <c:smooth val="0"/>
          <c:extLst>
            <c:ext xmlns:c16="http://schemas.microsoft.com/office/drawing/2014/chart" uri="{C3380CC4-5D6E-409C-BE32-E72D297353CC}">
              <c16:uniqueId val="{00000000-DF0D-4345-93B5-6FF58968DCA5}"/>
            </c:ext>
          </c:extLst>
        </c:ser>
        <c:ser>
          <c:idx val="1"/>
          <c:order val="1"/>
          <c:tx>
            <c:strRef>
              <c:f>'1e7_C'!$B$1</c:f>
              <c:strCache>
                <c:ptCount val="1"/>
                <c:pt idx="0">
                  <c:v>Comsol</c:v>
                </c:pt>
              </c:strCache>
            </c:strRef>
          </c:tx>
          <c:spPr>
            <a:ln w="25400" cap="rnd">
              <a:noFill/>
              <a:round/>
            </a:ln>
            <a:effectLst/>
          </c:spPr>
          <c:marker>
            <c:symbol val="triangle"/>
            <c:size val="5"/>
            <c:spPr>
              <a:solidFill>
                <a:schemeClr val="accent2"/>
              </a:solidFill>
              <a:ln w="9525">
                <a:solidFill>
                  <a:schemeClr val="accent2"/>
                </a:solidFill>
              </a:ln>
              <a:effectLst/>
            </c:spPr>
          </c:marker>
          <c:dPt>
            <c:idx val="48"/>
            <c:marker>
              <c:symbol val="triangle"/>
              <c:size val="5"/>
              <c:spPr>
                <a:solidFill>
                  <a:schemeClr val="accent2"/>
                </a:solidFill>
                <a:ln w="9525">
                  <a:solidFill>
                    <a:schemeClr val="accent2"/>
                  </a:solidFill>
                </a:ln>
                <a:effectLst/>
              </c:spPr>
            </c:marker>
            <c:bubble3D val="0"/>
            <c:spPr>
              <a:ln w="25400" cap="rnd">
                <a:solidFill>
                  <a:schemeClr val="accent1"/>
                </a:solidFill>
                <a:round/>
              </a:ln>
              <a:effectLst/>
            </c:spPr>
            <c:extLst>
              <c:ext xmlns:c16="http://schemas.microsoft.com/office/drawing/2014/chart" uri="{C3380CC4-5D6E-409C-BE32-E72D297353CC}">
                <c16:uniqueId val="{00000002-DF0D-4345-93B5-6FF58968DCA5}"/>
              </c:ext>
            </c:extLst>
          </c:dPt>
          <c:xVal>
            <c:numRef>
              <c:f>'1e7_C'!$A$2:$A$102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'1e7_C'!$B$2:$B$102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3-DF0D-4345-93B5-6FF58968DCA5}"/>
            </c:ext>
          </c:extLst>
        </c:ser>
        <c:dLbls>
          <c:showLegendKey val="0"/>
          <c:showVal val="0"/>
          <c:showCatName val="0"/>
          <c:showSerName val="0"/>
          <c:showPercent val="0"/>
          <c:showBubbleSize val="0"/>
        </c:dLbls>
        <c:axId val="921563791"/>
        <c:axId val="1147557615"/>
      </c:scatterChart>
      <c:valAx>
        <c:axId val="921563791"/>
        <c:scaling>
          <c:orientation val="minMax"/>
          <c:max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7557615"/>
        <c:crosses val="autoZero"/>
        <c:crossBetween val="midCat"/>
      </c:valAx>
      <c:valAx>
        <c:axId val="1147557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 [mol/m^3 ]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21563791"/>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err="1">
                <a:solidFill>
                  <a:prstClr val="black">
                    <a:lumMod val="65000"/>
                    <a:lumOff val="35000"/>
                  </a:prstClr>
                </a:solidFill>
              </a:rPr>
              <a:t>Erreur</a:t>
            </a:r>
            <a:r>
              <a:rPr lang="en-US" sz="1400" b="0" i="0" u="none" strike="noStrike" kern="1200" spc="0" baseline="0" dirty="0">
                <a:solidFill>
                  <a:prstClr val="black">
                    <a:lumMod val="65000"/>
                    <a:lumOff val="35000"/>
                  </a:prstClr>
                </a:solidFill>
              </a:rPr>
              <a:t> entre les deux codes </a:t>
            </a:r>
            <a:r>
              <a:rPr lang="en-US" sz="1400" b="0" i="0" u="none" strike="noStrike" kern="1200" spc="0" baseline="0" dirty="0" err="1">
                <a:solidFill>
                  <a:prstClr val="black">
                    <a:lumMod val="65000"/>
                    <a:lumOff val="35000"/>
                  </a:prstClr>
                </a:solidFill>
              </a:rPr>
              <a:t>en</a:t>
            </a:r>
            <a:r>
              <a:rPr lang="en-US" sz="1400" b="0" i="0" u="none" strike="noStrike" kern="1200" spc="0" baseline="0" dirty="0">
                <a:solidFill>
                  <a:prstClr val="black">
                    <a:lumMod val="65000"/>
                    <a:lumOff val="35000"/>
                  </a:prstClr>
                </a:solidFill>
              </a:rPr>
              <a:t> </a:t>
            </a:r>
            <a:r>
              <a:rPr lang="en-US" sz="1400" b="0" i="0" u="none" strike="noStrike" kern="1200" spc="0" baseline="0" dirty="0" err="1">
                <a:solidFill>
                  <a:prstClr val="black">
                    <a:lumMod val="65000"/>
                    <a:lumOff val="35000"/>
                  </a:prstClr>
                </a:solidFill>
              </a:rPr>
              <a:t>fonction</a:t>
            </a:r>
            <a:r>
              <a:rPr lang="en-US" sz="1400" b="0" i="0" u="none" strike="noStrike" kern="1200" spc="0" baseline="0" dirty="0">
                <a:solidFill>
                  <a:prstClr val="black">
                    <a:lumMod val="65000"/>
                    <a:lumOff val="35000"/>
                  </a:prstClr>
                </a:solidFill>
              </a:rPr>
              <a:t>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Feuil1!$C$3</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Feuil1!$B$4:$B$104</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Feuil1!$C$4:$C$104</c:f>
              <c:numCache>
                <c:formatCode>General</c:formatCode>
                <c:ptCount val="101"/>
                <c:pt idx="0">
                  <c:v>1.5262087180991454E-17</c:v>
                </c:pt>
                <c:pt idx="1">
                  <c:v>1.6604576400521754E-17</c:v>
                </c:pt>
                <c:pt idx="2">
                  <c:v>2.1003710685174753E-17</c:v>
                </c:pt>
                <c:pt idx="3">
                  <c:v>2.9628032964910253E-17</c:v>
                </c:pt>
                <c:pt idx="4">
                  <c:v>4.4808878091374298E-17</c:v>
                </c:pt>
                <c:pt idx="5">
                  <c:v>7.0722940940509683E-17</c:v>
                </c:pt>
                <c:pt idx="6">
                  <c:v>1.1462979449406947E-16</c:v>
                </c:pt>
                <c:pt idx="7">
                  <c:v>1.8903893595074296E-16</c:v>
                </c:pt>
                <c:pt idx="8">
                  <c:v>3.1546933169513705E-16</c:v>
                </c:pt>
                <c:pt idx="9">
                  <c:v>5.3095458457396674E-16</c:v>
                </c:pt>
                <c:pt idx="10">
                  <c:v>8.9929268065040554E-16</c:v>
                </c:pt>
                <c:pt idx="11">
                  <c:v>1.5305014098681199E-15</c:v>
                </c:pt>
                <c:pt idx="12">
                  <c:v>2.6144685603598286E-15</c:v>
                </c:pt>
                <c:pt idx="13">
                  <c:v>4.4791552301930951E-15</c:v>
                </c:pt>
                <c:pt idx="14">
                  <c:v>7.691257129549902E-15</c:v>
                </c:pt>
                <c:pt idx="15">
                  <c:v>1.323025181449766E-14</c:v>
                </c:pt>
                <c:pt idx="16">
                  <c:v>2.278921035310931E-14</c:v>
                </c:pt>
                <c:pt idx="17">
                  <c:v>3.9294407453668767E-14</c:v>
                </c:pt>
                <c:pt idx="18">
                  <c:v>6.7802227916178494E-14</c:v>
                </c:pt>
                <c:pt idx="19">
                  <c:v>1.1704596075403509E-13</c:v>
                </c:pt>
                <c:pt idx="20">
                  <c:v>2.0210057046665576E-13</c:v>
                </c:pt>
                <c:pt idx="21">
                  <c:v>3.4896782700312436E-13</c:v>
                </c:pt>
                <c:pt idx="22">
                  <c:v>6.0245446643027656E-13</c:v>
                </c:pt>
                <c:pt idx="23">
                  <c:v>1.0396863990597605E-12</c:v>
                </c:pt>
                <c:pt idx="24">
                  <c:v>1.7932481579445342E-12</c:v>
                </c:pt>
                <c:pt idx="25">
                  <c:v>3.0907202939828424E-12</c:v>
                </c:pt>
                <c:pt idx="26">
                  <c:v>5.3220767277657212E-12</c:v>
                </c:pt>
                <c:pt idx="27">
                  <c:v>9.1542715661469574E-12</c:v>
                </c:pt>
                <c:pt idx="28">
                  <c:v>1.572548429966509E-11</c:v>
                </c:pt>
                <c:pt idx="29">
                  <c:v>2.6973324875320373E-11</c:v>
                </c:pt>
                <c:pt idx="30">
                  <c:v>4.6187373236668477E-11</c:v>
                </c:pt>
                <c:pt idx="31">
                  <c:v>7.8935658839449706E-11</c:v>
                </c:pt>
                <c:pt idx="32">
                  <c:v>1.3461127153380212E-10</c:v>
                </c:pt>
                <c:pt idx="33">
                  <c:v>2.2900159772163598E-10</c:v>
                </c:pt>
                <c:pt idx="34">
                  <c:v>3.885334955704477E-10</c:v>
                </c:pt>
                <c:pt idx="35">
                  <c:v>6.5724649319287297E-10</c:v>
                </c:pt>
                <c:pt idx="36">
                  <c:v>1.1081736122894859E-9</c:v>
                </c:pt>
                <c:pt idx="37">
                  <c:v>1.8617857580845849E-9</c:v>
                </c:pt>
                <c:pt idx="38">
                  <c:v>3.1156556624810059E-9</c:v>
                </c:pt>
                <c:pt idx="39">
                  <c:v>5.1917699257600253E-9</c:v>
                </c:pt>
                <c:pt idx="40">
                  <c:v>8.6113068777318516E-9</c:v>
                </c:pt>
                <c:pt idx="41">
                  <c:v>1.4211663315415978E-8</c:v>
                </c:pt>
                <c:pt idx="42">
                  <c:v>2.3327641137674161E-8</c:v>
                </c:pt>
                <c:pt idx="43">
                  <c:v>3.8068698135246483E-8</c:v>
                </c:pt>
                <c:pt idx="44">
                  <c:v>6.17377888803412E-8</c:v>
                </c:pt>
                <c:pt idx="45">
                  <c:v>9.9455259786474697E-8</c:v>
                </c:pt>
                <c:pt idx="46">
                  <c:v>1.5907386349460561E-7</c:v>
                </c:pt>
                <c:pt idx="47">
                  <c:v>2.5249776302568104E-7</c:v>
                </c:pt>
                <c:pt idx="48">
                  <c:v>3.9754740081005594E-7</c:v>
                </c:pt>
                <c:pt idx="49">
                  <c:v>6.2053866418472803E-7</c:v>
                </c:pt>
                <c:pt idx="50">
                  <c:v>9.5976009424071108E-7</c:v>
                </c:pt>
                <c:pt idx="51">
                  <c:v>1.47002114234533E-6</c:v>
                </c:pt>
                <c:pt idx="52">
                  <c:v>2.2283847767965099E-6</c:v>
                </c:pt>
                <c:pt idx="53">
                  <c:v>3.3410563222239803E-6</c:v>
                </c:pt>
                <c:pt idx="54">
                  <c:v>4.9511340742732999E-6</c:v>
                </c:pt>
                <c:pt idx="55">
                  <c:v>7.2464844028044009E-6</c:v>
                </c:pt>
                <c:pt idx="56">
                  <c:v>1.04663317106368E-5</c:v>
                </c:pt>
                <c:pt idx="57">
                  <c:v>1.49042118381966E-5</c:v>
                </c:pt>
                <c:pt idx="58">
                  <c:v>2.0903724932641307E-5</c:v>
                </c:pt>
                <c:pt idx="59">
                  <c:v>2.8842116713113789E-5</c:v>
                </c:pt>
                <c:pt idx="60">
                  <c:v>3.9095323120402997E-5</c:v>
                </c:pt>
                <c:pt idx="61">
                  <c:v>5.1977136887755993E-5</c:v>
                </c:pt>
                <c:pt idx="62">
                  <c:v>6.7645263461472982E-5</c:v>
                </c:pt>
                <c:pt idx="63">
                  <c:v>8.5969207216020035E-5</c:v>
                </c:pt>
                <c:pt idx="64">
                  <c:v>1.0636045345204588E-4</c:v>
                </c:pt>
                <c:pt idx="65">
                  <c:v>1.2757577773349002E-4</c:v>
                </c:pt>
                <c:pt idx="66">
                  <c:v>1.4752115971319998E-4</c:v>
                </c:pt>
                <c:pt idx="67">
                  <c:v>1.6310762864967009E-4</c:v>
                </c:pt>
                <c:pt idx="68">
                  <c:v>1.7024114669039053E-4</c:v>
                </c:pt>
                <c:pt idx="69">
                  <c:v>1.6406399102406044E-4</c:v>
                </c:pt>
                <c:pt idx="70">
                  <c:v>1.3959966998229947E-4</c:v>
                </c:pt>
                <c:pt idx="71">
                  <c:v>9.2978131116697865E-5</c:v>
                </c:pt>
                <c:pt idx="72">
                  <c:v>2.3420027246499886E-5</c:v>
                </c:pt>
                <c:pt idx="73">
                  <c:v>6.3877516443301696E-5</c:v>
                </c:pt>
                <c:pt idx="74">
                  <c:v>1.5390159220019656E-4</c:v>
                </c:pt>
                <c:pt idx="75">
                  <c:v>2.1713457431050964E-4</c:v>
                </c:pt>
                <c:pt idx="76">
                  <c:v>2.0434236581100274E-4</c:v>
                </c:pt>
                <c:pt idx="77">
                  <c:v>4.144152558502312E-5</c:v>
                </c:pt>
                <c:pt idx="78">
                  <c:v>3.7466195332200303E-4</c:v>
                </c:pt>
                <c:pt idx="79">
                  <c:v>1.1781194030630049E-3</c:v>
                </c:pt>
                <c:pt idx="80">
                  <c:v>2.5327926370469767E-3</c:v>
                </c:pt>
                <c:pt idx="81">
                  <c:v>4.6262864333659892E-3</c:v>
                </c:pt>
                <c:pt idx="82">
                  <c:v>7.6584307535110252E-3</c:v>
                </c:pt>
                <c:pt idx="83">
                  <c:v>1.1823843564270908E-2</c:v>
                </c:pt>
                <c:pt idx="84">
                  <c:v>1.7288989526774046E-2</c:v>
                </c:pt>
                <c:pt idx="85">
                  <c:v>2.4165056877869961E-2</c:v>
                </c:pt>
                <c:pt idx="86">
                  <c:v>3.2478851824770061E-2</c:v>
                </c:pt>
                <c:pt idx="87">
                  <c:v>4.214457970003016E-2</c:v>
                </c:pt>
                <c:pt idx="88">
                  <c:v>5.2939681872879785E-2</c:v>
                </c:pt>
                <c:pt idx="89">
                  <c:v>6.4487717439659864E-2</c:v>
                </c:pt>
                <c:pt idx="90">
                  <c:v>7.62505937433402E-2</c:v>
                </c:pt>
                <c:pt idx="91">
                  <c:v>8.7531332320269772E-2</c:v>
                </c:pt>
                <c:pt idx="92">
                  <c:v>9.7487169854230338E-2</c:v>
                </c:pt>
                <c:pt idx="93">
                  <c:v>0.10515136326666052</c:v>
                </c:pt>
                <c:pt idx="94">
                  <c:v>0.10946084213032048</c:v>
                </c:pt>
                <c:pt idx="95">
                  <c:v>0.10928605266802016</c:v>
                </c:pt>
                <c:pt idx="96">
                  <c:v>0.10345911910062</c:v>
                </c:pt>
                <c:pt idx="97">
                  <c:v>9.0796862968689496E-2</c:v>
                </c:pt>
                <c:pt idx="98">
                  <c:v>7.0116208747439401E-2</c:v>
                </c:pt>
                <c:pt idx="99">
                  <c:v>4.0240898832699656E-2</c:v>
                </c:pt>
                <c:pt idx="100">
                  <c:v>0</c:v>
                </c:pt>
              </c:numCache>
            </c:numRef>
          </c:yVal>
          <c:smooth val="0"/>
          <c:extLst>
            <c:ext xmlns:c16="http://schemas.microsoft.com/office/drawing/2014/chart" uri="{C3380CC4-5D6E-409C-BE32-E72D297353CC}">
              <c16:uniqueId val="{00000000-E335-4774-81B2-F93069541D17}"/>
            </c:ext>
          </c:extLst>
        </c:ser>
        <c:dLbls>
          <c:showLegendKey val="0"/>
          <c:showVal val="0"/>
          <c:showCatName val="0"/>
          <c:showSerName val="0"/>
          <c:showPercent val="0"/>
          <c:showBubbleSize val="0"/>
        </c:dLbls>
        <c:axId val="1770020943"/>
        <c:axId val="1046066975"/>
      </c:scatterChart>
      <c:valAx>
        <c:axId val="17700209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46066975"/>
        <c:crosses val="autoZero"/>
        <c:crossBetween val="midCat"/>
      </c:valAx>
      <c:valAx>
        <c:axId val="10460669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sz="1000" b="0" i="0" u="none" strike="noStrike" kern="1200" baseline="0" dirty="0">
                    <a:solidFill>
                      <a:prstClr val="black">
                        <a:lumMod val="65000"/>
                        <a:lumOff val="35000"/>
                      </a:prstClr>
                    </a:solidFill>
                  </a:rPr>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7700209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F8231-2455-EDBF-D256-BB87AE7016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8A39E-B64C-D43F-13D2-8475C4B1D068}"/>
              </a:ext>
            </a:extLst>
          </p:cNvPr>
          <p:cNvSpPr>
            <a:spLocks noGrp="1"/>
          </p:cNvSpPr>
          <p:nvPr>
            <p:ph idx="1"/>
          </p:nvPr>
        </p:nvSpPr>
        <p:spPr/>
        <p:txBody>
          <a:bodyPr/>
          <a:lstStyle/>
          <a:p>
            <a:pPr marL="0" indent="0">
              <a:buNone/>
            </a:pPr>
            <a:r>
              <a:rPr lang="en-CA" dirty="0" err="1"/>
              <a:t>Fonction</a:t>
            </a:r>
            <a:r>
              <a:rPr lang="en-CA" dirty="0"/>
              <a:t> MMS </a:t>
            </a:r>
            <a:r>
              <a:rPr lang="en-CA" dirty="0" err="1"/>
              <a:t>choisie</a:t>
            </a:r>
            <a:r>
              <a:rPr lang="en-CA" dirty="0"/>
              <a:t>: </a:t>
            </a:r>
          </a:p>
          <a:p>
            <a:pPr marL="0" indent="0">
              <a:buNone/>
            </a:pPr>
            <a:r>
              <a:rPr lang="en-CA" dirty="0">
                <a:highlight>
                  <a:srgbClr val="FFFF00"/>
                </a:highlight>
              </a:rPr>
              <a:t>PICK AND INSERT ACILE</a:t>
            </a:r>
          </a:p>
          <a:p>
            <a:pPr marL="0" indent="0">
              <a:buNone/>
            </a:pPr>
            <a:r>
              <a:rPr lang="en-CA" dirty="0">
                <a:highlight>
                  <a:srgbClr val="FFFF00"/>
                </a:highlight>
              </a:rPr>
              <a:t>+ </a:t>
            </a:r>
            <a:r>
              <a:rPr lang="en-CA" dirty="0" err="1">
                <a:highlight>
                  <a:srgbClr val="FFFF00"/>
                </a:highlight>
              </a:rPr>
              <a:t>graphe</a:t>
            </a:r>
            <a:endParaRPr lang="en-CA" dirty="0">
              <a:highlight>
                <a:srgbClr val="FFFF00"/>
              </a:highlight>
            </a:endParaRPr>
          </a:p>
        </p:txBody>
      </p:sp>
      <p:sp>
        <p:nvSpPr>
          <p:cNvPr id="4" name="Title 1">
            <a:extLst>
              <a:ext uri="{FF2B5EF4-FFF2-40B4-BE49-F238E27FC236}">
                <a16:creationId xmlns:a16="http://schemas.microsoft.com/office/drawing/2014/main" id="{7A5C023A-DB11-6A5F-2BDB-12B0F25A380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MMS: Terme source et conditions </a:t>
            </a:r>
            <a:r>
              <a:rPr lang="en-CA" sz="3600" dirty="0" err="1"/>
              <a:t>frontières</a:t>
            </a:r>
            <a:endParaRPr lang="en-CA" sz="3600" dirty="0"/>
          </a:p>
        </p:txBody>
      </p:sp>
    </p:spTree>
    <p:extLst>
      <p:ext uri="{BB962C8B-B14F-4D97-AF65-F5344CB8AC3E}">
        <p14:creationId xmlns:p14="http://schemas.microsoft.com/office/powerpoint/2010/main" val="128505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23B5-92F2-64E3-1494-F0465D25937A}"/>
              </a:ext>
            </a:extLst>
          </p:cNvPr>
          <p:cNvSpPr>
            <a:spLocks noGrp="1"/>
          </p:cNvSpPr>
          <p:nvPr>
            <p:ph idx="1"/>
          </p:nvPr>
        </p:nvSpPr>
        <p:spPr/>
        <p:txBody>
          <a:bodyPr/>
          <a:lstStyle/>
          <a:p>
            <a:pPr marL="0" indent="0">
              <a:buNone/>
            </a:pPr>
            <a:r>
              <a:rPr lang="en-CA" dirty="0">
                <a:highlight>
                  <a:srgbClr val="FFFF00"/>
                </a:highlight>
              </a:rPr>
              <a:t>+ </a:t>
            </a:r>
            <a:r>
              <a:rPr lang="en-CA" dirty="0" err="1">
                <a:highlight>
                  <a:srgbClr val="FFFF00"/>
                </a:highlight>
              </a:rPr>
              <a:t>graphes</a:t>
            </a:r>
            <a:r>
              <a:rPr lang="en-CA" dirty="0">
                <a:highlight>
                  <a:srgbClr val="FFFF00"/>
                </a:highlight>
              </a:rPr>
              <a:t> </a:t>
            </a:r>
          </a:p>
          <a:p>
            <a:pPr marL="0" indent="0">
              <a:buNone/>
            </a:pPr>
            <a:r>
              <a:rPr lang="en-CA" dirty="0">
                <a:highlight>
                  <a:srgbClr val="FFFF00"/>
                </a:highlight>
              </a:rPr>
              <a:t>Convergence + </a:t>
            </a:r>
            <a:r>
              <a:rPr lang="en-CA" dirty="0" err="1">
                <a:highlight>
                  <a:srgbClr val="FFFF00"/>
                </a:highlight>
              </a:rPr>
              <a:t>erreur</a:t>
            </a:r>
            <a:r>
              <a:rPr lang="en-CA" dirty="0">
                <a:highlight>
                  <a:srgbClr val="FFFF00"/>
                </a:highlight>
              </a:rPr>
              <a:t> L2 </a:t>
            </a:r>
            <a:r>
              <a:rPr lang="fr-FR" dirty="0"/>
              <a:t>notez qu’ici il vous faudra vérifier ici les ordres de convergence en espace et en temps. Attention pour mesurer l’un, il faudra s’assurer que le pas de l’autre soit assez fin pour que son erreur ne domine</a:t>
            </a:r>
            <a:endParaRPr lang="en-CA" dirty="0">
              <a:highlight>
                <a:srgbClr val="FFFF00"/>
              </a:highlight>
            </a:endParaRPr>
          </a:p>
          <a:p>
            <a:pPr marL="0" indent="0">
              <a:buNone/>
            </a:pPr>
            <a:endParaRPr lang="en-CA" dirty="0">
              <a:highlight>
                <a:srgbClr val="FFFF00"/>
              </a:highlight>
            </a:endParaRPr>
          </a:p>
          <a:p>
            <a:pPr marL="0" indent="0">
              <a:buNone/>
            </a:pPr>
            <a:r>
              <a:rPr lang="en-CA" dirty="0">
                <a:highlight>
                  <a:srgbClr val="FFFF00"/>
                </a:highlight>
              </a:rPr>
              <a:t>+ discussion des </a:t>
            </a:r>
            <a:r>
              <a:rPr lang="en-CA" dirty="0" err="1">
                <a:highlight>
                  <a:srgbClr val="FFFF00"/>
                </a:highlight>
              </a:rPr>
              <a:t>resultats</a:t>
            </a:r>
            <a:endParaRPr lang="en-CA" dirty="0">
              <a:highlight>
                <a:srgbClr val="FFFF00"/>
              </a:highlight>
            </a:endParaRPr>
          </a:p>
        </p:txBody>
      </p:sp>
      <p:sp>
        <p:nvSpPr>
          <p:cNvPr id="4" name="Title 1">
            <a:extLst>
              <a:ext uri="{FF2B5EF4-FFF2-40B4-BE49-F238E27FC236}">
                <a16:creationId xmlns:a16="http://schemas.microsoft.com/office/drawing/2014/main" id="{9F7D0384-5D6F-E25A-E330-866BC1D2EE1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verification et discussion</a:t>
            </a:r>
          </a:p>
        </p:txBody>
      </p:sp>
    </p:spTree>
    <p:extLst>
      <p:ext uri="{BB962C8B-B14F-4D97-AF65-F5344CB8AC3E}">
        <p14:creationId xmlns:p14="http://schemas.microsoft.com/office/powerpoint/2010/main" val="168562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AAFC-C0E0-6DFE-485B-B3EC38263091}"/>
              </a:ext>
            </a:extLst>
          </p:cNvPr>
          <p:cNvSpPr>
            <a:spLocks noGrp="1"/>
          </p:cNvSpPr>
          <p:nvPr>
            <p:ph idx="1"/>
          </p:nvPr>
        </p:nvSpPr>
        <p:spPr/>
        <p:txBody>
          <a:bodyPr/>
          <a:lstStyle/>
          <a:p>
            <a:pPr marL="0" indent="0">
              <a:buNone/>
            </a:pPr>
            <a:r>
              <a:rPr lang="fr-FR" dirty="0">
                <a:highlight>
                  <a:srgbClr val="FFFF00"/>
                </a:highlight>
              </a:rPr>
              <a:t>Conclure brièvement sur la méthode qui vous semble la plus facile à mettre en œuvre et la plus précise. </a:t>
            </a:r>
            <a:endParaRPr lang="en-CA" dirty="0">
              <a:highlight>
                <a:srgbClr val="FFFF00"/>
              </a:highlight>
            </a:endParaRPr>
          </a:p>
        </p:txBody>
      </p:sp>
      <p:sp>
        <p:nvSpPr>
          <p:cNvPr id="4" name="Title 1">
            <a:extLst>
              <a:ext uri="{FF2B5EF4-FFF2-40B4-BE49-F238E27FC236}">
                <a16:creationId xmlns:a16="http://schemas.microsoft.com/office/drawing/2014/main" id="{A22833FD-598F-BD88-3A86-2D88A7B594A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r>
              <a:rPr lang="fr-FR" dirty="0"/>
              <a:t>Afin de venir faire une première vérification de code, nous effectuons une comparaison code à code avec le logiciel COMSOL qui lui a été complétement vérifié.</a:t>
            </a:r>
          </a:p>
          <a:p>
            <a:r>
              <a:rPr lang="fr-FR" dirty="0"/>
              <a:t>Une première étape pour vérifier notre configuration nous réalisons la simulation du régime stationnaire présenté au Devoir1 en la comparant à la solution analytique.</a:t>
            </a:r>
          </a:p>
          <a:p>
            <a:endParaRPr lang="fr-CA" dirty="0"/>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1" y="1612490"/>
            <a:ext cx="9193161"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lstStyle/>
              <a:p>
                <a:r>
                  <a:rPr lang="fr-FR" dirty="0"/>
                  <a:t>Pour cette partie de vérification une comparaison code à code a été réalisé pour un maillage </a:t>
                </a:r>
                <a:r>
                  <a:rPr lang="fr-FR" dirty="0" err="1"/>
                  <a:t>telque</a:t>
                </a:r>
                <a:r>
                  <a:rPr lang="fr-FR" dirty="0"/>
                  <a:t> </a:t>
                </a:r>
                <a:r>
                  <a:rPr lang="el-GR" dirty="0"/>
                  <a:t>Δ</a:t>
                </a:r>
                <a:r>
                  <a:rPr lang="fr-FR" dirty="0"/>
                  <a:t>r</a:t>
                </a:r>
                <a14:m>
                  <m:oMath xmlns:m="http://schemas.openxmlformats.org/officeDocument/2006/math">
                    <m:r>
                      <a:rPr lang="fr-FR" b="0" i="1" smtClean="0">
                        <a:latin typeface="Cambria Math" panose="02040503050406030204" pitchFamily="18" charset="0"/>
                      </a:rPr>
                      <m:t>=0.005</m:t>
                    </m:r>
                    <m:r>
                      <a:rPr lang="fr-FR" b="0" i="1" smtClean="0">
                        <a:latin typeface="Cambria Math" panose="02040503050406030204" pitchFamily="18" charset="0"/>
                      </a:rPr>
                      <m:t>𝑚</m:t>
                    </m:r>
                  </m:oMath>
                </a14:m>
                <a:r>
                  <a:rPr lang="fr-CA" dirty="0"/>
                  <a:t>.</a:t>
                </a:r>
              </a:p>
              <a:p>
                <a:r>
                  <a:rPr lang="fr-CA" dirty="0"/>
                  <a:t>Le pas de temps pour le code de différences finies était de </a:t>
                </a:r>
                <a:r>
                  <a:rPr lang="el-GR" dirty="0"/>
                  <a:t>Δ</a:t>
                </a:r>
                <a:r>
                  <a:rPr lang="fr-FR" dirty="0"/>
                  <a:t>t=</a:t>
                </a:r>
                <a14:m>
                  <m:oMath xmlns:m="http://schemas.openxmlformats.org/officeDocument/2006/math">
                    <m:f>
                      <m:fPr>
                        <m:ctrlPr>
                          <a:rPr lang="fr-FR" i="1" smtClean="0">
                            <a:latin typeface="Cambria Math" panose="02040503050406030204" pitchFamily="18" charset="0"/>
                          </a:rPr>
                        </m:ctrlPr>
                      </m:fPr>
                      <m:num>
                        <m:sSup>
                          <m:sSupPr>
                            <m:ctrlPr>
                              <a:rPr lang="fr-FR" i="1" dirty="0" smtClean="0">
                                <a:latin typeface="Cambria Math" panose="02040503050406030204" pitchFamily="18" charset="0"/>
                              </a:rPr>
                            </m:ctrlPr>
                          </m:sSupPr>
                          <m:e>
                            <m:r>
                              <m:rPr>
                                <m:nor/>
                              </m:rPr>
                              <a:rPr lang="el-GR" dirty="0"/>
                              <m:t>Δ</m:t>
                            </m:r>
                            <m:r>
                              <m:rPr>
                                <m:nor/>
                              </m:rPr>
                              <a:rPr lang="fr-FR" dirty="0"/>
                              <m:t>r</m:t>
                            </m:r>
                          </m:e>
                          <m:sup>
                            <m:r>
                              <a:rPr lang="fr-FR" b="0" i="1" dirty="0" smtClean="0">
                                <a:latin typeface="Cambria Math" panose="02040503050406030204" pitchFamily="18" charset="0"/>
                              </a:rPr>
                              <m:t>2</m:t>
                            </m:r>
                          </m:sup>
                        </m:sSup>
                      </m:num>
                      <m:den>
                        <m:r>
                          <a:rPr lang="fr-FR" b="0" i="1" smtClean="0">
                            <a:latin typeface="Cambria Math" panose="02040503050406030204" pitchFamily="18" charset="0"/>
                          </a:rPr>
                          <m:t>2</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den>
                    </m:f>
                    <m:r>
                      <a:rPr lang="fr-FR" b="0" i="0" smtClean="0">
                        <a:latin typeface="Cambria Math" panose="02040503050406030204" pitchFamily="18" charset="0"/>
                      </a:rPr>
                      <m:t>∗</m:t>
                    </m:r>
                    <m:f>
                      <m:fPr>
                        <m:ctrlPr>
                          <a:rPr lang="fr-FR" i="1">
                            <a:latin typeface="Cambria Math" panose="02040503050406030204" pitchFamily="18" charset="0"/>
                          </a:rPr>
                        </m:ctrlPr>
                      </m:fPr>
                      <m:num>
                        <m:r>
                          <a:rPr lang="fr-FR" b="0" i="1" dirty="0" smtClean="0">
                            <a:latin typeface="Cambria Math" panose="02040503050406030204" pitchFamily="18" charset="0"/>
                          </a:rPr>
                          <m:t>1</m:t>
                        </m:r>
                      </m:num>
                      <m:den>
                        <m:r>
                          <a:rPr lang="fr-FR" b="0" i="1" smtClean="0">
                            <a:latin typeface="Cambria Math" panose="02040503050406030204" pitchFamily="18" charset="0"/>
                          </a:rPr>
                          <m:t>10</m:t>
                        </m:r>
                      </m:den>
                    </m:f>
                  </m:oMath>
                </a14:m>
                <a:r>
                  <a:rPr lang="fr-CA" dirty="0"/>
                  <a:t> = 12500s pour diminuer l’effet de l’erreur causée par la discrétisation en temps. Le logiciel </a:t>
                </a:r>
                <a:r>
                  <a:rPr lang="fr-CA" dirty="0" err="1"/>
                  <a:t>Comsol</a:t>
                </a:r>
                <a:r>
                  <a:rPr lang="fr-CA" dirty="0"/>
                  <a:t> quant à lui utilise une méthode interne pour calculer le pas de temps</a:t>
                </a:r>
              </a:p>
            </p:txBody>
          </p:sp>
        </mc:Choice>
        <mc:Fallback xmlns="">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fr-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5" name="Espace réservé du contenu 4">
            <a:extLst>
              <a:ext uri="{FF2B5EF4-FFF2-40B4-BE49-F238E27FC236}">
                <a16:creationId xmlns:a16="http://schemas.microsoft.com/office/drawing/2014/main" id="{C7D741D0-4715-943A-B4E1-6AC0BE1CA614}"/>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6" name="Espace réservé du contenu 5">
            <a:extLst>
              <a:ext uri="{FF2B5EF4-FFF2-40B4-BE49-F238E27FC236}">
                <a16:creationId xmlns:a16="http://schemas.microsoft.com/office/drawing/2014/main" id="{FC397B37-E644-4F73-FBE7-D8DDD1D5E61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467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7EA88C-2DAA-F5E1-7047-235FC01E873F}"/>
                  </a:ext>
                </a:extLst>
              </p:cNvPr>
              <p:cNvSpPr>
                <a:spLocks noGrp="1"/>
              </p:cNvSpPr>
              <p:nvPr>
                <p:ph idx="1"/>
              </p:nvPr>
            </p:nvSpPr>
            <p:spPr/>
            <p:txBody>
              <a:bodyPr>
                <a:normAutofit fontScale="55000" lnSpcReduction="20000"/>
              </a:bodyPr>
              <a:lstStyle/>
              <a:p>
                <a:pPr marL="0" indent="0">
                  <a:buNone/>
                </a:pPr>
                <a:r>
                  <a:rPr lang="en-CA" dirty="0"/>
                  <a:t>D’apres le devoir 1 question F, on </a:t>
                </a:r>
                <a:r>
                  <a:rPr lang="en-CA" dirty="0" err="1"/>
                  <a:t>avait</a:t>
                </a:r>
                <a:r>
                  <a:rPr lang="en-CA" dirty="0"/>
                  <a:t> </a:t>
                </a:r>
                <a:r>
                  <a:rPr lang="en-CA" dirty="0" err="1"/>
                  <a:t>obtenu</a:t>
                </a:r>
                <a:r>
                  <a:rPr lang="en-CA" dirty="0"/>
                  <a:t> la </a:t>
                </a:r>
                <a:r>
                  <a:rPr lang="en-CA" dirty="0" err="1"/>
                  <a:t>discretisation</a:t>
                </a:r>
                <a:r>
                  <a:rPr lang="en-CA" dirty="0"/>
                  <a:t> </a:t>
                </a:r>
                <a:r>
                  <a:rPr lang="en-CA" dirty="0" err="1"/>
                  <a:t>suivante</a:t>
                </a:r>
                <a:r>
                  <a:rPr lang="en-CA" dirty="0"/>
                  <a:t> avec S constant et des schema </a:t>
                </a:r>
                <a:r>
                  <a:rPr lang="en-CA" dirty="0" err="1"/>
                  <a:t>d’ordre</a:t>
                </a:r>
                <a:r>
                  <a:rPr lang="en-CA" dirty="0"/>
                  <a:t> 2 </a:t>
                </a:r>
                <a:r>
                  <a:rPr lang="en-CA" dirty="0" err="1"/>
                  <a:t>en</a:t>
                </a:r>
                <a:r>
                  <a:rPr lang="en-CA" dirty="0"/>
                  <a:t> </a:t>
                </a:r>
                <a:r>
                  <a:rPr lang="en-CA" dirty="0" err="1"/>
                  <a:t>esapce</a:t>
                </a:r>
                <a:r>
                  <a:rPr lang="en-CA"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b="0" i="1" smtClean="0">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num>
                            <m:den>
                              <m:r>
                                <a:rPr lang="en-CA" b="0" i="1" smtClean="0">
                                  <a:solidFill>
                                    <a:schemeClr val="tx1"/>
                                  </a:solidFill>
                                  <a:latin typeface="Cambria Math" panose="02040503050406030204" pitchFamily="18" charset="0"/>
                                </a:rPr>
                                <m:t>2</m:t>
                              </m:r>
                              <m:r>
                                <m:rPr>
                                  <m:sty m:val="p"/>
                                </m:rPr>
                                <a:rPr lang="en-CA" b="0" i="0" smtClean="0">
                                  <a:solidFill>
                                    <a:schemeClr val="tx1"/>
                                  </a:solidFill>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b="0" i="1" smtClean="0">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sSubSup>
                        <m:sSubSupPr>
                          <m:ctrlPr>
                            <a:rPr lang="en-CA" i="1" smtClean="0">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b="0" i="1" smtClean="0">
                          <a:latin typeface="Cambria Math" panose="02040503050406030204" pitchFamily="18" charset="0"/>
                        </a:rPr>
                        <m:t>−</m:t>
                      </m:r>
                      <m:r>
                        <a:rPr lang="en-CA" b="0" i="1" smtClean="0">
                          <a:latin typeface="Cambria Math" panose="02040503050406030204" pitchFamily="18" charset="0"/>
                        </a:rPr>
                        <m:t>𝑆</m:t>
                      </m:r>
                      <m:r>
                        <a:rPr lang="en-CA" b="0" i="0"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oMath>
                  </m:oMathPara>
                </a14:m>
                <a:endParaRPr lang="en-CA" b="0"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r>
                                <a:rPr lang="en-CA" b="0" i="1" smtClean="0">
                                  <a:latin typeface="Cambria Math" panose="02040503050406030204" pitchFamily="18" charset="0"/>
                                </a:rPr>
                                <m:t>.2</m:t>
                              </m:r>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e>
                      </m:d>
                      <m:r>
                        <a:rPr lang="en-CA" b="0" i="1" smtClean="0">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smtClean="0">
                          <a:latin typeface="Cambria Math" panose="02040503050406030204" pitchFamily="18" charset="0"/>
                        </a:rPr>
                        <m:t> </m:t>
                      </m:r>
                      <m:d>
                        <m:dPr>
                          <m:begChr m:val="["/>
                          <m:endChr m:val="]"/>
                          <m:ctrlPr>
                            <a:rPr lang="en-CA" i="1" smtClean="0">
                              <a:latin typeface="Cambria Math" panose="02040503050406030204" pitchFamily="18" charset="0"/>
                            </a:rPr>
                          </m:ctrlPr>
                        </m:dPr>
                        <m:e>
                          <m:r>
                            <a:rPr lang="en-CA" b="0" i="1" smtClean="0">
                              <a:latin typeface="Cambria Math" panose="02040503050406030204" pitchFamily="18" charset="0"/>
                            </a:rPr>
                            <m:t>1+</m:t>
                          </m:r>
                          <m:d>
                            <m:dPr>
                              <m:ctrlPr>
                                <a:rPr lang="en-CA" i="1" smtClean="0">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2</m:t>
                                      </m:r>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i="1">
                          <a:latin typeface="Cambria Math" panose="02040503050406030204" pitchFamily="18" charset="0"/>
                        </a:rPr>
                        <m:t>−</m:t>
                      </m:r>
                      <m:r>
                        <a:rPr lang="en-CA" i="1">
                          <a:latin typeface="Cambria Math" panose="02040503050406030204" pitchFamily="18" charset="0"/>
                        </a:rPr>
                        <m:t>𝑆</m:t>
                      </m:r>
                      <m:r>
                        <a:rPr lang="en-CA">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oMath>
                  </m:oMathPara>
                </a14:m>
                <a:endParaRPr lang="en-CA" dirty="0"/>
              </a:p>
              <a:p>
                <a:pPr marL="0" indent="0">
                  <a:buNone/>
                </a:pPr>
                <a:endParaRPr lang="en-CA" dirty="0"/>
              </a:p>
              <a:p>
                <a:pPr marL="0" indent="0">
                  <a:buNone/>
                </a:pPr>
                <a:r>
                  <a:rPr lang="en-CA" dirty="0" err="1"/>
                  <a:t>Puisque</a:t>
                </a:r>
                <a:r>
                  <a:rPr lang="en-CA" dirty="0"/>
                  <a:t> S=</a:t>
                </a:r>
                <a:r>
                  <a:rPr lang="en-CA" dirty="0" err="1"/>
                  <a:t>kC</a:t>
                </a:r>
                <a:r>
                  <a:rPr lang="en-CA" dirty="0"/>
                  <a:t>, la </a:t>
                </a:r>
                <a:r>
                  <a:rPr lang="en-CA" dirty="0" err="1"/>
                  <a:t>discretisation</a:t>
                </a:r>
                <a:r>
                  <a:rPr lang="en-CA" dirty="0"/>
                  <a:t> </a:t>
                </a:r>
                <a:r>
                  <a:rPr lang="en-CA" dirty="0" err="1"/>
                  <a:t>devient</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1+</m:t>
                          </m:r>
                          <m:d>
                            <m:dPr>
                              <m:ctrlPr>
                                <a:rPr lang="en-CA" i="1">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2</m:t>
                                      </m:r>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i="1">
                          <a:latin typeface="Cambria Math" panose="02040503050406030204" pitchFamily="18" charset="0"/>
                        </a:rPr>
                        <m:t>−</m:t>
                      </m:r>
                      <m:r>
                        <a:rPr lang="en-CA" b="0" i="1" smtClean="0">
                          <a:latin typeface="Cambria Math" panose="02040503050406030204" pitchFamily="18" charset="0"/>
                        </a:rPr>
                        <m:t>(</m:t>
                      </m:r>
                      <m:r>
                        <a:rPr lang="en-CA" b="0" i="1" smtClean="0">
                          <a:latin typeface="Cambria Math" panose="02040503050406030204" pitchFamily="18" charset="0"/>
                        </a:rPr>
                        <m:t>𝑘</m:t>
                      </m:r>
                      <m:r>
                        <a:rPr lang="en-CA" b="0" i="1" smtClean="0">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b="0" i="0" smtClean="0">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oMath>
                  </m:oMathPara>
                </a14:m>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1+</m:t>
                          </m:r>
                          <m:d>
                            <m:dPr>
                              <m:ctrlPr>
                                <a:rPr lang="en-CA" i="1">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2</m:t>
                                      </m:r>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b="0" i="1" smtClean="0">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r>
                            <m:rPr>
                              <m:nor/>
                            </m:rPr>
                            <a:rPr lang="en-CA" dirty="0"/>
                            <m:t> </m:t>
                          </m:r>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oMath>
                  </m:oMathPara>
                </a14:m>
                <a:endParaRPr lang="en-CA" dirty="0"/>
              </a:p>
              <a:p>
                <a:pPr marL="0" indent="0">
                  <a:buNone/>
                </a:pPr>
                <a:endParaRPr lang="en-CA"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117EA88C-2DAA-F5E1-7047-235FC01E873F}"/>
                  </a:ext>
                </a:extLst>
              </p:cNvPr>
              <p:cNvSpPr>
                <a:spLocks noGrp="1" noRot="1" noChangeAspect="1" noMove="1" noResize="1" noEditPoints="1" noAdjustHandles="1" noChangeArrowheads="1" noChangeShapeType="1" noTextEdit="1"/>
              </p:cNvSpPr>
              <p:nvPr>
                <p:ph idx="1"/>
              </p:nvPr>
            </p:nvSpPr>
            <p:spPr>
              <a:blipFill>
                <a:blip r:embed="rId2"/>
                <a:stretch>
                  <a:fillRect l="-232" t="-1401"/>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E23FC3A4-4A84-3298-079D-5833A593A81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EDP avec </a:t>
            </a:r>
            <a:r>
              <a:rPr lang="en-CA" sz="3600" dirty="0" err="1"/>
              <a:t>terme</a:t>
            </a:r>
            <a:r>
              <a:rPr lang="en-CA" sz="3600" dirty="0"/>
              <a:t> source non constant</a:t>
            </a:r>
          </a:p>
        </p:txBody>
      </p:sp>
    </p:spTree>
    <p:extLst>
      <p:ext uri="{BB962C8B-B14F-4D97-AF65-F5344CB8AC3E}">
        <p14:creationId xmlns:p14="http://schemas.microsoft.com/office/powerpoint/2010/main" val="427447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DA932-ACB7-13AA-8ADB-5738B211AAD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6F07D4-2E6C-6A86-5628-C58BAD9A829F}"/>
                  </a:ext>
                </a:extLst>
              </p:cNvPr>
              <p:cNvSpPr>
                <a:spLocks noGrp="1"/>
              </p:cNvSpPr>
              <p:nvPr>
                <p:ph idx="1"/>
              </p:nvPr>
            </p:nvSpPr>
            <p:spPr>
              <a:xfrm>
                <a:off x="176981" y="1825624"/>
                <a:ext cx="11798710" cy="4644001"/>
              </a:xfrm>
            </p:spPr>
            <p:txBody>
              <a:bodyPr>
                <a:normAutofit/>
              </a:bodyPr>
              <a:lstStyle/>
              <a:p>
                <a:pPr marL="0" indent="0">
                  <a:buNone/>
                </a:pPr>
                <a:r>
                  <a:rPr lang="en-CA" sz="1600" dirty="0"/>
                  <a:t>En </a:t>
                </a:r>
                <a:r>
                  <a:rPr lang="en-CA" sz="1600" dirty="0" err="1"/>
                  <a:t>appliquant</a:t>
                </a:r>
                <a:r>
                  <a:rPr lang="en-CA" sz="1600" dirty="0"/>
                  <a:t> la MMS </a:t>
                </a:r>
                <a:r>
                  <a:rPr lang="en-CA" sz="1600" dirty="0" err="1"/>
                  <a:t>l’équation</a:t>
                </a:r>
                <a:r>
                  <a:rPr lang="en-CA" sz="1600" dirty="0"/>
                  <a:t> </a:t>
                </a:r>
                <a:r>
                  <a:rPr lang="en-CA" sz="1600" dirty="0" err="1"/>
                  <a:t>differentielle</a:t>
                </a:r>
                <a:r>
                  <a:rPr lang="en-CA" sz="1600" dirty="0"/>
                  <a:t> </a:t>
                </a:r>
                <a:r>
                  <a:rPr lang="en-CA" sz="1600" dirty="0" err="1"/>
                  <a:t>devient</a:t>
                </a:r>
                <a:r>
                  <a:rPr lang="en-CA" sz="1600" dirty="0"/>
                  <a:t>:</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f>
                        <m:fPr>
                          <m:ctrlPr>
                            <a:rPr lang="en-CA" sz="1600" i="1" smtClean="0">
                              <a:latin typeface="Cambria Math" panose="02040503050406030204" pitchFamily="18" charset="0"/>
                            </a:rPr>
                          </m:ctrlPr>
                        </m:fPr>
                        <m:num>
                          <m:r>
                            <a:rPr lang="en-CA" sz="1600" i="1">
                              <a:latin typeface="Cambria Math" panose="02040503050406030204" pitchFamily="18" charset="0"/>
                            </a:rPr>
                            <m:t>𝜕</m:t>
                          </m:r>
                          <m:acc>
                            <m:accPr>
                              <m:chr m:val="̂"/>
                              <m:ctrlPr>
                                <a:rPr lang="en-CA" sz="1600" i="1" smtClean="0">
                                  <a:latin typeface="Cambria Math" panose="02040503050406030204" pitchFamily="18" charset="0"/>
                                </a:rPr>
                              </m:ctrlPr>
                            </m:accPr>
                            <m:e>
                              <m:r>
                                <a:rPr lang="en-CA" sz="1600" b="0" i="1" smtClean="0">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𝑡</m:t>
                          </m:r>
                        </m:den>
                      </m:f>
                      <m:r>
                        <a:rPr lang="en-CA" sz="1600" b="0" i="1" smtClean="0">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𝑟</m:t>
                              </m:r>
                            </m:den>
                          </m:f>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i="1">
                                  <a:latin typeface="Cambria Math" panose="02040503050406030204" pitchFamily="18" charset="0"/>
                                </a:rPr>
                              </m:ctrlPr>
                            </m:fPr>
                            <m:num>
                              <m:sSup>
                                <m:sSupPr>
                                  <m:ctrlPr>
                                    <a:rPr lang="en-CA" sz="1600" i="1">
                                      <a:latin typeface="Cambria Math" panose="02040503050406030204" pitchFamily="18" charset="0"/>
                                    </a:rPr>
                                  </m:ctrlPr>
                                </m:sSupPr>
                                <m:e>
                                  <m:r>
                                    <a:rPr lang="en-CA" sz="1600" i="1">
                                      <a:latin typeface="Cambria Math" panose="02040503050406030204" pitchFamily="18" charset="0"/>
                                    </a:rPr>
                                    <m:t>𝜕</m:t>
                                  </m:r>
                                </m:e>
                                <m:sup>
                                  <m:r>
                                    <a:rPr lang="en-CA" sz="1600" i="1">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e>
                      </m:d>
                      <m:r>
                        <a:rPr lang="en-CA" sz="1600" b="0" i="1" smtClean="0">
                          <a:latin typeface="Cambria Math" panose="02040503050406030204" pitchFamily="18" charset="0"/>
                        </a:rPr>
                        <m:t>+</m:t>
                      </m:r>
                      <m:r>
                        <a:rPr lang="en-CA" sz="1600" b="0" i="1" smtClean="0">
                          <a:latin typeface="Cambria Math" panose="02040503050406030204" pitchFamily="18" charset="0"/>
                        </a:rPr>
                        <m:t>𝑘</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r>
                        <a:rPr lang="en-CA" sz="1600" b="0" i="1" smtClean="0">
                          <a:latin typeface="Cambria Math" panose="02040503050406030204" pitchFamily="18" charset="0"/>
                        </a:rPr>
                        <m:t>=</m:t>
                      </m:r>
                      <m:r>
                        <a:rPr lang="en-CA" sz="1600" b="0" i="1" smtClean="0">
                          <a:solidFill>
                            <a:srgbClr val="FF0000"/>
                          </a:solidFill>
                          <a:latin typeface="Cambria Math" panose="02040503050406030204" pitchFamily="18" charset="0"/>
                        </a:rPr>
                        <m:t>𝑡𝑒𝑟𝑚𝑒</m:t>
                      </m:r>
                      <m:r>
                        <a:rPr lang="en-CA" sz="1600" b="0" i="1" smtClean="0">
                          <a:solidFill>
                            <a:srgbClr val="FF0000"/>
                          </a:solidFill>
                          <a:latin typeface="Cambria Math" panose="02040503050406030204" pitchFamily="18" charset="0"/>
                        </a:rPr>
                        <m:t> </m:t>
                      </m:r>
                      <m:r>
                        <a:rPr lang="en-CA" sz="1600" b="0" i="1" smtClean="0">
                          <a:solidFill>
                            <a:srgbClr val="FF0000"/>
                          </a:solidFill>
                          <a:latin typeface="Cambria Math" panose="02040503050406030204" pitchFamily="18" charset="0"/>
                        </a:rPr>
                        <m:t>𝑠𝑜𝑢𝑟𝑐𝑒</m:t>
                      </m:r>
                    </m:oMath>
                  </m:oMathPara>
                </a14:m>
                <a:endParaRPr lang="en-CA" sz="1600" dirty="0">
                  <a:solidFill>
                    <a:srgbClr val="FF0000"/>
                  </a:solidFill>
                </a:endParaRPr>
              </a:p>
              <a:p>
                <a:pPr marL="0" indent="0">
                  <a:buNone/>
                </a:pPr>
                <a:r>
                  <a:rPr lang="en-CA" sz="1600" dirty="0" err="1"/>
                  <a:t>Donc</a:t>
                </a:r>
                <a:r>
                  <a:rPr lang="en-CA" sz="1600" dirty="0"/>
                  <a:t> </a:t>
                </a:r>
                <a:r>
                  <a:rPr lang="en-CA" sz="1600" dirty="0" err="1"/>
                  <a:t>apres</a:t>
                </a:r>
                <a:r>
                  <a:rPr lang="en-CA" sz="1600" dirty="0"/>
                  <a:t> </a:t>
                </a:r>
                <a:r>
                  <a:rPr lang="en-CA" sz="1600" dirty="0" err="1"/>
                  <a:t>discretisation</a:t>
                </a:r>
                <a:r>
                  <a:rPr lang="en-CA" sz="1600" dirty="0"/>
                  <a:t> avec S=</a:t>
                </a:r>
                <a:r>
                  <a:rPr lang="en-CA" sz="1600" dirty="0" err="1"/>
                  <a:t>kC</a:t>
                </a:r>
                <a:r>
                  <a:rPr lang="en-CA" sz="1600" dirty="0"/>
                  <a:t> non constant et des schemas </a:t>
                </a:r>
                <a:r>
                  <a:rPr lang="en-CA" sz="1600" dirty="0" err="1"/>
                  <a:t>d’ordre</a:t>
                </a:r>
                <a:r>
                  <a:rPr lang="en-CA" sz="1600" dirty="0"/>
                  <a:t> 2 </a:t>
                </a:r>
                <a:r>
                  <a:rPr lang="en-CA" sz="1600" dirty="0" err="1"/>
                  <a:t>en</a:t>
                </a:r>
                <a:r>
                  <a:rPr lang="en-CA" sz="1600" dirty="0"/>
                  <a:t> </a:t>
                </a:r>
                <a:r>
                  <a:rPr lang="en-CA" sz="1600" dirty="0" err="1"/>
                  <a:t>espace</a:t>
                </a:r>
                <a:r>
                  <a:rPr lang="en-CA" sz="1600" dirty="0"/>
                  <a:t>, on </a:t>
                </a:r>
                <a:r>
                  <a:rPr lang="en-CA" sz="1600" dirty="0" err="1"/>
                  <a:t>obtient</a:t>
                </a:r>
                <a:r>
                  <a:rPr lang="en-CA" sz="1600" dirty="0"/>
                  <a:t>:</a:t>
                </a:r>
              </a:p>
              <a:p>
                <a:pPr marL="0" indent="0">
                  <a:buNone/>
                </a:pPr>
                <a:endParaRPr lang="en-CA" sz="16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CA" sz="1600" i="1">
                          <a:latin typeface="Cambria Math" panose="02040503050406030204" pitchFamily="18" charset="0"/>
                        </a:rPr>
                        <m:t>−</m:t>
                      </m:r>
                      <m:sSubSup>
                        <m:sSubSupPr>
                          <m:ctrlPr>
                            <a:rPr lang="en-CA" sz="1600" i="1">
                              <a:solidFill>
                                <a:schemeClr val="accent1">
                                  <a:lumMod val="60000"/>
                                  <a:lumOff val="40000"/>
                                </a:schemeClr>
                              </a:solidFill>
                              <a:latin typeface="Cambria Math" panose="02040503050406030204" pitchFamily="18" charset="0"/>
                            </a:rPr>
                          </m:ctrlPr>
                        </m:sSubSupPr>
                        <m:e>
                          <m:r>
                            <a:rPr lang="en-CA" sz="1600" i="1">
                              <a:solidFill>
                                <a:schemeClr val="accent1">
                                  <a:lumMod val="60000"/>
                                  <a:lumOff val="40000"/>
                                </a:schemeClr>
                              </a:solidFill>
                              <a:latin typeface="Cambria Math" panose="02040503050406030204" pitchFamily="18" charset="0"/>
                            </a:rPr>
                            <m:t>𝐶</m:t>
                          </m:r>
                        </m:e>
                        <m:sub>
                          <m:r>
                            <a:rPr lang="en-CA" sz="1600" i="1">
                              <a:solidFill>
                                <a:schemeClr val="accent1">
                                  <a:lumMod val="60000"/>
                                  <a:lumOff val="40000"/>
                                </a:schemeClr>
                              </a:solidFill>
                              <a:latin typeface="Cambria Math" panose="02040503050406030204" pitchFamily="18" charset="0"/>
                            </a:rPr>
                            <m:t>𝑖</m:t>
                          </m:r>
                          <m:r>
                            <a:rPr lang="en-CA" sz="1600" i="1">
                              <a:solidFill>
                                <a:schemeClr val="accent1">
                                  <a:lumMod val="60000"/>
                                  <a:lumOff val="40000"/>
                                </a:schemeClr>
                              </a:solidFill>
                              <a:latin typeface="Cambria Math" panose="02040503050406030204" pitchFamily="18" charset="0"/>
                            </a:rPr>
                            <m:t>−1</m:t>
                          </m:r>
                        </m:sub>
                        <m:sup>
                          <m:r>
                            <a:rPr lang="en-CA" sz="1600" i="1">
                              <a:solidFill>
                                <a:schemeClr val="accent1">
                                  <a:lumMod val="60000"/>
                                  <a:lumOff val="40000"/>
                                </a:schemeClr>
                              </a:solidFill>
                              <a:latin typeface="Cambria Math" panose="02040503050406030204" pitchFamily="18" charset="0"/>
                            </a:rPr>
                            <m:t>𝑡</m:t>
                          </m:r>
                          <m:r>
                            <a:rPr lang="en-CA" sz="1600" i="1">
                              <a:solidFill>
                                <a:schemeClr val="accent1">
                                  <a:lumMod val="60000"/>
                                  <a:lumOff val="40000"/>
                                </a:schemeClr>
                              </a:solidFill>
                              <a:latin typeface="Cambria Math" panose="02040503050406030204" pitchFamily="18" charset="0"/>
                            </a:rPr>
                            <m:t>+</m:t>
                          </m:r>
                          <m:r>
                            <m:rPr>
                              <m:sty m:val="p"/>
                            </m:rPr>
                            <a:rPr lang="en-CA" sz="1600">
                              <a:solidFill>
                                <a:schemeClr val="accent1">
                                  <a:lumMod val="60000"/>
                                  <a:lumOff val="40000"/>
                                </a:schemeClr>
                              </a:solidFill>
                              <a:latin typeface="Cambria Math" panose="02040503050406030204" pitchFamily="18" charset="0"/>
                            </a:rPr>
                            <m:t>Δ</m:t>
                          </m:r>
                          <m:r>
                            <a:rPr lang="en-CA" sz="1600" i="1">
                              <a:solidFill>
                                <a:schemeClr val="accent1">
                                  <a:lumMod val="60000"/>
                                  <a:lumOff val="40000"/>
                                </a:schemeClr>
                              </a:solidFill>
                              <a:latin typeface="Cambria Math" panose="02040503050406030204" pitchFamily="18" charset="0"/>
                            </a:rPr>
                            <m:t>𝑡</m:t>
                          </m:r>
                        </m:sup>
                      </m:sSubSup>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r>
                            <a:rPr lang="en-CA" sz="1600" i="1">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1</m:t>
                              </m:r>
                            </m:num>
                            <m:den>
                              <m:sSub>
                                <m:sSubPr>
                                  <m:ctrlPr>
                                    <a:rPr lang="en-CA" sz="1600" i="1">
                                      <a:latin typeface="Cambria Math" panose="02040503050406030204" pitchFamily="18" charset="0"/>
                                    </a:rPr>
                                  </m:ctrlPr>
                                </m:sSubPr>
                                <m:e>
                                  <m:r>
                                    <a:rPr lang="en-CA" sz="1600" i="1">
                                      <a:latin typeface="Cambria Math" panose="02040503050406030204" pitchFamily="18" charset="0"/>
                                    </a:rPr>
                                    <m:t>𝑟</m:t>
                                  </m:r>
                                </m:e>
                                <m:sub>
                                  <m:r>
                                    <a:rPr lang="en-CA" sz="1600" i="1">
                                      <a:latin typeface="Cambria Math" panose="02040503050406030204" pitchFamily="18" charset="0"/>
                                    </a:rPr>
                                    <m:t>𝑖</m:t>
                                  </m:r>
                                </m:sub>
                              </m:sSub>
                              <m:r>
                                <a:rPr lang="en-CA" sz="1600" i="1">
                                  <a:latin typeface="Cambria Math" panose="02040503050406030204" pitchFamily="18" charset="0"/>
                                </a:rPr>
                                <m:t>.2</m:t>
                              </m:r>
                              <m:r>
                                <m:rPr>
                                  <m:sty m:val="p"/>
                                </m:rPr>
                                <a:rPr lang="en-CA" sz="1600">
                                  <a:latin typeface="Cambria Math" panose="02040503050406030204" pitchFamily="18" charset="0"/>
                                </a:rPr>
                                <m:t>Δ</m:t>
                              </m:r>
                              <m:r>
                                <a:rPr lang="en-CA" sz="1600" i="1">
                                  <a:latin typeface="Cambria Math" panose="02040503050406030204" pitchFamily="18" charset="0"/>
                                </a:rPr>
                                <m:t>𝑟</m:t>
                              </m:r>
                            </m:den>
                          </m:f>
                        </m:e>
                      </m:d>
                      <m:r>
                        <a:rPr lang="en-CA" sz="1600" i="1">
                          <a:latin typeface="Cambria Math" panose="02040503050406030204" pitchFamily="18" charset="0"/>
                        </a:rPr>
                        <m:t>+</m:t>
                      </m:r>
                      <m:sSubSup>
                        <m:sSubSupPr>
                          <m:ctrlPr>
                            <a:rPr lang="en-CA" sz="1600" i="1">
                              <a:solidFill>
                                <a:schemeClr val="accent5">
                                  <a:lumMod val="60000"/>
                                  <a:lumOff val="40000"/>
                                </a:schemeClr>
                              </a:solidFill>
                              <a:latin typeface="Cambria Math" panose="02040503050406030204" pitchFamily="18" charset="0"/>
                            </a:rPr>
                          </m:ctrlPr>
                        </m:sSubSupPr>
                        <m:e>
                          <m:r>
                            <a:rPr lang="en-CA" sz="1600" i="1">
                              <a:solidFill>
                                <a:schemeClr val="accent5">
                                  <a:lumMod val="60000"/>
                                  <a:lumOff val="40000"/>
                                </a:schemeClr>
                              </a:solidFill>
                              <a:latin typeface="Cambria Math" panose="02040503050406030204" pitchFamily="18" charset="0"/>
                            </a:rPr>
                            <m:t>𝐶</m:t>
                          </m:r>
                        </m:e>
                        <m:sub>
                          <m:r>
                            <a:rPr lang="en-CA" sz="1600" i="1">
                              <a:solidFill>
                                <a:schemeClr val="accent5">
                                  <a:lumMod val="60000"/>
                                  <a:lumOff val="40000"/>
                                </a:schemeClr>
                              </a:solidFill>
                              <a:latin typeface="Cambria Math" panose="02040503050406030204" pitchFamily="18" charset="0"/>
                            </a:rPr>
                            <m:t>𝑖</m:t>
                          </m:r>
                        </m:sub>
                        <m:sup>
                          <m:r>
                            <a:rPr lang="en-CA" sz="1600" i="1">
                              <a:solidFill>
                                <a:schemeClr val="accent5">
                                  <a:lumMod val="60000"/>
                                  <a:lumOff val="40000"/>
                                </a:schemeClr>
                              </a:solidFill>
                              <a:latin typeface="Cambria Math" panose="02040503050406030204" pitchFamily="18" charset="0"/>
                            </a:rPr>
                            <m:t>𝑡</m:t>
                          </m:r>
                          <m:r>
                            <a:rPr lang="en-CA" sz="1600" i="1">
                              <a:solidFill>
                                <a:schemeClr val="accent5">
                                  <a:lumMod val="60000"/>
                                  <a:lumOff val="40000"/>
                                </a:schemeClr>
                              </a:solidFill>
                              <a:latin typeface="Cambria Math" panose="02040503050406030204" pitchFamily="18" charset="0"/>
                            </a:rPr>
                            <m:t>+</m:t>
                          </m:r>
                          <m:r>
                            <m:rPr>
                              <m:sty m:val="p"/>
                            </m:rPr>
                            <a:rPr lang="en-CA" sz="1600">
                              <a:solidFill>
                                <a:schemeClr val="accent5">
                                  <a:lumMod val="60000"/>
                                  <a:lumOff val="40000"/>
                                </a:schemeClr>
                              </a:solidFill>
                              <a:latin typeface="Cambria Math" panose="02040503050406030204" pitchFamily="18" charset="0"/>
                            </a:rPr>
                            <m:t>Δ</m:t>
                          </m:r>
                          <m:r>
                            <a:rPr lang="en-CA" sz="1600" i="1">
                              <a:solidFill>
                                <a:schemeClr val="accent5">
                                  <a:lumMod val="60000"/>
                                  <a:lumOff val="40000"/>
                                </a:schemeClr>
                              </a:solidFill>
                              <a:latin typeface="Cambria Math" panose="02040503050406030204" pitchFamily="18" charset="0"/>
                            </a:rPr>
                            <m:t>𝑡</m:t>
                          </m:r>
                        </m:sup>
                      </m:sSubSup>
                      <m:r>
                        <a:rPr lang="en-CA" sz="1600" i="1">
                          <a:latin typeface="Cambria Math" panose="02040503050406030204" pitchFamily="18" charset="0"/>
                        </a:rPr>
                        <m:t> </m:t>
                      </m:r>
                      <m:d>
                        <m:dPr>
                          <m:begChr m:val="["/>
                          <m:endChr m:val="]"/>
                          <m:ctrlPr>
                            <a:rPr lang="en-CA" sz="1600" i="1">
                              <a:latin typeface="Cambria Math" panose="02040503050406030204" pitchFamily="18" charset="0"/>
                            </a:rPr>
                          </m:ctrlPr>
                        </m:dPr>
                        <m:e>
                          <m:r>
                            <a:rPr lang="en-CA" sz="1600" i="1">
                              <a:latin typeface="Cambria Math" panose="02040503050406030204" pitchFamily="18" charset="0"/>
                            </a:rPr>
                            <m:t>1+</m:t>
                          </m:r>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2</m:t>
                                      </m:r>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num>
                                <m:den>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e>
                          </m:d>
                          <m:r>
                            <a:rPr lang="en-CA" sz="1600" i="1">
                              <a:latin typeface="Cambria Math" panose="02040503050406030204" pitchFamily="18" charset="0"/>
                            </a:rPr>
                            <m:t>+</m:t>
                          </m:r>
                          <m:r>
                            <a:rPr lang="en-CA" sz="1600" i="1">
                              <a:latin typeface="Cambria Math" panose="02040503050406030204" pitchFamily="18" charset="0"/>
                            </a:rPr>
                            <m:t>𝑘</m:t>
                          </m:r>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r>
                            <m:rPr>
                              <m:nor/>
                            </m:rPr>
                            <a:rPr lang="en-CA" sz="1600" dirty="0"/>
                            <m:t> </m:t>
                          </m:r>
                        </m:e>
                      </m:d>
                      <m:r>
                        <a:rPr lang="en-CA" sz="1600" i="1">
                          <a:latin typeface="Cambria Math" panose="02040503050406030204" pitchFamily="18" charset="0"/>
                        </a:rPr>
                        <m:t>−</m:t>
                      </m:r>
                      <m:sSub>
                        <m:sSubPr>
                          <m:ctrlPr>
                            <a:rPr lang="en-CA" sz="1600" i="1">
                              <a:latin typeface="Cambria Math" panose="02040503050406030204" pitchFamily="18" charset="0"/>
                            </a:rPr>
                          </m:ctrlPr>
                        </m:sSubPr>
                        <m:e>
                          <m:sSubSup>
                            <m:sSubSupPr>
                              <m:ctrlPr>
                                <a:rPr lang="en-CA" sz="1600" i="1">
                                  <a:solidFill>
                                    <a:schemeClr val="accent6">
                                      <a:lumMod val="75000"/>
                                    </a:schemeClr>
                                  </a:solidFill>
                                  <a:latin typeface="Cambria Math" panose="02040503050406030204" pitchFamily="18" charset="0"/>
                                </a:rPr>
                              </m:ctrlPr>
                            </m:sSubSupPr>
                            <m:e>
                              <m:r>
                                <a:rPr lang="en-CA" sz="1600" i="1">
                                  <a:solidFill>
                                    <a:schemeClr val="accent6">
                                      <a:lumMod val="75000"/>
                                    </a:schemeClr>
                                  </a:solidFill>
                                  <a:latin typeface="Cambria Math" panose="02040503050406030204" pitchFamily="18" charset="0"/>
                                </a:rPr>
                                <m:t>𝐶</m:t>
                              </m:r>
                            </m:e>
                            <m:sub>
                              <m:r>
                                <a:rPr lang="en-CA" sz="1600" i="1">
                                  <a:solidFill>
                                    <a:schemeClr val="accent6">
                                      <a:lumMod val="75000"/>
                                    </a:schemeClr>
                                  </a:solidFill>
                                  <a:latin typeface="Cambria Math" panose="02040503050406030204" pitchFamily="18" charset="0"/>
                                </a:rPr>
                                <m:t>𝑖</m:t>
                              </m:r>
                              <m:r>
                                <a:rPr lang="en-CA" sz="1600" i="1">
                                  <a:solidFill>
                                    <a:schemeClr val="accent6">
                                      <a:lumMod val="75000"/>
                                    </a:schemeClr>
                                  </a:solidFill>
                                  <a:latin typeface="Cambria Math" panose="02040503050406030204" pitchFamily="18" charset="0"/>
                                </a:rPr>
                                <m:t>+1</m:t>
                              </m:r>
                            </m:sub>
                            <m:sup>
                              <m:r>
                                <a:rPr lang="en-CA" sz="1600" i="1">
                                  <a:solidFill>
                                    <a:schemeClr val="accent6">
                                      <a:lumMod val="75000"/>
                                    </a:schemeClr>
                                  </a:solidFill>
                                  <a:latin typeface="Cambria Math" panose="02040503050406030204" pitchFamily="18" charset="0"/>
                                </a:rPr>
                                <m:t>𝑡</m:t>
                              </m:r>
                              <m:r>
                                <a:rPr lang="en-CA" sz="1600" i="1">
                                  <a:solidFill>
                                    <a:schemeClr val="accent6">
                                      <a:lumMod val="75000"/>
                                    </a:schemeClr>
                                  </a:solidFill>
                                  <a:latin typeface="Cambria Math" panose="02040503050406030204" pitchFamily="18" charset="0"/>
                                </a:rPr>
                                <m:t>+</m:t>
                              </m:r>
                              <m:r>
                                <m:rPr>
                                  <m:sty m:val="p"/>
                                </m:rPr>
                                <a:rPr lang="en-CA" sz="1600">
                                  <a:solidFill>
                                    <a:schemeClr val="accent6">
                                      <a:lumMod val="75000"/>
                                    </a:schemeClr>
                                  </a:solidFill>
                                  <a:latin typeface="Cambria Math" panose="02040503050406030204" pitchFamily="18" charset="0"/>
                                </a:rPr>
                                <m:t>Δ</m:t>
                              </m:r>
                              <m:r>
                                <a:rPr lang="en-CA" sz="1600" i="1">
                                  <a:solidFill>
                                    <a:schemeClr val="accent6">
                                      <a:lumMod val="75000"/>
                                    </a:schemeClr>
                                  </a:solidFill>
                                  <a:latin typeface="Cambria Math" panose="02040503050406030204" pitchFamily="18" charset="0"/>
                                </a:rPr>
                                <m:t>𝑡</m:t>
                              </m:r>
                            </m:sup>
                          </m:sSubSup>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r>
                            <a:rPr lang="en-CA" sz="1600" i="1">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1</m:t>
                              </m:r>
                            </m:num>
                            <m:den>
                              <m:sSub>
                                <m:sSubPr>
                                  <m:ctrlPr>
                                    <a:rPr lang="en-CA" sz="1600" i="1">
                                      <a:latin typeface="Cambria Math" panose="02040503050406030204" pitchFamily="18" charset="0"/>
                                    </a:rPr>
                                  </m:ctrlPr>
                                </m:sSubPr>
                                <m:e>
                                  <m:r>
                                    <a:rPr lang="en-CA" sz="1600" i="1">
                                      <a:latin typeface="Cambria Math" panose="02040503050406030204" pitchFamily="18" charset="0"/>
                                    </a:rPr>
                                    <m:t>𝑟</m:t>
                                  </m:r>
                                </m:e>
                                <m:sub>
                                  <m:r>
                                    <a:rPr lang="en-CA" sz="1600" i="1">
                                      <a:latin typeface="Cambria Math" panose="02040503050406030204" pitchFamily="18" charset="0"/>
                                    </a:rPr>
                                    <m:t>𝑖</m:t>
                                  </m:r>
                                </m:sub>
                              </m:sSub>
                              <m:r>
                                <a:rPr lang="en-CA" sz="1600" i="1">
                                  <a:latin typeface="Cambria Math" panose="02040503050406030204" pitchFamily="18" charset="0"/>
                                </a:rPr>
                                <m:t>.2</m:t>
                              </m:r>
                              <m:r>
                                <m:rPr>
                                  <m:sty m:val="p"/>
                                </m:rPr>
                                <a:rPr lang="en-CA" sz="1600">
                                  <a:latin typeface="Cambria Math" panose="02040503050406030204" pitchFamily="18" charset="0"/>
                                </a:rPr>
                                <m:t>Δ</m:t>
                              </m:r>
                              <m:r>
                                <a:rPr lang="en-CA" sz="1600" i="1">
                                  <a:latin typeface="Cambria Math" panose="02040503050406030204" pitchFamily="18" charset="0"/>
                                </a:rPr>
                                <m:t>𝑟</m:t>
                              </m:r>
                            </m:den>
                          </m:f>
                        </m:e>
                      </m:d>
                      <m:r>
                        <a:rPr lang="en-CA" sz="1600" i="1">
                          <a:latin typeface="Cambria Math" panose="02040503050406030204" pitchFamily="18" charset="0"/>
                        </a:rPr>
                        <m:t>=</m:t>
                      </m:r>
                      <m:sSubSup>
                        <m:sSubSupPr>
                          <m:ctrlPr>
                            <a:rPr lang="en-CA" sz="1600" i="1">
                              <a:solidFill>
                                <a:schemeClr val="accent2"/>
                              </a:solidFill>
                              <a:latin typeface="Cambria Math" panose="02040503050406030204" pitchFamily="18" charset="0"/>
                            </a:rPr>
                          </m:ctrlPr>
                        </m:sSubSupPr>
                        <m:e>
                          <m:r>
                            <a:rPr lang="en-CA" sz="1600" i="1">
                              <a:solidFill>
                                <a:schemeClr val="accent2"/>
                              </a:solidFill>
                              <a:latin typeface="Cambria Math" panose="02040503050406030204" pitchFamily="18" charset="0"/>
                            </a:rPr>
                            <m:t>𝐶</m:t>
                          </m:r>
                        </m:e>
                        <m:sub>
                          <m:r>
                            <a:rPr lang="en-CA" sz="1600" i="1">
                              <a:solidFill>
                                <a:schemeClr val="accent2"/>
                              </a:solidFill>
                              <a:latin typeface="Cambria Math" panose="02040503050406030204" pitchFamily="18" charset="0"/>
                            </a:rPr>
                            <m:t>𝑖</m:t>
                          </m:r>
                        </m:sub>
                        <m:sup>
                          <m:r>
                            <a:rPr lang="en-CA" sz="1600" i="1">
                              <a:solidFill>
                                <a:schemeClr val="accent2"/>
                              </a:solidFill>
                              <a:latin typeface="Cambria Math" panose="02040503050406030204" pitchFamily="18" charset="0"/>
                            </a:rPr>
                            <m:t>𝑡</m:t>
                          </m:r>
                        </m:sup>
                      </m:sSubSup>
                      <m:r>
                        <a:rPr lang="en-CA" sz="1600" b="0" i="1" smtClean="0">
                          <a:solidFill>
                            <a:srgbClr val="FF0000"/>
                          </a:solidFill>
                          <a:latin typeface="Cambria Math" panose="02040503050406030204" pitchFamily="18" charset="0"/>
                        </a:rPr>
                        <m:t>+</m:t>
                      </m:r>
                      <m:r>
                        <a:rPr lang="en-CA" sz="1600" b="0" i="1" smtClean="0">
                          <a:solidFill>
                            <a:srgbClr val="FF0000"/>
                          </a:solidFill>
                          <a:latin typeface="Cambria Math" panose="02040503050406030204" pitchFamily="18" charset="0"/>
                        </a:rPr>
                        <m:t>𝑡𝑒𝑟𝑚𝑒</m:t>
                      </m:r>
                      <m:r>
                        <a:rPr lang="en-CA" sz="1600" b="0" i="1" smtClean="0">
                          <a:solidFill>
                            <a:srgbClr val="FF0000"/>
                          </a:solidFill>
                          <a:latin typeface="Cambria Math" panose="02040503050406030204" pitchFamily="18" charset="0"/>
                        </a:rPr>
                        <m:t> </m:t>
                      </m:r>
                      <m:r>
                        <a:rPr lang="en-CA" sz="1600" b="0" i="1" smtClean="0">
                          <a:solidFill>
                            <a:srgbClr val="FF0000"/>
                          </a:solidFill>
                          <a:latin typeface="Cambria Math" panose="02040503050406030204" pitchFamily="18" charset="0"/>
                        </a:rPr>
                        <m:t>𝑠𝑜𝑢𝑟𝑐𝑒</m:t>
                      </m:r>
                      <m:r>
                        <a:rPr lang="en-CA" sz="1600" b="0" i="1" smtClean="0">
                          <a:solidFill>
                            <a:srgbClr val="FF0000"/>
                          </a:solidFill>
                          <a:latin typeface="Cambria Math" panose="02040503050406030204" pitchFamily="18" charset="0"/>
                        </a:rPr>
                        <m:t>             (1)</m:t>
                      </m:r>
                    </m:oMath>
                  </m:oMathPara>
                </a14:m>
                <a:endParaRPr lang="en-CA" sz="1600" dirty="0">
                  <a:solidFill>
                    <a:schemeClr val="tx1"/>
                  </a:solidFill>
                </a:endParaRPr>
              </a:p>
              <a:p>
                <a:pPr marL="0" indent="0">
                  <a:buNone/>
                </a:pPr>
                <a:endParaRPr lang="en-CA" sz="1600" dirty="0"/>
              </a:p>
              <a:p>
                <a:pPr marL="0" indent="0">
                  <a:buNone/>
                </a:pPr>
                <a:r>
                  <a:rPr lang="en-CA" sz="1600" dirty="0" err="1"/>
                  <a:t>Fonction</a:t>
                </a:r>
                <a:r>
                  <a:rPr lang="en-CA" sz="1600" dirty="0"/>
                  <a:t> MMS </a:t>
                </a:r>
                <a:r>
                  <a:rPr lang="en-CA" sz="1600" dirty="0" err="1"/>
                  <a:t>choisie</a:t>
                </a:r>
                <a:r>
                  <a:rPr lang="en-CA" sz="1600" dirty="0"/>
                  <a:t>:  </a:t>
                </a:r>
                <a14:m>
                  <m:oMath xmlns:m="http://schemas.openxmlformats.org/officeDocument/2006/math">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r>
                      <m:rPr>
                        <m:sty m:val="p"/>
                      </m:rPr>
                      <a:rPr lang="en-CA" sz="1600" b="0" i="0" smtClean="0">
                        <a:latin typeface="Cambria Math" panose="02040503050406030204" pitchFamily="18" charset="0"/>
                      </a:rPr>
                      <m:t>exp</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r>
                      <a:rPr lang="en-CA" sz="1600" b="0" i="1" smtClean="0">
                        <a:latin typeface="Cambria Math" panose="02040503050406030204" pitchFamily="18" charset="0"/>
                      </a:rPr>
                      <m:t>)</m:t>
                    </m:r>
                  </m:oMath>
                </a14:m>
                <a:endParaRPr lang="en-CA" sz="1600" dirty="0"/>
              </a:p>
              <a:p>
                <a:pPr marL="0" indent="0">
                  <a:buNone/>
                </a:pPr>
                <a:r>
                  <a:rPr lang="en-CA" sz="1600" dirty="0"/>
                  <a:t>Qui </a:t>
                </a:r>
                <a:r>
                  <a:rPr lang="en-CA" sz="1600" dirty="0" err="1"/>
                  <a:t>donne</a:t>
                </a:r>
                <a:r>
                  <a:rPr lang="en-CA" sz="1600" dirty="0"/>
                  <a:t> </a:t>
                </a:r>
                <a:r>
                  <a:rPr lang="en-CA" sz="1600" dirty="0" err="1"/>
                  <a:t>comme</a:t>
                </a:r>
                <a:r>
                  <a:rPr lang="en-CA" sz="1600" dirty="0"/>
                  <a:t> </a:t>
                </a:r>
                <a:r>
                  <a:rPr lang="en-CA" sz="1600" dirty="0" err="1"/>
                  <a:t>terme</a:t>
                </a:r>
                <a:r>
                  <a:rPr lang="en-CA" sz="1600" dirty="0"/>
                  <a:t> source: </a:t>
                </a:r>
                <a14:m>
                  <m:oMath xmlns:m="http://schemas.openxmlformats.org/officeDocument/2006/math">
                    <m:r>
                      <a:rPr lang="en-CA" sz="1600" i="1" smtClean="0">
                        <a:solidFill>
                          <a:srgbClr val="FF0000"/>
                        </a:solidFill>
                        <a:latin typeface="Cambria Math" panose="02040503050406030204" pitchFamily="18" charset="0"/>
                      </a:rPr>
                      <m:t>𝑡</m:t>
                    </m:r>
                    <m:r>
                      <a:rPr lang="en-CA" sz="1600" b="0" i="1" smtClean="0">
                        <a:solidFill>
                          <a:srgbClr val="FF0000"/>
                        </a:solidFill>
                        <a:latin typeface="Cambria Math" panose="02040503050406030204" pitchFamily="18" charset="0"/>
                      </a:rPr>
                      <m:t>𝑒𝑟𝑚𝑒</m:t>
                    </m:r>
                    <m:r>
                      <a:rPr lang="en-CA" sz="1600" b="0" i="1" smtClean="0">
                        <a:solidFill>
                          <a:srgbClr val="FF0000"/>
                        </a:solidFill>
                        <a:latin typeface="Cambria Math" panose="02040503050406030204" pitchFamily="18" charset="0"/>
                      </a:rPr>
                      <m:t> </m:t>
                    </m:r>
                    <m:r>
                      <a:rPr lang="en-CA" sz="1600" b="0" i="1" smtClean="0">
                        <a:solidFill>
                          <a:srgbClr val="FF0000"/>
                        </a:solidFill>
                        <a:latin typeface="Cambria Math" panose="02040503050406030204" pitchFamily="18" charset="0"/>
                      </a:rPr>
                      <m:t>𝑠𝑜𝑢𝑟𝑐𝑒</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m:t>
                    </m:r>
                    <m:d>
                      <m:dPr>
                        <m:begChr m:val="["/>
                        <m:endChr m:val="]"/>
                        <m:ctrlPr>
                          <a:rPr lang="en-CA" sz="1600" b="0" i="1" smtClean="0">
                            <a:latin typeface="Cambria Math" panose="02040503050406030204" pitchFamily="18" charset="0"/>
                          </a:rPr>
                        </m:ctrlPr>
                      </m:dPr>
                      <m:e>
                        <m:d>
                          <m:dPr>
                            <m:ctrlPr>
                              <a:rPr lang="en-CA" sz="1600" b="0" i="1" smtClean="0">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𝑘𝑟</m:t>
                                </m:r>
                              </m:num>
                              <m:den>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den>
                            </m:f>
                            <m:r>
                              <a:rPr lang="en-CA" sz="1600" i="1">
                                <a:latin typeface="Cambria Math" panose="02040503050406030204" pitchFamily="18" charset="0"/>
                              </a:rPr>
                              <m:t>−1</m:t>
                            </m:r>
                          </m:e>
                        </m:d>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r>
                          <a:rPr lang="en-CA" sz="1600" b="0" i="1" smtClean="0">
                            <a:latin typeface="Cambria Math" panose="02040503050406030204" pitchFamily="18" charset="0"/>
                          </a:rPr>
                          <m:t>−4</m:t>
                        </m:r>
                        <m:r>
                          <a:rPr lang="en-CA" sz="1600" b="0" i="1" smtClean="0">
                            <a:latin typeface="Cambria Math" panose="02040503050406030204" pitchFamily="18" charset="0"/>
                          </a:rPr>
                          <m:t>𝑅</m:t>
                        </m:r>
                        <m:r>
                          <a:rPr lang="en-CA" sz="1600" b="0" i="1" smtClean="0">
                            <a:latin typeface="Cambria Math" panose="02040503050406030204" pitchFamily="18" charset="0"/>
                          </a:rPr>
                          <m:t>+9</m:t>
                        </m:r>
                        <m:r>
                          <a:rPr lang="en-CA" sz="1600" b="0" i="1" smtClean="0">
                            <a:latin typeface="Cambria Math" panose="02040503050406030204" pitchFamily="18" charset="0"/>
                          </a:rPr>
                          <m:t>𝑟</m:t>
                        </m:r>
                      </m:e>
                    </m:d>
                  </m:oMath>
                </a14:m>
                <a:endParaRPr lang="en-CA" sz="1600" dirty="0"/>
              </a:p>
              <a:p>
                <a:pPr marL="0" indent="0">
                  <a:buNone/>
                </a:pPr>
                <a:r>
                  <a:rPr lang="en-CA" sz="1600" dirty="0" err="1"/>
                  <a:t>L’equation</a:t>
                </a:r>
                <a:r>
                  <a:rPr lang="en-CA" sz="1600" dirty="0"/>
                  <a:t> (1) </a:t>
                </a:r>
                <a:r>
                  <a:rPr lang="en-CA" sz="1600" dirty="0" err="1"/>
                  <a:t>discretisée</a:t>
                </a:r>
                <a:r>
                  <a:rPr lang="en-CA" sz="1600" dirty="0"/>
                  <a:t> </a:t>
                </a:r>
                <a:r>
                  <a:rPr lang="en-CA" sz="1600" dirty="0" err="1"/>
                  <a:t>devient</a:t>
                </a:r>
                <a:r>
                  <a:rPr lang="en-CA" sz="1600" dirty="0"/>
                  <a:t> à </a:t>
                </a:r>
                <a:r>
                  <a:rPr lang="en-CA" sz="1600" dirty="0" err="1"/>
                  <a:t>l’instant</a:t>
                </a:r>
                <a:r>
                  <a:rPr lang="en-CA" sz="1600" dirty="0"/>
                  <a:t> </a:t>
                </a:r>
                <a:r>
                  <a:rPr lang="en-CA" sz="1600" dirty="0" err="1"/>
                  <a:t>t_j</a:t>
                </a:r>
                <a:r>
                  <a:rPr lang="en-CA" sz="1600" dirty="0"/>
                  <a:t>:</a:t>
                </a:r>
              </a:p>
              <a:p>
                <a:pPr marL="0" indent="0">
                  <a:buNone/>
                </a:pPr>
                <a14:m>
                  <m:oMathPara xmlns:m="http://schemas.openxmlformats.org/officeDocument/2006/math">
                    <m:oMathParaPr>
                      <m:jc m:val="centerGroup"/>
                    </m:oMathParaPr>
                    <m:oMath xmlns:m="http://schemas.openxmlformats.org/officeDocument/2006/math">
                      <m:r>
                        <a:rPr lang="en-CA" sz="1300" i="1">
                          <a:latin typeface="Cambria Math" panose="02040503050406030204" pitchFamily="18" charset="0"/>
                        </a:rPr>
                        <m:t>−</m:t>
                      </m:r>
                      <m:sSubSup>
                        <m:sSubSupPr>
                          <m:ctrlPr>
                            <a:rPr lang="en-CA" sz="1300" i="1">
                              <a:solidFill>
                                <a:schemeClr val="accent1">
                                  <a:lumMod val="60000"/>
                                  <a:lumOff val="40000"/>
                                </a:schemeClr>
                              </a:solidFill>
                              <a:latin typeface="Cambria Math" panose="02040503050406030204" pitchFamily="18" charset="0"/>
                            </a:rPr>
                          </m:ctrlPr>
                        </m:sSubSupPr>
                        <m:e>
                          <m:r>
                            <a:rPr lang="en-CA" sz="1300" i="1">
                              <a:solidFill>
                                <a:schemeClr val="accent1">
                                  <a:lumMod val="60000"/>
                                  <a:lumOff val="40000"/>
                                </a:schemeClr>
                              </a:solidFill>
                              <a:latin typeface="Cambria Math" panose="02040503050406030204" pitchFamily="18" charset="0"/>
                            </a:rPr>
                            <m:t>𝐶</m:t>
                          </m:r>
                        </m:e>
                        <m:sub>
                          <m:r>
                            <a:rPr lang="en-CA" sz="1300" i="1">
                              <a:solidFill>
                                <a:schemeClr val="accent1">
                                  <a:lumMod val="60000"/>
                                  <a:lumOff val="40000"/>
                                </a:schemeClr>
                              </a:solidFill>
                              <a:latin typeface="Cambria Math" panose="02040503050406030204" pitchFamily="18" charset="0"/>
                            </a:rPr>
                            <m:t>𝑖</m:t>
                          </m:r>
                          <m:r>
                            <a:rPr lang="en-CA" sz="1300" i="1">
                              <a:solidFill>
                                <a:schemeClr val="accent1">
                                  <a:lumMod val="60000"/>
                                  <a:lumOff val="40000"/>
                                </a:schemeClr>
                              </a:solidFill>
                              <a:latin typeface="Cambria Math" panose="02040503050406030204" pitchFamily="18" charset="0"/>
                            </a:rPr>
                            <m:t>−1</m:t>
                          </m:r>
                        </m:sub>
                        <m:sup>
                          <m:r>
                            <a:rPr lang="en-CA" sz="1300" i="1">
                              <a:solidFill>
                                <a:schemeClr val="accent1">
                                  <a:lumMod val="60000"/>
                                  <a:lumOff val="40000"/>
                                </a:schemeClr>
                              </a:solidFill>
                              <a:latin typeface="Cambria Math" panose="02040503050406030204" pitchFamily="18" charset="0"/>
                            </a:rPr>
                            <m:t>𝑡</m:t>
                          </m:r>
                          <m:r>
                            <a:rPr lang="en-CA" sz="1300" i="1">
                              <a:solidFill>
                                <a:schemeClr val="accent1">
                                  <a:lumMod val="60000"/>
                                  <a:lumOff val="40000"/>
                                </a:schemeClr>
                              </a:solidFill>
                              <a:latin typeface="Cambria Math" panose="02040503050406030204" pitchFamily="18" charset="0"/>
                            </a:rPr>
                            <m:t>+</m:t>
                          </m:r>
                          <m:r>
                            <m:rPr>
                              <m:sty m:val="p"/>
                            </m:rPr>
                            <a:rPr lang="en-CA" sz="1300">
                              <a:solidFill>
                                <a:schemeClr val="accent1">
                                  <a:lumMod val="60000"/>
                                  <a:lumOff val="40000"/>
                                </a:schemeClr>
                              </a:solidFill>
                              <a:latin typeface="Cambria Math" panose="02040503050406030204" pitchFamily="18" charset="0"/>
                            </a:rPr>
                            <m:t>Δ</m:t>
                          </m:r>
                          <m:r>
                            <a:rPr lang="en-CA" sz="1300" i="1">
                              <a:solidFill>
                                <a:schemeClr val="accent1">
                                  <a:lumMod val="60000"/>
                                  <a:lumOff val="40000"/>
                                </a:schemeClr>
                              </a:solidFill>
                              <a:latin typeface="Cambria Math" panose="02040503050406030204" pitchFamily="18" charset="0"/>
                            </a:rPr>
                            <m:t>𝑡</m:t>
                          </m:r>
                        </m:sup>
                      </m:sSubSup>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r>
                                <a:rPr lang="en-CA" sz="1300" i="1">
                                  <a:latin typeface="Cambria Math" panose="02040503050406030204" pitchFamily="18" charset="0"/>
                                </a:rPr>
                                <m:t>1</m:t>
                              </m:r>
                            </m:num>
                            <m:den>
                              <m:r>
                                <m:rPr>
                                  <m:sty m:val="p"/>
                                </m:rPr>
                                <a:rPr lang="en-CA" sz="1300">
                                  <a:latin typeface="Cambria Math" panose="02040503050406030204" pitchFamily="18" charset="0"/>
                                </a:rPr>
                                <m:t>Δ</m:t>
                              </m:r>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en>
                          </m:f>
                          <m:r>
                            <a:rPr lang="en-CA" sz="1300" i="1">
                              <a:latin typeface="Cambria Math" panose="02040503050406030204" pitchFamily="18" charset="0"/>
                            </a:rPr>
                            <m:t>−</m:t>
                          </m:r>
                          <m:f>
                            <m:fPr>
                              <m:ctrlPr>
                                <a:rPr lang="en-CA" sz="1300" i="1">
                                  <a:latin typeface="Cambria Math" panose="02040503050406030204" pitchFamily="18" charset="0"/>
                                </a:rPr>
                              </m:ctrlPr>
                            </m:fPr>
                            <m:num>
                              <m:r>
                                <a:rPr lang="en-CA" sz="1300" i="1">
                                  <a:latin typeface="Cambria Math" panose="02040503050406030204" pitchFamily="18" charset="0"/>
                                </a:rPr>
                                <m:t>1</m:t>
                              </m:r>
                            </m:num>
                            <m:den>
                              <m:sSub>
                                <m:sSubPr>
                                  <m:ctrlPr>
                                    <a:rPr lang="en-CA" sz="1300" i="1">
                                      <a:latin typeface="Cambria Math" panose="02040503050406030204" pitchFamily="18" charset="0"/>
                                    </a:rPr>
                                  </m:ctrlPr>
                                </m:sSubPr>
                                <m:e>
                                  <m:r>
                                    <a:rPr lang="en-CA" sz="1300" i="1">
                                      <a:latin typeface="Cambria Math" panose="02040503050406030204" pitchFamily="18" charset="0"/>
                                    </a:rPr>
                                    <m:t>𝑟</m:t>
                                  </m:r>
                                </m:e>
                                <m:sub>
                                  <m:r>
                                    <a:rPr lang="en-CA" sz="1300" i="1">
                                      <a:latin typeface="Cambria Math" panose="02040503050406030204" pitchFamily="18" charset="0"/>
                                    </a:rPr>
                                    <m:t>𝑖</m:t>
                                  </m:r>
                                </m:sub>
                              </m:sSub>
                              <m:r>
                                <a:rPr lang="en-CA" sz="1300" i="1">
                                  <a:latin typeface="Cambria Math" panose="02040503050406030204" pitchFamily="18" charset="0"/>
                                </a:rPr>
                                <m:t>.2</m:t>
                              </m:r>
                              <m:r>
                                <m:rPr>
                                  <m:sty m:val="p"/>
                                </m:rPr>
                                <a:rPr lang="en-CA" sz="1300">
                                  <a:latin typeface="Cambria Math" panose="02040503050406030204" pitchFamily="18" charset="0"/>
                                </a:rPr>
                                <m:t>Δ</m:t>
                              </m:r>
                              <m:r>
                                <a:rPr lang="en-CA" sz="1300" i="1">
                                  <a:latin typeface="Cambria Math" panose="02040503050406030204" pitchFamily="18" charset="0"/>
                                </a:rPr>
                                <m:t>𝑟</m:t>
                              </m:r>
                            </m:den>
                          </m:f>
                        </m:e>
                      </m:d>
                      <m:r>
                        <a:rPr lang="en-CA" sz="1300" i="1">
                          <a:latin typeface="Cambria Math" panose="02040503050406030204" pitchFamily="18" charset="0"/>
                        </a:rPr>
                        <m:t>+</m:t>
                      </m:r>
                      <m:sSubSup>
                        <m:sSubSupPr>
                          <m:ctrlPr>
                            <a:rPr lang="en-CA" sz="1300" i="1">
                              <a:solidFill>
                                <a:schemeClr val="accent5">
                                  <a:lumMod val="60000"/>
                                  <a:lumOff val="40000"/>
                                </a:schemeClr>
                              </a:solidFill>
                              <a:latin typeface="Cambria Math" panose="02040503050406030204" pitchFamily="18" charset="0"/>
                            </a:rPr>
                          </m:ctrlPr>
                        </m:sSubSupPr>
                        <m:e>
                          <m:r>
                            <a:rPr lang="en-CA" sz="1300" i="1">
                              <a:solidFill>
                                <a:schemeClr val="accent5">
                                  <a:lumMod val="60000"/>
                                  <a:lumOff val="40000"/>
                                </a:schemeClr>
                              </a:solidFill>
                              <a:latin typeface="Cambria Math" panose="02040503050406030204" pitchFamily="18" charset="0"/>
                            </a:rPr>
                            <m:t>𝐶</m:t>
                          </m:r>
                        </m:e>
                        <m:sub>
                          <m:r>
                            <a:rPr lang="en-CA" sz="1300" i="1">
                              <a:solidFill>
                                <a:schemeClr val="accent5">
                                  <a:lumMod val="60000"/>
                                  <a:lumOff val="40000"/>
                                </a:schemeClr>
                              </a:solidFill>
                              <a:latin typeface="Cambria Math" panose="02040503050406030204" pitchFamily="18" charset="0"/>
                            </a:rPr>
                            <m:t>𝑖</m:t>
                          </m:r>
                        </m:sub>
                        <m:sup>
                          <m:r>
                            <a:rPr lang="en-CA" sz="1300" i="1">
                              <a:solidFill>
                                <a:schemeClr val="accent5">
                                  <a:lumMod val="60000"/>
                                  <a:lumOff val="40000"/>
                                </a:schemeClr>
                              </a:solidFill>
                              <a:latin typeface="Cambria Math" panose="02040503050406030204" pitchFamily="18" charset="0"/>
                            </a:rPr>
                            <m:t>𝑡</m:t>
                          </m:r>
                          <m:r>
                            <a:rPr lang="en-CA" sz="1300" i="1">
                              <a:solidFill>
                                <a:schemeClr val="accent5">
                                  <a:lumMod val="60000"/>
                                  <a:lumOff val="40000"/>
                                </a:schemeClr>
                              </a:solidFill>
                              <a:latin typeface="Cambria Math" panose="02040503050406030204" pitchFamily="18" charset="0"/>
                            </a:rPr>
                            <m:t>+</m:t>
                          </m:r>
                          <m:r>
                            <m:rPr>
                              <m:sty m:val="p"/>
                            </m:rPr>
                            <a:rPr lang="en-CA" sz="1300">
                              <a:solidFill>
                                <a:schemeClr val="accent5">
                                  <a:lumMod val="60000"/>
                                  <a:lumOff val="40000"/>
                                </a:schemeClr>
                              </a:solidFill>
                              <a:latin typeface="Cambria Math" panose="02040503050406030204" pitchFamily="18" charset="0"/>
                            </a:rPr>
                            <m:t>Δ</m:t>
                          </m:r>
                          <m:r>
                            <a:rPr lang="en-CA" sz="1300" i="1">
                              <a:solidFill>
                                <a:schemeClr val="accent5">
                                  <a:lumMod val="60000"/>
                                  <a:lumOff val="40000"/>
                                </a:schemeClr>
                              </a:solidFill>
                              <a:latin typeface="Cambria Math" panose="02040503050406030204" pitchFamily="18" charset="0"/>
                            </a:rPr>
                            <m:t>𝑡</m:t>
                          </m:r>
                        </m:sup>
                      </m:sSubSup>
                      <m:r>
                        <a:rPr lang="en-CA" sz="1300" i="1">
                          <a:latin typeface="Cambria Math" panose="02040503050406030204" pitchFamily="18" charset="0"/>
                        </a:rPr>
                        <m:t> </m:t>
                      </m:r>
                      <m:d>
                        <m:dPr>
                          <m:begChr m:val="["/>
                          <m:endChr m:val="]"/>
                          <m:ctrlPr>
                            <a:rPr lang="en-CA" sz="1300" i="1">
                              <a:latin typeface="Cambria Math" panose="02040503050406030204" pitchFamily="18" charset="0"/>
                            </a:rPr>
                          </m:ctrlPr>
                        </m:dPr>
                        <m:e>
                          <m:r>
                            <a:rPr lang="en-CA" sz="1300" i="1">
                              <a:latin typeface="Cambria Math" panose="02040503050406030204" pitchFamily="18" charset="0"/>
                            </a:rPr>
                            <m:t>1+</m:t>
                          </m:r>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sSub>
                                    <m:sSubPr>
                                      <m:ctrlPr>
                                        <a:rPr lang="en-CA" sz="1300" i="1">
                                          <a:latin typeface="Cambria Math" panose="02040503050406030204" pitchFamily="18" charset="0"/>
                                        </a:rPr>
                                      </m:ctrlPr>
                                    </m:sSubPr>
                                    <m:e>
                                      <m:r>
                                        <a:rPr lang="en-CA" sz="1300" i="1">
                                          <a:latin typeface="Cambria Math" panose="02040503050406030204" pitchFamily="18" charset="0"/>
                                        </a:rPr>
                                        <m:t>2</m:t>
                                      </m:r>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num>
                                <m:den>
                                  <m:r>
                                    <m:rPr>
                                      <m:sty m:val="p"/>
                                    </m:rPr>
                                    <a:rPr lang="en-CA" sz="1300">
                                      <a:latin typeface="Cambria Math" panose="02040503050406030204" pitchFamily="18" charset="0"/>
                                    </a:rPr>
                                    <m:t>Δ</m:t>
                                  </m:r>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en>
                              </m:f>
                            </m:e>
                          </m:d>
                          <m:r>
                            <a:rPr lang="en-CA" sz="1300" i="1">
                              <a:latin typeface="Cambria Math" panose="02040503050406030204" pitchFamily="18" charset="0"/>
                            </a:rPr>
                            <m:t>+</m:t>
                          </m:r>
                          <m:r>
                            <a:rPr lang="en-CA" sz="1300" i="1">
                              <a:latin typeface="Cambria Math" panose="02040503050406030204" pitchFamily="18" charset="0"/>
                            </a:rPr>
                            <m:t>𝑘</m:t>
                          </m:r>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r>
                            <m:rPr>
                              <m:nor/>
                            </m:rPr>
                            <a:rPr lang="en-CA" sz="1300" dirty="0"/>
                            <m:t> </m:t>
                          </m:r>
                        </m:e>
                      </m:d>
                      <m:r>
                        <a:rPr lang="en-CA" sz="1300" i="1">
                          <a:latin typeface="Cambria Math" panose="02040503050406030204" pitchFamily="18" charset="0"/>
                        </a:rPr>
                        <m:t>−</m:t>
                      </m:r>
                      <m:sSub>
                        <m:sSubPr>
                          <m:ctrlPr>
                            <a:rPr lang="en-CA" sz="1300" i="1">
                              <a:latin typeface="Cambria Math" panose="02040503050406030204" pitchFamily="18" charset="0"/>
                            </a:rPr>
                          </m:ctrlPr>
                        </m:sSubPr>
                        <m:e>
                          <m:sSubSup>
                            <m:sSubSupPr>
                              <m:ctrlPr>
                                <a:rPr lang="en-CA" sz="1300" i="1">
                                  <a:solidFill>
                                    <a:schemeClr val="accent6">
                                      <a:lumMod val="75000"/>
                                    </a:schemeClr>
                                  </a:solidFill>
                                  <a:latin typeface="Cambria Math" panose="02040503050406030204" pitchFamily="18" charset="0"/>
                                </a:rPr>
                              </m:ctrlPr>
                            </m:sSubSupPr>
                            <m:e>
                              <m:r>
                                <a:rPr lang="en-CA" sz="1300" i="1">
                                  <a:solidFill>
                                    <a:schemeClr val="accent6">
                                      <a:lumMod val="75000"/>
                                    </a:schemeClr>
                                  </a:solidFill>
                                  <a:latin typeface="Cambria Math" panose="02040503050406030204" pitchFamily="18" charset="0"/>
                                </a:rPr>
                                <m:t>𝐶</m:t>
                              </m:r>
                            </m:e>
                            <m:sub>
                              <m:r>
                                <a:rPr lang="en-CA" sz="1300" i="1">
                                  <a:solidFill>
                                    <a:schemeClr val="accent6">
                                      <a:lumMod val="75000"/>
                                    </a:schemeClr>
                                  </a:solidFill>
                                  <a:latin typeface="Cambria Math" panose="02040503050406030204" pitchFamily="18" charset="0"/>
                                </a:rPr>
                                <m:t>𝑖</m:t>
                              </m:r>
                              <m:r>
                                <a:rPr lang="en-CA" sz="1300" i="1">
                                  <a:solidFill>
                                    <a:schemeClr val="accent6">
                                      <a:lumMod val="75000"/>
                                    </a:schemeClr>
                                  </a:solidFill>
                                  <a:latin typeface="Cambria Math" panose="02040503050406030204" pitchFamily="18" charset="0"/>
                                </a:rPr>
                                <m:t>+1</m:t>
                              </m:r>
                            </m:sub>
                            <m:sup>
                              <m:r>
                                <a:rPr lang="en-CA" sz="1300" i="1">
                                  <a:solidFill>
                                    <a:schemeClr val="accent6">
                                      <a:lumMod val="75000"/>
                                    </a:schemeClr>
                                  </a:solidFill>
                                  <a:latin typeface="Cambria Math" panose="02040503050406030204" pitchFamily="18" charset="0"/>
                                </a:rPr>
                                <m:t>𝑡</m:t>
                              </m:r>
                              <m:r>
                                <a:rPr lang="en-CA" sz="1300" i="1">
                                  <a:solidFill>
                                    <a:schemeClr val="accent6">
                                      <a:lumMod val="75000"/>
                                    </a:schemeClr>
                                  </a:solidFill>
                                  <a:latin typeface="Cambria Math" panose="02040503050406030204" pitchFamily="18" charset="0"/>
                                </a:rPr>
                                <m:t>+</m:t>
                              </m:r>
                              <m:r>
                                <m:rPr>
                                  <m:sty m:val="p"/>
                                </m:rPr>
                                <a:rPr lang="en-CA" sz="1300">
                                  <a:solidFill>
                                    <a:schemeClr val="accent6">
                                      <a:lumMod val="75000"/>
                                    </a:schemeClr>
                                  </a:solidFill>
                                  <a:latin typeface="Cambria Math" panose="02040503050406030204" pitchFamily="18" charset="0"/>
                                </a:rPr>
                                <m:t>Δ</m:t>
                              </m:r>
                              <m:r>
                                <a:rPr lang="en-CA" sz="1300" i="1">
                                  <a:solidFill>
                                    <a:schemeClr val="accent6">
                                      <a:lumMod val="75000"/>
                                    </a:schemeClr>
                                  </a:solidFill>
                                  <a:latin typeface="Cambria Math" panose="02040503050406030204" pitchFamily="18" charset="0"/>
                                </a:rPr>
                                <m:t>𝑡</m:t>
                              </m:r>
                            </m:sup>
                          </m:sSubSup>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r>
                                <a:rPr lang="en-CA" sz="1300" i="1">
                                  <a:latin typeface="Cambria Math" panose="02040503050406030204" pitchFamily="18" charset="0"/>
                                </a:rPr>
                                <m:t>1</m:t>
                              </m:r>
                            </m:num>
                            <m:den>
                              <m:r>
                                <m:rPr>
                                  <m:sty m:val="p"/>
                                </m:rPr>
                                <a:rPr lang="en-CA" sz="1300">
                                  <a:latin typeface="Cambria Math" panose="02040503050406030204" pitchFamily="18" charset="0"/>
                                </a:rPr>
                                <m:t>Δ</m:t>
                              </m:r>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en>
                          </m:f>
                          <m:r>
                            <a:rPr lang="en-CA" sz="1300" i="1">
                              <a:latin typeface="Cambria Math" panose="02040503050406030204" pitchFamily="18" charset="0"/>
                            </a:rPr>
                            <m:t>+</m:t>
                          </m:r>
                          <m:f>
                            <m:fPr>
                              <m:ctrlPr>
                                <a:rPr lang="en-CA" sz="1300" i="1">
                                  <a:latin typeface="Cambria Math" panose="02040503050406030204" pitchFamily="18" charset="0"/>
                                </a:rPr>
                              </m:ctrlPr>
                            </m:fPr>
                            <m:num>
                              <m:r>
                                <a:rPr lang="en-CA" sz="1300" i="1">
                                  <a:latin typeface="Cambria Math" panose="02040503050406030204" pitchFamily="18" charset="0"/>
                                </a:rPr>
                                <m:t>1</m:t>
                              </m:r>
                            </m:num>
                            <m:den>
                              <m:sSub>
                                <m:sSubPr>
                                  <m:ctrlPr>
                                    <a:rPr lang="en-CA" sz="1300" i="1">
                                      <a:latin typeface="Cambria Math" panose="02040503050406030204" pitchFamily="18" charset="0"/>
                                    </a:rPr>
                                  </m:ctrlPr>
                                </m:sSubPr>
                                <m:e>
                                  <m:r>
                                    <a:rPr lang="en-CA" sz="1300" i="1">
                                      <a:latin typeface="Cambria Math" panose="02040503050406030204" pitchFamily="18" charset="0"/>
                                    </a:rPr>
                                    <m:t>𝑟</m:t>
                                  </m:r>
                                </m:e>
                                <m:sub>
                                  <m:r>
                                    <a:rPr lang="en-CA" sz="1300" i="1">
                                      <a:latin typeface="Cambria Math" panose="02040503050406030204" pitchFamily="18" charset="0"/>
                                    </a:rPr>
                                    <m:t>𝑖</m:t>
                                  </m:r>
                                </m:sub>
                              </m:sSub>
                              <m:r>
                                <a:rPr lang="en-CA" sz="1300" i="1">
                                  <a:latin typeface="Cambria Math" panose="02040503050406030204" pitchFamily="18" charset="0"/>
                                </a:rPr>
                                <m:t>.2</m:t>
                              </m:r>
                              <m:r>
                                <m:rPr>
                                  <m:sty m:val="p"/>
                                </m:rPr>
                                <a:rPr lang="en-CA" sz="1300">
                                  <a:latin typeface="Cambria Math" panose="02040503050406030204" pitchFamily="18" charset="0"/>
                                </a:rPr>
                                <m:t>Δ</m:t>
                              </m:r>
                              <m:r>
                                <a:rPr lang="en-CA" sz="1300" i="1">
                                  <a:latin typeface="Cambria Math" panose="02040503050406030204" pitchFamily="18" charset="0"/>
                                </a:rPr>
                                <m:t>𝑟</m:t>
                              </m:r>
                            </m:den>
                          </m:f>
                        </m:e>
                      </m:d>
                      <m:r>
                        <a:rPr lang="en-CA" sz="1300" i="1">
                          <a:latin typeface="Cambria Math" panose="02040503050406030204" pitchFamily="18" charset="0"/>
                        </a:rPr>
                        <m:t>=</m:t>
                      </m:r>
                      <m:sSubSup>
                        <m:sSubSupPr>
                          <m:ctrlPr>
                            <a:rPr lang="en-CA" sz="1300" i="1">
                              <a:solidFill>
                                <a:schemeClr val="accent2"/>
                              </a:solidFill>
                              <a:latin typeface="Cambria Math" panose="02040503050406030204" pitchFamily="18" charset="0"/>
                            </a:rPr>
                          </m:ctrlPr>
                        </m:sSubSupPr>
                        <m:e>
                          <m:r>
                            <a:rPr lang="en-CA" sz="1300" i="1">
                              <a:solidFill>
                                <a:schemeClr val="accent2"/>
                              </a:solidFill>
                              <a:latin typeface="Cambria Math" panose="02040503050406030204" pitchFamily="18" charset="0"/>
                            </a:rPr>
                            <m:t>𝐶</m:t>
                          </m:r>
                        </m:e>
                        <m:sub>
                          <m:r>
                            <a:rPr lang="en-CA" sz="1300" i="1">
                              <a:solidFill>
                                <a:schemeClr val="accent2"/>
                              </a:solidFill>
                              <a:latin typeface="Cambria Math" panose="02040503050406030204" pitchFamily="18" charset="0"/>
                            </a:rPr>
                            <m:t>𝑖</m:t>
                          </m:r>
                        </m:sub>
                        <m:sup>
                          <m:r>
                            <a:rPr lang="en-CA" sz="1300" i="1">
                              <a:solidFill>
                                <a:schemeClr val="accent2"/>
                              </a:solidFill>
                              <a:latin typeface="Cambria Math" panose="02040503050406030204" pitchFamily="18" charset="0"/>
                            </a:rPr>
                            <m:t>𝑡</m:t>
                          </m:r>
                        </m:sup>
                      </m:sSubSup>
                      <m:r>
                        <a:rPr lang="en-CA" sz="1300" i="1" smtClean="0">
                          <a:latin typeface="Cambria Math" panose="02040503050406030204" pitchFamily="18" charset="0"/>
                        </a:rPr>
                        <m:t>+</m:t>
                      </m:r>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func>
                        <m:funcPr>
                          <m:ctrlPr>
                            <a:rPr lang="en-CA" sz="1300" i="1">
                              <a:latin typeface="Cambria Math" panose="02040503050406030204" pitchFamily="18" charset="0"/>
                            </a:rPr>
                          </m:ctrlPr>
                        </m:funcPr>
                        <m:fName>
                          <m:r>
                            <m:rPr>
                              <m:sty m:val="p"/>
                            </m:rPr>
                            <a:rPr lang="en-CA" sz="1300">
                              <a:latin typeface="Cambria Math" panose="02040503050406030204" pitchFamily="18" charset="0"/>
                            </a:rPr>
                            <m:t>exp</m:t>
                          </m:r>
                        </m:fName>
                        <m:e>
                          <m:d>
                            <m:dPr>
                              <m:ctrlPr>
                                <a:rPr lang="en-CA" sz="1300" i="1">
                                  <a:latin typeface="Cambria Math" panose="02040503050406030204" pitchFamily="18" charset="0"/>
                                </a:rPr>
                              </m:ctrlPr>
                            </m:dPr>
                            <m:e>
                              <m:r>
                                <a:rPr lang="en-CA" sz="1300" i="1">
                                  <a:latin typeface="Cambria Math" panose="02040503050406030204" pitchFamily="18" charset="0"/>
                                </a:rPr>
                                <m:t>−</m:t>
                              </m:r>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a:rPr lang="en-CA" sz="1300" i="1">
                                  <a:latin typeface="Cambria Math" panose="02040503050406030204" pitchFamily="18" charset="0"/>
                                </a:rPr>
                                <m:t>𝑡</m:t>
                              </m:r>
                            </m:e>
                          </m:d>
                        </m:e>
                      </m:func>
                      <m:r>
                        <a:rPr lang="en-CA" sz="1300" i="1">
                          <a:latin typeface="Cambria Math" panose="02040503050406030204" pitchFamily="18" charset="0"/>
                        </a:rPr>
                        <m:t> </m:t>
                      </m:r>
                      <m:d>
                        <m:dPr>
                          <m:begChr m:val="["/>
                          <m:endChr m:val="]"/>
                          <m:ctrlPr>
                            <a:rPr lang="en-CA" sz="1300" i="1">
                              <a:latin typeface="Cambria Math" panose="02040503050406030204" pitchFamily="18" charset="0"/>
                            </a:rPr>
                          </m:ctrlPr>
                        </m:dPr>
                        <m:e>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r>
                                    <a:rPr lang="en-CA" sz="1300" i="1">
                                      <a:latin typeface="Cambria Math" panose="02040503050406030204" pitchFamily="18" charset="0"/>
                                    </a:rPr>
                                    <m:t>𝑘𝑟</m:t>
                                  </m:r>
                                </m:num>
                                <m:den>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den>
                              </m:f>
                              <m:r>
                                <a:rPr lang="en-CA" sz="1300" i="1">
                                  <a:latin typeface="Cambria Math" panose="02040503050406030204" pitchFamily="18" charset="0"/>
                                </a:rPr>
                                <m:t>−1</m:t>
                              </m:r>
                            </m:e>
                          </m:d>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
                            <m:dPr>
                              <m:ctrlPr>
                                <a:rPr lang="en-CA" sz="1300" i="1">
                                  <a:latin typeface="Cambria Math" panose="02040503050406030204" pitchFamily="18" charset="0"/>
                                </a:rPr>
                              </m:ctrlPr>
                            </m:dPr>
                            <m:e>
                              <m:r>
                                <a:rPr lang="en-CA" sz="1300" i="1">
                                  <a:latin typeface="Cambria Math" panose="02040503050406030204" pitchFamily="18" charset="0"/>
                                </a:rPr>
                                <m:t>𝑅</m:t>
                              </m:r>
                              <m:r>
                                <a:rPr lang="en-CA" sz="1300" i="1">
                                  <a:latin typeface="Cambria Math" panose="02040503050406030204" pitchFamily="18" charset="0"/>
                                </a:rPr>
                                <m:t>−</m:t>
                              </m:r>
                              <m:r>
                                <a:rPr lang="en-CA" sz="1300" i="1">
                                  <a:latin typeface="Cambria Math" panose="02040503050406030204" pitchFamily="18" charset="0"/>
                                </a:rPr>
                                <m:t>𝑟</m:t>
                              </m:r>
                            </m:e>
                          </m:d>
                          <m:r>
                            <a:rPr lang="en-CA" sz="1300" i="1">
                              <a:latin typeface="Cambria Math" panose="02040503050406030204" pitchFamily="18" charset="0"/>
                            </a:rPr>
                            <m:t>−4</m:t>
                          </m:r>
                          <m:r>
                            <a:rPr lang="en-CA" sz="1300" i="1">
                              <a:latin typeface="Cambria Math" panose="02040503050406030204" pitchFamily="18" charset="0"/>
                            </a:rPr>
                            <m:t>𝑅</m:t>
                          </m:r>
                          <m:r>
                            <a:rPr lang="en-CA" sz="1300" i="1">
                              <a:latin typeface="Cambria Math" panose="02040503050406030204" pitchFamily="18" charset="0"/>
                            </a:rPr>
                            <m:t>+9</m:t>
                          </m:r>
                          <m:r>
                            <a:rPr lang="en-CA" sz="1300" i="1">
                              <a:latin typeface="Cambria Math" panose="02040503050406030204" pitchFamily="18" charset="0"/>
                            </a:rPr>
                            <m:t>𝑟</m:t>
                          </m:r>
                        </m:e>
                      </m:d>
                    </m:oMath>
                  </m:oMathPara>
                </a14:m>
                <a:endParaRPr lang="en-CA" sz="1300" dirty="0"/>
              </a:p>
            </p:txBody>
          </p:sp>
        </mc:Choice>
        <mc:Fallback xmlns="">
          <p:sp>
            <p:nvSpPr>
              <p:cNvPr id="3" name="Content Placeholder 2">
                <a:extLst>
                  <a:ext uri="{FF2B5EF4-FFF2-40B4-BE49-F238E27FC236}">
                    <a16:creationId xmlns:a16="http://schemas.microsoft.com/office/drawing/2014/main" id="{936F07D4-2E6C-6A86-5628-C58BAD9A829F}"/>
                  </a:ext>
                </a:extLst>
              </p:cNvPr>
              <p:cNvSpPr>
                <a:spLocks noGrp="1" noRot="1" noChangeAspect="1" noMove="1" noResize="1" noEditPoints="1" noAdjustHandles="1" noChangeArrowheads="1" noChangeShapeType="1" noTextEdit="1"/>
              </p:cNvSpPr>
              <p:nvPr>
                <p:ph idx="1"/>
              </p:nvPr>
            </p:nvSpPr>
            <p:spPr>
              <a:xfrm>
                <a:off x="176981" y="1825624"/>
                <a:ext cx="11798710" cy="4644001"/>
              </a:xfrm>
              <a:blipFill>
                <a:blip r:embed="rId2"/>
                <a:stretch>
                  <a:fillRect l="-258" t="-919"/>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659F0560-B3C5-20EF-6FE6-B8A0D946DF8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a:t>
            </a:r>
          </a:p>
        </p:txBody>
      </p:sp>
    </p:spTree>
    <p:extLst>
      <p:ext uri="{BB962C8B-B14F-4D97-AF65-F5344CB8AC3E}">
        <p14:creationId xmlns:p14="http://schemas.microsoft.com/office/powerpoint/2010/main" val="90575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B46B3-E260-5A75-D7A0-EEF7CD4BE20C}"/>
                  </a:ext>
                </a:extLst>
              </p:cNvPr>
              <p:cNvSpPr>
                <a:spLocks noGrp="1"/>
              </p:cNvSpPr>
              <p:nvPr>
                <p:ph idx="1"/>
              </p:nvPr>
            </p:nvSpPr>
            <p:spPr>
              <a:xfrm>
                <a:off x="176981" y="1825624"/>
                <a:ext cx="12083846" cy="4644001"/>
              </a:xfrm>
            </p:spPr>
            <p:txBody>
              <a:bodyPr>
                <a:normAutofit/>
              </a:bodyPr>
              <a:lstStyle/>
              <a:p>
                <a:pPr marL="0" indent="0">
                  <a:buNone/>
                </a:pPr>
                <a:endParaRPr lang="en-CA" sz="1500" dirty="0"/>
              </a:p>
              <a:p>
                <a:pPr marL="0" indent="0">
                  <a:buNone/>
                </a:pPr>
                <a:endParaRPr lang="en-CA" sz="1500" dirty="0"/>
              </a:p>
              <a:p>
                <a:pPr marL="0" indent="0">
                  <a:buNone/>
                </a:pPr>
                <a:r>
                  <a:rPr lang="en-CA" sz="2000" b="0" dirty="0"/>
                  <a:t>Equation </a:t>
                </a:r>
                <a:r>
                  <a:rPr lang="en-CA" sz="2000" b="0" dirty="0" err="1"/>
                  <a:t>en</a:t>
                </a:r>
                <a:r>
                  <a:rPr lang="en-CA" sz="2000" b="0" dirty="0"/>
                  <a:t> </a:t>
                </a:r>
                <a:r>
                  <a:rPr lang="en-CA" sz="2000" b="0" dirty="0" err="1"/>
                  <a:t>chaque</a:t>
                </a:r>
                <a:r>
                  <a:rPr lang="en-CA" sz="2000" b="0" dirty="0"/>
                  <a:t> </a:t>
                </a:r>
                <a:r>
                  <a:rPr lang="en-CA" sz="2000" b="0" dirty="0" err="1"/>
                  <a:t>noeud</a:t>
                </a:r>
                <a:r>
                  <a:rPr lang="en-CA" sz="2000" b="0" dirty="0"/>
                  <a:t>:</a:t>
                </a:r>
              </a:p>
              <a:p>
                <a:pPr>
                  <a:spcAft>
                    <a:spcPts val="600"/>
                  </a:spcAft>
                </a:pPr>
                <a:r>
                  <a:rPr lang="en-CA" sz="1600" b="1" dirty="0" err="1"/>
                  <a:t>Noeud</a:t>
                </a:r>
                <a:r>
                  <a:rPr lang="en-CA" sz="1600" b="1" dirty="0"/>
                  <a:t> 1 (condition de Neumann-</a:t>
                </a:r>
                <a:r>
                  <a:rPr lang="en-CA" sz="1600" b="1" dirty="0" err="1"/>
                  <a:t>axisymétrie</a:t>
                </a:r>
                <a:r>
                  <a:rPr lang="en-CA" sz="1600" b="1" dirty="0"/>
                  <a:t>):</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b="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oMath>
                </a14:m>
                <a:endParaRPr lang="en-CA" sz="1600" dirty="0"/>
              </a:p>
              <a:p>
                <a:pPr marL="0" indent="0">
                  <a:buNone/>
                </a:pPr>
                <a14:m>
                  <m:oMathPara xmlns:m="http://schemas.openxmlformats.org/officeDocument/2006/math">
                    <m:oMathParaPr>
                      <m:jc m:val="center"/>
                    </m:oMathParaPr>
                    <m:oMath xmlns:m="http://schemas.openxmlformats.org/officeDocument/2006/math">
                      <m:r>
                        <a:rPr lang="en-CA" sz="1600" i="1" smtClean="0">
                          <a:solidFill>
                            <a:schemeClr val="tx1"/>
                          </a:solidFill>
                          <a:latin typeface="Cambria Math" panose="02040503050406030204" pitchFamily="18" charset="0"/>
                        </a:rPr>
                        <m:t>−</m:t>
                      </m:r>
                      <m:sSubSup>
                        <m:sSubSupPr>
                          <m:ctrlPr>
                            <a:rPr lang="en-CA" sz="1600" i="1">
                              <a:solidFill>
                                <a:schemeClr val="tx1"/>
                              </a:solidFill>
                              <a:latin typeface="Cambria Math" panose="02040503050406030204" pitchFamily="18" charset="0"/>
                            </a:rPr>
                          </m:ctrlPr>
                        </m:sSubSupPr>
                        <m:e>
                          <m:r>
                            <a:rPr lang="en-CA" sz="1600" i="1">
                              <a:solidFill>
                                <a:schemeClr val="tx1"/>
                              </a:solidFill>
                              <a:latin typeface="Cambria Math" panose="02040503050406030204" pitchFamily="18" charset="0"/>
                            </a:rPr>
                            <m:t>𝐶</m:t>
                          </m:r>
                        </m:e>
                        <m:sub>
                          <m:r>
                            <a:rPr lang="en-CA" sz="1600" i="1">
                              <a:solidFill>
                                <a:schemeClr val="tx1"/>
                              </a:solidFill>
                              <a:latin typeface="Cambria Math" panose="02040503050406030204" pitchFamily="18" charset="0"/>
                            </a:rPr>
                            <m:t>3</m:t>
                          </m:r>
                        </m:sub>
                        <m:sup>
                          <m:r>
                            <a:rPr lang="en-CA" sz="1600" i="1">
                              <a:solidFill>
                                <a:schemeClr val="tx1"/>
                              </a:solidFill>
                              <a:latin typeface="Cambria Math" panose="02040503050406030204" pitchFamily="18" charset="0"/>
                            </a:rPr>
                            <m:t>𝑡</m:t>
                          </m:r>
                          <m:r>
                            <a:rPr lang="en-CA" sz="1600" i="1">
                              <a:solidFill>
                                <a:schemeClr val="tx1"/>
                              </a:solidFill>
                              <a:latin typeface="Cambria Math" panose="02040503050406030204" pitchFamily="18" charset="0"/>
                            </a:rPr>
                            <m:t>+</m:t>
                          </m:r>
                          <m:r>
                            <m:rPr>
                              <m:sty m:val="p"/>
                            </m:rPr>
                            <a:rPr lang="en-CA" sz="1600">
                              <a:solidFill>
                                <a:schemeClr val="tx1"/>
                              </a:solidFill>
                              <a:latin typeface="Cambria Math" panose="02040503050406030204" pitchFamily="18" charset="0"/>
                            </a:rPr>
                            <m:t>Δ</m:t>
                          </m:r>
                          <m:r>
                            <a:rPr lang="en-CA" sz="1600" i="1">
                              <a:solidFill>
                                <a:schemeClr val="tx1"/>
                              </a:solidFill>
                              <a:latin typeface="Cambria Math" panose="02040503050406030204" pitchFamily="18" charset="0"/>
                            </a:rPr>
                            <m:t>𝑡</m:t>
                          </m:r>
                        </m:sup>
                      </m:sSubSup>
                      <m:r>
                        <a:rPr lang="en-CA" sz="1600" i="1">
                          <a:solidFill>
                            <a:schemeClr val="tx1"/>
                          </a:solidFill>
                          <a:latin typeface="Cambria Math" panose="02040503050406030204" pitchFamily="18" charset="0"/>
                        </a:rPr>
                        <m:t>+</m:t>
                      </m:r>
                      <m:sSubSup>
                        <m:sSubSupPr>
                          <m:ctrlPr>
                            <a:rPr lang="en-CA" sz="1600" i="1">
                              <a:solidFill>
                                <a:schemeClr val="tx1"/>
                              </a:solidFill>
                              <a:latin typeface="Cambria Math" panose="02040503050406030204" pitchFamily="18" charset="0"/>
                            </a:rPr>
                          </m:ctrlPr>
                        </m:sSubSupPr>
                        <m:e>
                          <m:r>
                            <a:rPr lang="en-CA" sz="1600" i="1">
                              <a:solidFill>
                                <a:schemeClr val="tx1"/>
                              </a:solidFill>
                              <a:latin typeface="Cambria Math" panose="02040503050406030204" pitchFamily="18" charset="0"/>
                            </a:rPr>
                            <m:t>4</m:t>
                          </m:r>
                          <m:r>
                            <a:rPr lang="en-CA" sz="1600" i="1">
                              <a:solidFill>
                                <a:schemeClr val="tx1"/>
                              </a:solidFill>
                              <a:latin typeface="Cambria Math" panose="02040503050406030204" pitchFamily="18" charset="0"/>
                            </a:rPr>
                            <m:t>𝐶</m:t>
                          </m:r>
                        </m:e>
                        <m:sub>
                          <m:r>
                            <a:rPr lang="en-CA" sz="1600" i="1">
                              <a:solidFill>
                                <a:schemeClr val="tx1"/>
                              </a:solidFill>
                              <a:latin typeface="Cambria Math" panose="02040503050406030204" pitchFamily="18" charset="0"/>
                            </a:rPr>
                            <m:t>2</m:t>
                          </m:r>
                        </m:sub>
                        <m:sup>
                          <m:r>
                            <a:rPr lang="en-CA" sz="1600" i="1">
                              <a:solidFill>
                                <a:schemeClr val="tx1"/>
                              </a:solidFill>
                              <a:latin typeface="Cambria Math" panose="02040503050406030204" pitchFamily="18" charset="0"/>
                            </a:rPr>
                            <m:t>𝑡</m:t>
                          </m:r>
                          <m:r>
                            <a:rPr lang="en-CA" sz="1600" i="1">
                              <a:solidFill>
                                <a:schemeClr val="tx1"/>
                              </a:solidFill>
                              <a:latin typeface="Cambria Math" panose="02040503050406030204" pitchFamily="18" charset="0"/>
                            </a:rPr>
                            <m:t>+</m:t>
                          </m:r>
                          <m:r>
                            <m:rPr>
                              <m:sty m:val="p"/>
                            </m:rPr>
                            <a:rPr lang="en-CA" sz="1600">
                              <a:solidFill>
                                <a:schemeClr val="tx1"/>
                              </a:solidFill>
                              <a:latin typeface="Cambria Math" panose="02040503050406030204" pitchFamily="18" charset="0"/>
                            </a:rPr>
                            <m:t>Δ</m:t>
                          </m:r>
                          <m:r>
                            <a:rPr lang="en-CA" sz="1600" i="1">
                              <a:solidFill>
                                <a:schemeClr val="tx1"/>
                              </a:solidFill>
                              <a:latin typeface="Cambria Math" panose="02040503050406030204" pitchFamily="18" charset="0"/>
                            </a:rPr>
                            <m:t>𝑡</m:t>
                          </m:r>
                        </m:sup>
                      </m:sSubSup>
                      <m:r>
                        <a:rPr lang="en-CA" sz="1600" i="1">
                          <a:solidFill>
                            <a:schemeClr val="tx1"/>
                          </a:solidFill>
                          <a:latin typeface="Cambria Math" panose="02040503050406030204" pitchFamily="18" charset="0"/>
                        </a:rPr>
                        <m:t>−3</m:t>
                      </m:r>
                      <m:sSubSup>
                        <m:sSubSupPr>
                          <m:ctrlPr>
                            <a:rPr lang="en-CA" sz="1600" i="1">
                              <a:solidFill>
                                <a:schemeClr val="tx1"/>
                              </a:solidFill>
                              <a:latin typeface="Cambria Math" panose="02040503050406030204" pitchFamily="18" charset="0"/>
                            </a:rPr>
                          </m:ctrlPr>
                        </m:sSubSupPr>
                        <m:e>
                          <m:r>
                            <a:rPr lang="en-CA" sz="1600" i="1">
                              <a:solidFill>
                                <a:schemeClr val="tx1"/>
                              </a:solidFill>
                              <a:latin typeface="Cambria Math" panose="02040503050406030204" pitchFamily="18" charset="0"/>
                            </a:rPr>
                            <m:t>𝐶</m:t>
                          </m:r>
                        </m:e>
                        <m:sub>
                          <m:r>
                            <a:rPr lang="en-CA" sz="1600" i="1">
                              <a:solidFill>
                                <a:schemeClr val="tx1"/>
                              </a:solidFill>
                              <a:latin typeface="Cambria Math" panose="02040503050406030204" pitchFamily="18" charset="0"/>
                            </a:rPr>
                            <m:t>1</m:t>
                          </m:r>
                        </m:sub>
                        <m:sup>
                          <m:r>
                            <a:rPr lang="en-CA" sz="1600" i="1">
                              <a:solidFill>
                                <a:schemeClr val="tx1"/>
                              </a:solidFill>
                              <a:latin typeface="Cambria Math" panose="02040503050406030204" pitchFamily="18" charset="0"/>
                            </a:rPr>
                            <m:t>𝑡</m:t>
                          </m:r>
                          <m:r>
                            <a:rPr lang="en-CA" sz="1600" i="1">
                              <a:solidFill>
                                <a:schemeClr val="tx1"/>
                              </a:solidFill>
                              <a:latin typeface="Cambria Math" panose="02040503050406030204" pitchFamily="18" charset="0"/>
                            </a:rPr>
                            <m:t>+</m:t>
                          </m:r>
                          <m:r>
                            <m:rPr>
                              <m:sty m:val="p"/>
                            </m:rPr>
                            <a:rPr lang="en-CA" sz="1600">
                              <a:solidFill>
                                <a:schemeClr val="tx1"/>
                              </a:solidFill>
                              <a:latin typeface="Cambria Math" panose="02040503050406030204" pitchFamily="18" charset="0"/>
                            </a:rPr>
                            <m:t>Δ</m:t>
                          </m:r>
                          <m:r>
                            <a:rPr lang="en-CA" sz="1600" i="1">
                              <a:solidFill>
                                <a:schemeClr val="tx1"/>
                              </a:solidFill>
                              <a:latin typeface="Cambria Math" panose="02040503050406030204" pitchFamily="18" charset="0"/>
                            </a:rPr>
                            <m:t>𝑡</m:t>
                          </m:r>
                        </m:sup>
                      </m:sSubSup>
                      <m:r>
                        <a:rPr lang="en-CA" sz="1600" b="0" i="1" smtClean="0">
                          <a:solidFill>
                            <a:schemeClr val="tx1"/>
                          </a:solidFill>
                          <a:latin typeface="Cambria Math" panose="02040503050406030204" pitchFamily="18" charset="0"/>
                        </a:rPr>
                        <m:t>=0</m:t>
                      </m:r>
                    </m:oMath>
                  </m:oMathPara>
                </a14:m>
                <a:endParaRPr lang="en-CA" sz="1600" dirty="0">
                  <a:solidFill>
                    <a:schemeClr val="tx1"/>
                  </a:solidFill>
                </a:endParaRPr>
              </a:p>
              <a:p>
                <a:pPr marL="0" indent="0">
                  <a:buNone/>
                </a:pPr>
                <a:endParaRPr lang="en-CA" sz="1600" b="1" dirty="0"/>
              </a:p>
              <a:p>
                <a:r>
                  <a:rPr lang="en-CA" sz="1600" b="1" dirty="0" err="1"/>
                  <a:t>Noeud</a:t>
                </a:r>
                <a:r>
                  <a:rPr lang="en-CA" sz="1600" b="1" dirty="0"/>
                  <a:t> n (condition de Dirichlet):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800" dirty="0"/>
              </a:p>
              <a:p>
                <a:pPr marL="0" indent="0">
                  <a:buNone/>
                </a:pPr>
                <a:endParaRPr lang="en-CA" sz="1500" dirty="0"/>
              </a:p>
            </p:txBody>
          </p:sp>
        </mc:Choice>
        <mc:Fallback xmlns="">
          <p:sp>
            <p:nvSpPr>
              <p:cNvPr id="3" name="Content Placeholder 2">
                <a:extLst>
                  <a:ext uri="{FF2B5EF4-FFF2-40B4-BE49-F238E27FC236}">
                    <a16:creationId xmlns:a16="http://schemas.microsoft.com/office/drawing/2014/main" id="{9C4B46B3-E260-5A75-D7A0-EEF7CD4BE20C}"/>
                  </a:ext>
                </a:extLst>
              </p:cNvPr>
              <p:cNvSpPr>
                <a:spLocks noGrp="1" noRot="1" noChangeAspect="1" noMove="1" noResize="1" noEditPoints="1" noAdjustHandles="1" noChangeArrowheads="1" noChangeShapeType="1" noTextEdit="1"/>
              </p:cNvSpPr>
              <p:nvPr>
                <p:ph idx="1"/>
              </p:nvPr>
            </p:nvSpPr>
            <p:spPr>
              <a:xfrm>
                <a:off x="176981" y="1825624"/>
                <a:ext cx="12083846" cy="4644001"/>
              </a:xfrm>
              <a:blipFill>
                <a:blip r:embed="rId2"/>
                <a:stretch>
                  <a:fillRect l="-1766"/>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4372F3F1-93E5-A100-400C-E3CB2FBD3AC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a:t>
            </a:r>
          </a:p>
        </p:txBody>
      </p:sp>
    </p:spTree>
    <p:extLst>
      <p:ext uri="{BB962C8B-B14F-4D97-AF65-F5344CB8AC3E}">
        <p14:creationId xmlns:p14="http://schemas.microsoft.com/office/powerpoint/2010/main" val="794948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1543</TotalTime>
  <Words>640</Words>
  <Application>Microsoft Office PowerPoint</Application>
  <PresentationFormat>Grand écran</PresentationFormat>
  <Paragraphs>68</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50</cp:revision>
  <dcterms:created xsi:type="dcterms:W3CDTF">2024-02-09T05:24:05Z</dcterms:created>
  <dcterms:modified xsi:type="dcterms:W3CDTF">2024-03-03T20:34:23Z</dcterms:modified>
</cp:coreProperties>
</file>