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9" r:id="rId3"/>
    <p:sldId id="281" r:id="rId4"/>
    <p:sldId id="280" r:id="rId5"/>
    <p:sldId id="293" r:id="rId6"/>
    <p:sldId id="257" r:id="rId7"/>
    <p:sldId id="278" r:id="rId8"/>
    <p:sldId id="296" r:id="rId9"/>
    <p:sldId id="294" r:id="rId10"/>
    <p:sldId id="288" r:id="rId11"/>
    <p:sldId id="289" r:id="rId12"/>
    <p:sldId id="282" r:id="rId13"/>
    <p:sldId id="287" r:id="rId14"/>
    <p:sldId id="284" r:id="rId15"/>
    <p:sldId id="292" r:id="rId16"/>
    <p:sldId id="295" r:id="rId17"/>
    <p:sldId id="291" r:id="rId18"/>
    <p:sldId id="290"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Bureau\Anqlyse%20de%20con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err="1"/>
              <a:t>Evolution</a:t>
            </a:r>
            <a:r>
              <a:rPr lang="fr-CA" dirty="0"/>
              <a:t> de la concentration en fonction de r à 1e7s pour</a:t>
            </a:r>
            <a:r>
              <a:rPr lang="fr-CA" baseline="0" dirty="0"/>
              <a:t> la solution la plus fine de la MDF et COMSOL</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Convergence de l'erreur L2 en</a:t>
            </a:r>
            <a:r>
              <a:rPr lang="fr-CA" baseline="0"/>
              <a:t> fonction de </a:t>
            </a:r>
            <a:r>
              <a:rPr lang="el-GR" sz="1100" b="0" i="0" u="none" strike="noStrike" kern="1200" spc="0" baseline="0">
                <a:solidFill>
                  <a:sysClr val="windowText" lastClr="000000">
                    <a:lumMod val="65000"/>
                    <a:lumOff val="35000"/>
                  </a:sysClr>
                </a:solidFill>
              </a:rPr>
              <a:t>Δ</a:t>
            </a:r>
            <a:r>
              <a:rPr lang="en-US" sz="1100" b="0" i="0" u="none" strike="noStrike" kern="1200" spc="0" baseline="0">
                <a:solidFill>
                  <a:sysClr val="windowText" lastClr="000000">
                    <a:lumMod val="65000"/>
                    <a:lumOff val="35000"/>
                  </a:sysClr>
                </a:solidFill>
              </a:rPr>
              <a:t>r </a:t>
            </a:r>
            <a:r>
              <a:rPr lang="fr-CA" baseline="0"/>
              <a:t> </a:t>
            </a:r>
            <a:endParaRPr lang="fr-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787085514834205E-2"/>
          <c:y val="0.13989625456774521"/>
          <c:w val="0.89618666776600553"/>
          <c:h val="0.7612634418821248"/>
        </c:manualLayout>
      </c:layout>
      <c:scatterChart>
        <c:scatterStyle val="lineMarker"/>
        <c:varyColors val="0"/>
        <c:ser>
          <c:idx val="0"/>
          <c:order val="0"/>
          <c:tx>
            <c:v>Erreur L2</c:v>
          </c:tx>
          <c:spPr>
            <a:ln w="25400" cap="rnd">
              <a:noFill/>
              <a:round/>
            </a:ln>
            <a:effectLst/>
          </c:spPr>
          <c:marker>
            <c:symbol val="circle"/>
            <c:size val="5"/>
            <c:spPr>
              <a:solidFill>
                <a:schemeClr val="accent1"/>
              </a:solidFill>
              <a:ln w="9525">
                <a:solidFill>
                  <a:schemeClr val="accent1"/>
                </a:solidFill>
              </a:ln>
              <a:effectLst/>
            </c:spPr>
          </c:marker>
          <c:xVal>
            <c:numRef>
              <c:f>'MDF-COMSOL'!$A$1:$E$1</c:f>
              <c:numCache>
                <c:formatCode>General</c:formatCode>
                <c:ptCount val="5"/>
                <c:pt idx="0">
                  <c:v>1E-3</c:v>
                </c:pt>
                <c:pt idx="1">
                  <c:v>5.0000000000000001E-3</c:v>
                </c:pt>
                <c:pt idx="2">
                  <c:v>0.01</c:v>
                </c:pt>
                <c:pt idx="3">
                  <c:v>0.02</c:v>
                </c:pt>
                <c:pt idx="4">
                  <c:v>0.05</c:v>
                </c:pt>
              </c:numCache>
            </c:numRef>
          </c:xVal>
          <c:yVal>
            <c:numRef>
              <c:f>'MDF-COMSOL'!$G$2:$K$2</c:f>
              <c:numCache>
                <c:formatCode>General</c:formatCode>
                <c:ptCount val="5"/>
                <c:pt idx="0">
                  <c:v>3.0420495086907664E-2</c:v>
                </c:pt>
                <c:pt idx="1">
                  <c:v>1.9011296250016589</c:v>
                </c:pt>
                <c:pt idx="2">
                  <c:v>2.1834234595921194</c:v>
                </c:pt>
                <c:pt idx="3">
                  <c:v>2.3268331972675695</c:v>
                </c:pt>
                <c:pt idx="4">
                  <c:v>2.4110839939330355</c:v>
                </c:pt>
              </c:numCache>
            </c:numRef>
          </c:yVal>
          <c:smooth val="0"/>
          <c:extLst>
            <c:ext xmlns:c16="http://schemas.microsoft.com/office/drawing/2014/chart" uri="{C3380CC4-5D6E-409C-BE32-E72D297353CC}">
              <c16:uniqueId val="{00000000-5F0A-403D-BFA0-8153DB30B286}"/>
            </c:ext>
          </c:extLst>
        </c:ser>
        <c:ser>
          <c:idx val="1"/>
          <c:order val="1"/>
          <c:tx>
            <c:v>Puiss</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layout>
                <c:manualLayout>
                  <c:x val="0.16688296161932639"/>
                  <c:y val="7.1260388798867497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'MDF-COMSOL'!$A$1:$B$1</c:f>
              <c:numCache>
                <c:formatCode>General</c:formatCode>
                <c:ptCount val="2"/>
                <c:pt idx="0">
                  <c:v>1E-3</c:v>
                </c:pt>
                <c:pt idx="1">
                  <c:v>5.0000000000000001E-3</c:v>
                </c:pt>
              </c:numCache>
            </c:numRef>
          </c:xVal>
          <c:yVal>
            <c:numRef>
              <c:f>'MDF-COMSOL'!$G$2:$H$2</c:f>
              <c:numCache>
                <c:formatCode>General</c:formatCode>
                <c:ptCount val="2"/>
                <c:pt idx="0">
                  <c:v>3.0420495086907664E-2</c:v>
                </c:pt>
                <c:pt idx="1">
                  <c:v>1.9011296250016589</c:v>
                </c:pt>
              </c:numCache>
            </c:numRef>
          </c:yVal>
          <c:smooth val="0"/>
          <c:extLst>
            <c:ext xmlns:c16="http://schemas.microsoft.com/office/drawing/2014/chart" uri="{C3380CC4-5D6E-409C-BE32-E72D297353CC}">
              <c16:uniqueId val="{00000002-5F0A-403D-BFA0-8153DB30B286}"/>
            </c:ext>
          </c:extLst>
        </c:ser>
        <c:dLbls>
          <c:showLegendKey val="0"/>
          <c:showVal val="0"/>
          <c:showCatName val="0"/>
          <c:showSerName val="0"/>
          <c:showPercent val="0"/>
          <c:showBubbleSize val="0"/>
        </c:dLbls>
        <c:axId val="763479967"/>
        <c:axId val="774042527"/>
      </c:scatterChart>
      <c:valAx>
        <c:axId val="763479967"/>
        <c:scaling>
          <c:logBase val="10"/>
          <c:orientation val="maxMin"/>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r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042527"/>
        <c:crosses val="autoZero"/>
        <c:crossBetween val="midCat"/>
      </c:valAx>
      <c:valAx>
        <c:axId val="774042527"/>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L2 [-]</a:t>
                </a:r>
              </a:p>
            </c:rich>
          </c:tx>
          <c:layout>
            <c:manualLayout>
              <c:xMode val="edge"/>
              <c:yMode val="edge"/>
              <c:x val="1.387365846284828E-3"/>
              <c:y val="0.4402733162899217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479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Erreur entre les deux codes en fonction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'10e7_D'!$E$1</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'10e7_D'!$E$2:$E$102</c:f>
              <c:numCache>
                <c:formatCode>General</c:formatCode>
                <c:ptCount val="101"/>
                <c:pt idx="0">
                  <c:v>9.608365201574506E-5</c:v>
                </c:pt>
                <c:pt idx="1">
                  <c:v>9.6083652015746402E-5</c:v>
                </c:pt>
                <c:pt idx="2">
                  <c:v>9.6083652015750603E-5</c:v>
                </c:pt>
                <c:pt idx="3">
                  <c:v>9.6083652015759019E-5</c:v>
                </c:pt>
                <c:pt idx="4">
                  <c:v>9.6083652015774103E-5</c:v>
                </c:pt>
                <c:pt idx="5">
                  <c:v>9.6083652015800016E-5</c:v>
                </c:pt>
                <c:pt idx="6">
                  <c:v>9.6083652015843722E-5</c:v>
                </c:pt>
                <c:pt idx="7">
                  <c:v>9.6083652015918045E-5</c:v>
                </c:pt>
                <c:pt idx="8">
                  <c:v>9.6083652016044679E-5</c:v>
                </c:pt>
                <c:pt idx="9">
                  <c:v>9.6083652016260178E-5</c:v>
                </c:pt>
                <c:pt idx="10">
                  <c:v>9.6083652016628427E-5</c:v>
                </c:pt>
                <c:pt idx="11">
                  <c:v>9.6083652017259514E-5</c:v>
                </c:pt>
                <c:pt idx="12">
                  <c:v>9.6083652018343215E-5</c:v>
                </c:pt>
                <c:pt idx="13">
                  <c:v>9.6083652020207745E-5</c:v>
                </c:pt>
                <c:pt idx="14">
                  <c:v>9.6083652023419802E-5</c:v>
                </c:pt>
                <c:pt idx="15">
                  <c:v>9.6083652028958503E-5</c:v>
                </c:pt>
                <c:pt idx="16">
                  <c:v>9.6083652038517128E-5</c:v>
                </c:pt>
                <c:pt idx="17">
                  <c:v>9.6083652055021869E-5</c:v>
                </c:pt>
                <c:pt idx="18">
                  <c:v>9.6083652083528553E-5</c:v>
                </c:pt>
                <c:pt idx="19">
                  <c:v>9.6083652132769709E-5</c:v>
                </c:pt>
                <c:pt idx="20">
                  <c:v>9.6083652217818688E-5</c:v>
                </c:pt>
                <c:pt idx="21">
                  <c:v>9.6083652364672585E-5</c:v>
                </c:pt>
                <c:pt idx="22">
                  <c:v>9.6083652618128763E-5</c:v>
                </c:pt>
                <c:pt idx="23">
                  <c:v>9.6083653055291845E-5</c:v>
                </c:pt>
                <c:pt idx="24">
                  <c:v>9.6083653808698406E-5</c:v>
                </c:pt>
                <c:pt idx="25">
                  <c:v>9.6083655105824563E-5</c:v>
                </c:pt>
                <c:pt idx="26">
                  <c:v>9.6083657336415126E-5</c:v>
                </c:pt>
                <c:pt idx="27">
                  <c:v>9.608366116692898E-5</c:v>
                </c:pt>
                <c:pt idx="28">
                  <c:v>9.6083667734481255E-5</c:v>
                </c:pt>
                <c:pt idx="29">
                  <c:v>9.6083678974414949E-5</c:v>
                </c:pt>
                <c:pt idx="30">
                  <c:v>9.6083698171521648E-5</c:v>
                </c:pt>
                <c:pt idx="31">
                  <c:v>9.6083730883804089E-5</c:v>
                </c:pt>
                <c:pt idx="32">
                  <c:v>9.6083786483537592E-5</c:v>
                </c:pt>
                <c:pt idx="33">
                  <c:v>9.6083880715279888E-5</c:v>
                </c:pt>
                <c:pt idx="34">
                  <c:v>9.6084039918549176E-5</c:v>
                </c:pt>
                <c:pt idx="35">
                  <c:v>9.6084307956368031E-5</c:v>
                </c:pt>
                <c:pt idx="36">
                  <c:v>9.6084757508309399E-5</c:v>
                </c:pt>
                <c:pt idx="37">
                  <c:v>9.6085508344037843E-5</c:v>
                </c:pt>
                <c:pt idx="38">
                  <c:v>9.6086756658014891E-5</c:v>
                </c:pt>
                <c:pt idx="39">
                  <c:v>9.6088821753473542E-5</c:v>
                </c:pt>
                <c:pt idx="40">
                  <c:v>9.6092219634372824E-5</c:v>
                </c:pt>
                <c:pt idx="41">
                  <c:v>9.6097777816111661E-5</c:v>
                </c:pt>
                <c:pt idx="42">
                  <c:v>9.6106812414662512E-5</c:v>
                </c:pt>
                <c:pt idx="43">
                  <c:v>9.6121397901554313E-5</c:v>
                </c:pt>
                <c:pt idx="44">
                  <c:v>9.6144772380180342E-5</c:v>
                </c:pt>
                <c:pt idx="45">
                  <c:v>9.6181937202771857E-5</c:v>
                </c:pt>
                <c:pt idx="46">
                  <c:v>9.6240529014165739E-5</c:v>
                </c:pt>
                <c:pt idx="47">
                  <c:v>9.6332063558345638E-5</c:v>
                </c:pt>
                <c:pt idx="48">
                  <c:v>9.6473670460134334E-5</c:v>
                </c:pt>
                <c:pt idx="49">
                  <c:v>9.6690449965380925E-5</c:v>
                </c:pt>
                <c:pt idx="50">
                  <c:v>9.701857434065457E-5</c:v>
                </c:pt>
                <c:pt idx="51">
                  <c:v>9.7509208800264382E-5</c:v>
                </c:pt>
                <c:pt idx="52">
                  <c:v>9.8233209744124134E-5</c:v>
                </c:pt>
                <c:pt idx="53">
                  <c:v>9.9286329346682465E-5</c:v>
                </c:pt>
                <c:pt idx="54">
                  <c:v>1.0079425858119279E-4</c:v>
                </c:pt>
                <c:pt idx="55">
                  <c:v>1.029162060698188E-4</c:v>
                </c:pt>
                <c:pt idx="56">
                  <c:v>1.058447613164063E-4</c:v>
                </c:pt>
                <c:pt idx="57">
                  <c:v>1.097984587176959E-4</c:v>
                </c:pt>
                <c:pt idx="58">
                  <c:v>1.150017069516339E-4</c:v>
                </c:pt>
                <c:pt idx="59">
                  <c:v>1.2164461405498594E-4</c:v>
                </c:pt>
                <c:pt idx="60">
                  <c:v>1.2981288950903569E-4</c:v>
                </c:pt>
                <c:pt idx="61">
                  <c:v>1.3937581095398399E-4</c:v>
                </c:pt>
                <c:pt idx="62">
                  <c:v>1.4981885381935102E-4</c:v>
                </c:pt>
                <c:pt idx="63">
                  <c:v>1.6000798789440201E-4</c:v>
                </c:pt>
                <c:pt idx="64">
                  <c:v>1.6787619346670887E-4</c:v>
                </c:pt>
                <c:pt idx="65">
                  <c:v>1.7003106769214005E-4</c:v>
                </c:pt>
                <c:pt idx="66">
                  <c:v>1.6129715639529984E-4</c:v>
                </c:pt>
                <c:pt idx="67">
                  <c:v>1.3422915354868031E-4</c:v>
                </c:pt>
                <c:pt idx="68">
                  <c:v>7.8662612385410786E-5</c:v>
                </c:pt>
                <c:pt idx="69">
                  <c:v>1.8594346626920125E-5</c:v>
                </c:pt>
                <c:pt idx="70">
                  <c:v>1.7378616269500026E-4</c:v>
                </c:pt>
                <c:pt idx="71">
                  <c:v>4.0577719212970056E-4</c:v>
                </c:pt>
                <c:pt idx="72">
                  <c:v>7.349723461445995E-4</c:v>
                </c:pt>
                <c:pt idx="73">
                  <c:v>1.1814204933400033E-3</c:v>
                </c:pt>
                <c:pt idx="74">
                  <c:v>1.7619964297945004E-3</c:v>
                </c:pt>
                <c:pt idx="75">
                  <c:v>2.4866827785434004E-3</c:v>
                </c:pt>
                <c:pt idx="76">
                  <c:v>3.3541600095912949E-3</c:v>
                </c:pt>
                <c:pt idx="77">
                  <c:v>4.3471476503280093E-3</c:v>
                </c:pt>
                <c:pt idx="78">
                  <c:v>5.4281898292060093E-3</c:v>
                </c:pt>
                <c:pt idx="79">
                  <c:v>6.5367906732250181E-3</c:v>
                </c:pt>
                <c:pt idx="80">
                  <c:v>7.5889126938200047E-3</c:v>
                </c:pt>
                <c:pt idx="81">
                  <c:v>8.4797860453320051E-3</c:v>
                </c:pt>
                <c:pt idx="82">
                  <c:v>9.0906884172010649E-3</c:v>
                </c:pt>
                <c:pt idx="83">
                  <c:v>9.299833306422034E-3</c:v>
                </c:pt>
                <c:pt idx="84">
                  <c:v>8.9967926134419951E-3</c:v>
                </c:pt>
                <c:pt idx="85">
                  <c:v>8.0990815586901022E-3</c:v>
                </c:pt>
                <c:pt idx="86">
                  <c:v>6.5688011225200071E-3</c:v>
                </c:pt>
                <c:pt idx="87">
                  <c:v>4.4267364428398626E-3</c:v>
                </c:pt>
                <c:pt idx="88">
                  <c:v>1.761200733710222E-3</c:v>
                </c:pt>
                <c:pt idx="89">
                  <c:v>1.2707132393301457E-3</c:v>
                </c:pt>
                <c:pt idx="90">
                  <c:v>4.4509529264900038E-3</c:v>
                </c:pt>
                <c:pt idx="91">
                  <c:v>7.5176244002799208E-3</c:v>
                </c:pt>
                <c:pt idx="92">
                  <c:v>1.019017749949036E-2</c:v>
                </c:pt>
                <c:pt idx="93">
                  <c:v>1.2200002754029882E-2</c:v>
                </c:pt>
                <c:pt idx="94">
                  <c:v>1.3322657914020652E-2</c:v>
                </c:pt>
                <c:pt idx="95">
                  <c:v>1.3407335813620413E-2</c:v>
                </c:pt>
                <c:pt idx="96">
                  <c:v>1.2399246079580095E-2</c:v>
                </c:pt>
                <c:pt idx="97">
                  <c:v>1.0351345336639284E-2</c:v>
                </c:pt>
                <c:pt idx="98">
                  <c:v>7.4232255083508392E-3</c:v>
                </c:pt>
                <c:pt idx="99">
                  <c:v>3.8667567923997836E-3</c:v>
                </c:pt>
                <c:pt idx="100">
                  <c:v>0</c:v>
                </c:pt>
              </c:numCache>
            </c:numRef>
          </c:yVal>
          <c:smooth val="0"/>
          <c:extLst>
            <c:ext xmlns:c16="http://schemas.microsoft.com/office/drawing/2014/chart" uri="{C3380CC4-5D6E-409C-BE32-E72D297353CC}">
              <c16:uniqueId val="{00000000-EA81-4595-83EB-5D55AB3F50D4}"/>
            </c:ext>
          </c:extLst>
        </c:ser>
        <c:dLbls>
          <c:showLegendKey val="0"/>
          <c:showVal val="0"/>
          <c:showCatName val="0"/>
          <c:showSerName val="0"/>
          <c:showPercent val="0"/>
          <c:showBubbleSize val="0"/>
        </c:dLbls>
        <c:axId val="1661928191"/>
        <c:axId val="1206215520"/>
      </c:scatterChart>
      <c:valAx>
        <c:axId val="166192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215520"/>
        <c:crosses val="autoZero"/>
        <c:crossBetween val="midCat"/>
      </c:valAx>
      <c:valAx>
        <c:axId val="1206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8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315F2-2B15-7961-0536-CF188A1F761F}"/>
            </a:ext>
          </a:extLst>
        </p:cNvPr>
        <p:cNvGrpSpPr/>
        <p:nvPr/>
      </p:nvGrpSpPr>
      <p:grpSpPr>
        <a:xfrm>
          <a:off x="0" y="0"/>
          <a:ext cx="0" cy="0"/>
          <a:chOff x="0" y="0"/>
          <a:chExt cx="0" cy="0"/>
        </a:xfrm>
      </p:grpSpPr>
      <p:pic>
        <p:nvPicPr>
          <p:cNvPr id="7" name="Picture 6" descr="A graph of a graph with colored lines&#10;&#10;Description automatically generated">
            <a:extLst>
              <a:ext uri="{FF2B5EF4-FFF2-40B4-BE49-F238E27FC236}">
                <a16:creationId xmlns:a16="http://schemas.microsoft.com/office/drawing/2014/main" id="{95F21DA4-2956-0073-EE4F-BC9A4E031CCF}"/>
              </a:ext>
            </a:extLst>
          </p:cNvPr>
          <p:cNvPicPr>
            <a:picLocks noChangeAspect="1"/>
          </p:cNvPicPr>
          <p:nvPr/>
        </p:nvPicPr>
        <p:blipFill rotWithShape="1">
          <a:blip r:embed="rId2">
            <a:extLst>
              <a:ext uri="{28A0092B-C50C-407E-A947-70E740481C1C}">
                <a14:useLocalDpi xmlns:a14="http://schemas.microsoft.com/office/drawing/2010/main" val="0"/>
              </a:ext>
            </a:extLst>
          </a:blip>
          <a:srcRect t="6679" r="7493"/>
          <a:stretch/>
        </p:blipFill>
        <p:spPr>
          <a:xfrm>
            <a:off x="364067" y="3190875"/>
            <a:ext cx="4551051" cy="3667124"/>
          </a:xfrm>
          <a:prstGeom prst="rect">
            <a:avLst/>
          </a:prstGeom>
        </p:spPr>
      </p:pic>
      <p:pic>
        <p:nvPicPr>
          <p:cNvPr id="8" name="Picture 7" descr="A graph of a function&#10;&#10;Description automatically generated">
            <a:extLst>
              <a:ext uri="{FF2B5EF4-FFF2-40B4-BE49-F238E27FC236}">
                <a16:creationId xmlns:a16="http://schemas.microsoft.com/office/drawing/2014/main" id="{98855815-67F6-3171-6B8D-D41F93584E27}"/>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9111" r="8669" b="4811"/>
          <a:stretch/>
        </p:blipFill>
        <p:spPr>
          <a:xfrm>
            <a:off x="5083278" y="1145457"/>
            <a:ext cx="7108722" cy="5712543"/>
          </a:xfrm>
          <a:prstGeom prst="rect">
            <a:avLst/>
          </a:prstGeom>
        </p:spPr>
      </p:pic>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3D224004-2E34-735E-2D8F-F1124F19D8B8}"/>
                  </a:ext>
                </a:extLst>
              </p:cNvPr>
              <p:cNvSpPr>
                <a:spLocks noGrp="1"/>
              </p:cNvSpPr>
              <p:nvPr>
                <p:ph idx="1"/>
              </p:nvPr>
            </p:nvSpPr>
            <p:spPr>
              <a:xfrm>
                <a:off x="145948" y="662345"/>
                <a:ext cx="5130901" cy="2528529"/>
              </a:xfrm>
            </p:spPr>
            <p:txBody>
              <a:bodyPr>
                <a:noAutofit/>
              </a:bodyPr>
              <a:lstStyle/>
              <a:p>
                <a:pPr marL="0" indent="0" algn="just">
                  <a:buNone/>
                </a:pPr>
                <a:r>
                  <a:rPr lang="en-CA" sz="1200" dirty="0"/>
                  <a:t>On observe sur le </a:t>
                </a:r>
                <a:r>
                  <a:rPr lang="en-CA" sz="1200" dirty="0" err="1"/>
                  <a:t>graphe</a:t>
                </a:r>
                <a:r>
                  <a:rPr lang="en-CA" sz="1200" dirty="0"/>
                  <a:t> de droite que pour tout temps final de </a:t>
                </a:r>
                <a:r>
                  <a:rPr lang="en-CA" sz="1200" dirty="0" err="1"/>
                  <a:t>résolution</a:t>
                </a:r>
                <a:r>
                  <a:rPr lang="en-CA" sz="1200" dirty="0"/>
                  <a:t> </a:t>
                </a:r>
                <a:r>
                  <a:rPr lang="en-CA" sz="1200" dirty="0" err="1"/>
                  <a:t>choisi</a:t>
                </a:r>
                <a:r>
                  <a:rPr lang="en-CA" sz="1200" dirty="0"/>
                  <a:t>, les </a:t>
                </a:r>
                <a:r>
                  <a:rPr lang="en-CA" sz="1200" dirty="0" err="1"/>
                  <a:t>courbes</a:t>
                </a:r>
                <a:r>
                  <a:rPr lang="en-CA" sz="1200" dirty="0"/>
                  <a:t> de la function MMS (“</a:t>
                </a:r>
                <a:r>
                  <a:rPr lang="en-CA" sz="1200" dirty="0" err="1"/>
                  <a:t>analytique</a:t>
                </a:r>
                <a:r>
                  <a:rPr lang="en-CA" sz="1200" dirty="0"/>
                  <a:t>”) et la solution numérique (MDF </a:t>
                </a:r>
                <a:r>
                  <a:rPr lang="en-CA" sz="1200" dirty="0" err="1"/>
                  <a:t>incorporant</a:t>
                </a:r>
                <a:r>
                  <a:rPr lang="en-CA" sz="1200" dirty="0"/>
                  <a:t> le </a:t>
                </a:r>
                <a:r>
                  <a:rPr lang="en-CA" sz="1200" dirty="0" err="1"/>
                  <a:t>terme</a:t>
                </a:r>
                <a:r>
                  <a:rPr lang="en-CA" sz="1200" dirty="0"/>
                  <a:t> source) se </a:t>
                </a:r>
                <a:r>
                  <a:rPr lang="en-CA" sz="1200" dirty="0" err="1"/>
                  <a:t>superposent</a:t>
                </a:r>
                <a:r>
                  <a:rPr lang="en-CA" sz="1200" dirty="0"/>
                  <a:t> quasi-</a:t>
                </a:r>
                <a:r>
                  <a:rPr lang="en-CA" sz="1200" dirty="0" err="1"/>
                  <a:t>parfaitement</a:t>
                </a:r>
                <a:r>
                  <a:rPr lang="en-CA" sz="1200" dirty="0"/>
                  <a:t> (avec un choix </a:t>
                </a:r>
                <a:r>
                  <a:rPr lang="en-CA" sz="1200" dirty="0" err="1"/>
                  <a:t>approprié</a:t>
                </a:r>
                <a:r>
                  <a:rPr lang="en-CA" sz="1200" dirty="0"/>
                  <a:t> de </a:t>
                </a:r>
                <a14:m>
                  <m:oMath xmlns:m="http://schemas.openxmlformats.org/officeDocument/2006/math">
                    <m:r>
                      <m:rPr>
                        <m:sty m:val="p"/>
                      </m:rPr>
                      <a:rPr lang="en-CA" sz="1200">
                        <a:latin typeface="Cambria Math" panose="02040503050406030204" pitchFamily="18" charset="0"/>
                      </a:rPr>
                      <m:t>Δ</m:t>
                    </m:r>
                    <m:r>
                      <a:rPr lang="en-CA" sz="1200" i="1">
                        <a:latin typeface="Cambria Math" panose="02040503050406030204" pitchFamily="18" charset="0"/>
                      </a:rPr>
                      <m:t>𝑡</m:t>
                    </m:r>
                  </m:oMath>
                </a14:m>
                <a:r>
                  <a:rPr lang="en-CA" sz="1200" dirty="0"/>
                  <a:t> et </a:t>
                </a:r>
                <a14:m>
                  <m:oMath xmlns:m="http://schemas.openxmlformats.org/officeDocument/2006/math">
                    <m:r>
                      <m:rPr>
                        <m:sty m:val="p"/>
                      </m:rPr>
                      <a:rPr lang="en-CA" sz="1200">
                        <a:latin typeface="Cambria Math" panose="02040503050406030204" pitchFamily="18" charset="0"/>
                      </a:rPr>
                      <m:t>Δ</m:t>
                    </m:r>
                    <m:r>
                      <m:rPr>
                        <m:sty m:val="p"/>
                      </m:rPr>
                      <a:rPr lang="en-CA" sz="1200" b="0" i="0" smtClean="0">
                        <a:latin typeface="Cambria Math" panose="02040503050406030204" pitchFamily="18" charset="0"/>
                      </a:rPr>
                      <m:t>r</m:t>
                    </m:r>
                  </m:oMath>
                </a14:m>
                <a:r>
                  <a:rPr lang="en-CA" sz="1200" dirty="0"/>
                  <a:t> </a:t>
                </a:r>
                <a:r>
                  <a:rPr lang="en-CA" sz="1200" dirty="0" err="1"/>
                  <a:t>selon</a:t>
                </a:r>
                <a:r>
                  <a:rPr lang="en-CA" sz="1200" dirty="0"/>
                  <a:t> la relation de </a:t>
                </a:r>
                <a:r>
                  <a:rPr lang="en-CA" sz="1200" dirty="0" err="1"/>
                  <a:t>contrainte</a:t>
                </a:r>
                <a:r>
                  <a:rPr lang="en-CA" sz="1200" dirty="0"/>
                  <a:t> qui les lie: </a:t>
                </a:r>
                <a14:m>
                  <m:oMath xmlns:m="http://schemas.openxmlformats.org/officeDocument/2006/math">
                    <m:r>
                      <m:rPr>
                        <m:sty m:val="p"/>
                      </m:rPr>
                      <a:rPr lang="en-CA" sz="1200" smtClean="0">
                        <a:latin typeface="Cambria Math" panose="02040503050406030204" pitchFamily="18" charset="0"/>
                      </a:rPr>
                      <m:t>Δ</m:t>
                    </m:r>
                    <m:r>
                      <a:rPr lang="en-CA" sz="1200" i="1">
                        <a:latin typeface="Cambria Math" panose="02040503050406030204" pitchFamily="18" charset="0"/>
                      </a:rPr>
                      <m:t>𝑡</m:t>
                    </m:r>
                    <m:r>
                      <a:rPr lang="en-CA" sz="1200" b="0" i="1" smtClean="0">
                        <a:latin typeface="Cambria Math" panose="02040503050406030204" pitchFamily="18" charset="0"/>
                      </a:rPr>
                      <m:t>=</m:t>
                    </m:r>
                    <m:f>
                      <m:fPr>
                        <m:ctrlPr>
                          <a:rPr lang="en-CA" sz="1200" i="1">
                            <a:latin typeface="Cambria Math" panose="02040503050406030204" pitchFamily="18" charset="0"/>
                          </a:rPr>
                        </m:ctrlPr>
                      </m:fPr>
                      <m:num>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m:rPr>
                            <m:sty m:val="p"/>
                          </m:rPr>
                          <a:rPr lang="en-CA" sz="1200">
                            <a:latin typeface="Cambria Math" panose="02040503050406030204" pitchFamily="18" charset="0"/>
                          </a:rPr>
                          <m:t>Δ</m:t>
                        </m:r>
                        <m:sSup>
                          <m:sSupPr>
                            <m:ctrlPr>
                              <a:rPr lang="en-CA" sz="1200" i="1">
                                <a:latin typeface="Cambria Math" panose="02040503050406030204" pitchFamily="18" charset="0"/>
                              </a:rPr>
                            </m:ctrlPr>
                          </m:sSupPr>
                          <m:e>
                            <m:r>
                              <a:rPr lang="en-CA" sz="1200" i="1">
                                <a:latin typeface="Cambria Math" panose="02040503050406030204" pitchFamily="18" charset="0"/>
                              </a:rPr>
                              <m:t>𝑟</m:t>
                            </m:r>
                          </m:e>
                          <m:sup>
                            <m:r>
                              <a:rPr lang="en-CA" sz="1200" i="1">
                                <a:latin typeface="Cambria Math" panose="02040503050406030204" pitchFamily="18" charset="0"/>
                              </a:rPr>
                              <m:t>2</m:t>
                            </m:r>
                          </m:sup>
                        </m:sSup>
                      </m:num>
                      <m:den>
                        <m:sSub>
                          <m:sSubPr>
                            <m:ctrlPr>
                              <a:rPr lang="en-CA" sz="1200" i="1">
                                <a:latin typeface="Cambria Math" panose="02040503050406030204" pitchFamily="18" charset="0"/>
                              </a:rPr>
                            </m:ctrlPr>
                          </m:sSubPr>
                          <m:e>
                            <m:r>
                              <a:rPr lang="en-CA" sz="1200" i="1">
                                <a:latin typeface="Cambria Math" panose="02040503050406030204" pitchFamily="18" charset="0"/>
                              </a:rPr>
                              <m:t>10</m:t>
                            </m:r>
                            <m:r>
                              <a:rPr lang="en-CA" sz="1200" b="0" i="1" smtClean="0">
                                <a:latin typeface="Cambria Math" panose="02040503050406030204" pitchFamily="18" charset="0"/>
                              </a:rPr>
                              <m:t> </m:t>
                            </m:r>
                            <m:r>
                              <a:rPr lang="en-CA" sz="1200" i="1">
                                <a:latin typeface="Cambria Math" panose="02040503050406030204" pitchFamily="18" charset="0"/>
                              </a:rPr>
                              <m:t>𝐷</m:t>
                            </m:r>
                          </m:e>
                          <m:sub>
                            <m:r>
                              <a:rPr lang="en-CA" sz="1200" i="1">
                                <a:latin typeface="Cambria Math" panose="02040503050406030204" pitchFamily="18" charset="0"/>
                              </a:rPr>
                              <m:t>𝑒𝑓𝑓</m:t>
                            </m:r>
                          </m:sub>
                        </m:sSub>
                      </m:den>
                    </m:f>
                  </m:oMath>
                </a14:m>
                <a:r>
                  <a:rPr lang="en-CA" sz="1200" dirty="0"/>
                  <a:t>, </a:t>
                </a:r>
                <a:r>
                  <a:rPr lang="en-CA" sz="1200" dirty="0" err="1"/>
                  <a:t>tel</a:t>
                </a:r>
                <a:r>
                  <a:rPr lang="en-CA" sz="1200" dirty="0"/>
                  <a:t> que sera </a:t>
                </a:r>
                <a:r>
                  <a:rPr lang="en-CA" sz="1200" dirty="0" err="1"/>
                  <a:t>discuté</a:t>
                </a:r>
                <a:r>
                  <a:rPr lang="en-CA" sz="1200" dirty="0"/>
                  <a:t> plus tard).</a:t>
                </a:r>
              </a:p>
              <a:p>
                <a:pPr marL="0" indent="0" algn="just">
                  <a:buNone/>
                </a:pPr>
                <a:r>
                  <a:rPr lang="en-CA" sz="1200" dirty="0"/>
                  <a:t>On note que les conditions de Neumann et de Dirichlet </a:t>
                </a:r>
                <a:r>
                  <a:rPr lang="en-CA" sz="1200" dirty="0" err="1"/>
                  <a:t>sont</a:t>
                </a:r>
                <a:r>
                  <a:rPr lang="en-CA" sz="1200" dirty="0"/>
                  <a:t> </a:t>
                </a:r>
                <a:r>
                  <a:rPr lang="en-CA" sz="1200" dirty="0" err="1"/>
                  <a:t>respectées</a:t>
                </a:r>
                <a:r>
                  <a:rPr lang="en-CA" sz="1200" dirty="0"/>
                  <a:t> à r=0 et r=0.5m </a:t>
                </a:r>
                <a:r>
                  <a:rPr lang="en-CA" sz="1200" dirty="0" err="1"/>
                  <a:t>respectivement</a:t>
                </a:r>
                <a:r>
                  <a:rPr lang="en-CA" sz="1200" dirty="0"/>
                  <a:t>, et que les deux </a:t>
                </a:r>
                <a:r>
                  <a:rPr lang="en-CA" sz="1200" dirty="0" err="1"/>
                  <a:t>fonctions</a:t>
                </a:r>
                <a:r>
                  <a:rPr lang="en-CA" sz="1200" dirty="0"/>
                  <a:t> (</a:t>
                </a:r>
                <a:r>
                  <a:rPr lang="en-CA" sz="1200" dirty="0" err="1"/>
                  <a:t>analytiques</a:t>
                </a:r>
                <a:r>
                  <a:rPr lang="en-CA" sz="1200" dirty="0"/>
                  <a:t> et </a:t>
                </a:r>
                <a:r>
                  <a:rPr lang="en-CA" sz="1200" dirty="0" err="1"/>
                  <a:t>numeriques</a:t>
                </a:r>
                <a:r>
                  <a:rPr lang="en-CA" sz="1200" dirty="0"/>
                  <a:t>) </a:t>
                </a:r>
                <a:r>
                  <a:rPr lang="en-CA" sz="1200" dirty="0" err="1"/>
                  <a:t>s’annulent</a:t>
                </a:r>
                <a:r>
                  <a:rPr lang="en-CA" sz="1200" dirty="0"/>
                  <a:t> à t=0 (condition </a:t>
                </a:r>
                <a:r>
                  <a:rPr lang="en-CA" sz="1200" dirty="0" err="1"/>
                  <a:t>initiale</a:t>
                </a:r>
                <a:r>
                  <a:rPr lang="en-CA" sz="1200" dirty="0"/>
                  <a:t>).</a:t>
                </a:r>
              </a:p>
              <a:p>
                <a:pPr marL="0" indent="0" algn="just">
                  <a:buNone/>
                </a:pPr>
                <a:r>
                  <a:rPr lang="en-CA" sz="1200" dirty="0"/>
                  <a:t>On </a:t>
                </a:r>
                <a:r>
                  <a:rPr lang="en-CA" sz="1200" dirty="0" err="1"/>
                  <a:t>voit</a:t>
                </a:r>
                <a:r>
                  <a:rPr lang="en-CA" sz="1200" dirty="0"/>
                  <a:t> </a:t>
                </a:r>
                <a:r>
                  <a:rPr lang="en-CA" sz="1200" dirty="0" err="1"/>
                  <a:t>aussi</a:t>
                </a:r>
                <a:r>
                  <a:rPr lang="en-CA" sz="1200" dirty="0"/>
                  <a:t> que le </a:t>
                </a:r>
                <a:r>
                  <a:rPr lang="en-CA" sz="1200" dirty="0" err="1"/>
                  <a:t>terme</a:t>
                </a:r>
                <a:r>
                  <a:rPr lang="en-CA" sz="1200" dirty="0"/>
                  <a:t> source </a:t>
                </a:r>
                <a:r>
                  <a:rPr lang="en-CA" sz="1200" dirty="0" err="1"/>
                  <a:t>est</a:t>
                </a:r>
                <a:r>
                  <a:rPr lang="en-CA" sz="1200" dirty="0"/>
                  <a:t> </a:t>
                </a:r>
                <a:r>
                  <a:rPr lang="en-CA" sz="1200" dirty="0" err="1"/>
                  <a:t>négligeable</a:t>
                </a:r>
                <a:r>
                  <a:rPr lang="en-CA" sz="1200" dirty="0"/>
                  <a:t> (</a:t>
                </a:r>
                <a:r>
                  <a:rPr lang="en-CA" sz="1200" dirty="0" err="1"/>
                  <a:t>ordre</a:t>
                </a:r>
                <a:r>
                  <a:rPr lang="en-CA" sz="1200" dirty="0"/>
                  <a:t> de 1e-10) tout au long de la </a:t>
                </a:r>
                <a:r>
                  <a:rPr lang="en-CA" sz="1200" dirty="0" err="1"/>
                  <a:t>résolution</a:t>
                </a:r>
                <a:r>
                  <a:rPr lang="en-CA" sz="1200" dirty="0"/>
                  <a:t>, du regime </a:t>
                </a:r>
                <a:r>
                  <a:rPr lang="en-CA" sz="1200" dirty="0" err="1"/>
                  <a:t>transitoire</a:t>
                </a:r>
                <a:r>
                  <a:rPr lang="en-CA" sz="1200" dirty="0"/>
                  <a:t> </a:t>
                </a:r>
                <a:r>
                  <a:rPr lang="en-CA" sz="1200" dirty="0" err="1"/>
                  <a:t>jusqu’au</a:t>
                </a:r>
                <a:r>
                  <a:rPr lang="en-CA" sz="1200" dirty="0"/>
                  <a:t> regime permanent, </a:t>
                </a:r>
                <a:r>
                  <a:rPr lang="en-CA" sz="1200" dirty="0" err="1"/>
                  <a:t>ce</a:t>
                </a:r>
                <a:r>
                  <a:rPr lang="en-CA" sz="1200" dirty="0"/>
                  <a:t> qui </a:t>
                </a:r>
                <a:r>
                  <a:rPr lang="en-CA" sz="1200" dirty="0" err="1"/>
                  <a:t>permet</a:t>
                </a:r>
                <a:r>
                  <a:rPr lang="en-CA" sz="1200" dirty="0"/>
                  <a:t> </a:t>
                </a:r>
                <a:r>
                  <a:rPr lang="en-CA" sz="1200" dirty="0" err="1"/>
                  <a:t>d’assurer</a:t>
                </a:r>
                <a:r>
                  <a:rPr lang="en-CA" sz="1200" dirty="0"/>
                  <a:t> la convergence de </a:t>
                </a:r>
                <a:r>
                  <a:rPr lang="en-CA" sz="1200" dirty="0" err="1"/>
                  <a:t>toutes</a:t>
                </a:r>
                <a:r>
                  <a:rPr lang="en-CA" sz="1200" dirty="0"/>
                  <a:t> les </a:t>
                </a:r>
                <a:r>
                  <a:rPr lang="en-CA" sz="1200" dirty="0" err="1"/>
                  <a:t>courbes</a:t>
                </a:r>
                <a:r>
                  <a:rPr lang="en-CA" sz="1200" dirty="0"/>
                  <a:t> aux </a:t>
                </a:r>
                <a:r>
                  <a:rPr lang="en-CA" sz="1200" dirty="0" err="1"/>
                  <a:t>alentours</a:t>
                </a:r>
                <a:r>
                  <a:rPr lang="en-CA" sz="1200" dirty="0"/>
                  <a:t> de </a:t>
                </a:r>
                <a14:m>
                  <m:oMath xmlns:m="http://schemas.openxmlformats.org/officeDocument/2006/math">
                    <m:acc>
                      <m:accPr>
                        <m:chr m:val="̂"/>
                        <m:ctrlPr>
                          <a:rPr lang="en-CA" sz="1200" i="1" smtClean="0">
                            <a:latin typeface="Cambria Math" panose="02040503050406030204" pitchFamily="18" charset="0"/>
                          </a:rPr>
                        </m:ctrlPr>
                      </m:accPr>
                      <m:e>
                        <m:r>
                          <a:rPr lang="en-CA" sz="1200" b="0" i="1" smtClean="0">
                            <a:latin typeface="Cambria Math" panose="02040503050406030204" pitchFamily="18" charset="0"/>
                          </a:rPr>
                          <m:t>𝐶</m:t>
                        </m:r>
                      </m:e>
                    </m:acc>
                    <m:r>
                      <a:rPr lang="en-CA" sz="1200" b="0" i="1" smtClean="0">
                        <a:latin typeface="Cambria Math" panose="02040503050406030204" pitchFamily="18" charset="0"/>
                      </a:rPr>
                      <m:t>=</m:t>
                    </m:r>
                    <m:r>
                      <a:rPr lang="en-CA" sz="1200" b="0" i="1" smtClean="0">
                        <a:latin typeface="Cambria Math" panose="02040503050406030204" pitchFamily="18" charset="0"/>
                      </a:rPr>
                      <m:t>0</m:t>
                    </m:r>
                  </m:oMath>
                </a14:m>
                <a:r>
                  <a:rPr lang="en-CA" sz="1100" dirty="0"/>
                  <a:t> à </a:t>
                </a:r>
                <a14:m>
                  <m:oMath xmlns:m="http://schemas.openxmlformats.org/officeDocument/2006/math">
                    <m:r>
                      <a:rPr lang="en-CA" sz="1100" b="0" i="1" smtClean="0">
                        <a:latin typeface="Cambria Math" panose="02040503050406030204" pitchFamily="18" charset="0"/>
                      </a:rPr>
                      <m:t>𝑟</m:t>
                    </m:r>
                    <m:r>
                      <a:rPr lang="en-CA" sz="1100" b="0" i="1" smtClean="0">
                        <a:latin typeface="Cambria Math" panose="02040503050406030204" pitchFamily="18" charset="0"/>
                      </a:rPr>
                      <m:t>=</m:t>
                    </m:r>
                    <m:r>
                      <a:rPr lang="en-CA" sz="1100" b="0" i="1" smtClean="0">
                        <a:latin typeface="Cambria Math" panose="02040503050406030204" pitchFamily="18" charset="0"/>
                      </a:rPr>
                      <m:t>0</m:t>
                    </m:r>
                  </m:oMath>
                </a14:m>
                <a:r>
                  <a:rPr lang="en-CA" sz="1100" dirty="0"/>
                  <a:t>.</a:t>
                </a:r>
              </a:p>
            </p:txBody>
          </p:sp>
        </mc:Choice>
        <mc:Fallback>
          <p:sp>
            <p:nvSpPr>
              <p:cNvPr id="9" name="Content Placeholder 2">
                <a:extLst>
                  <a:ext uri="{FF2B5EF4-FFF2-40B4-BE49-F238E27FC236}">
                    <a16:creationId xmlns:a16="http://schemas.microsoft.com/office/drawing/2014/main" id="{3D224004-2E34-735E-2D8F-F1124F19D8B8}"/>
                  </a:ext>
                </a:extLst>
              </p:cNvPr>
              <p:cNvSpPr>
                <a:spLocks noGrp="1" noRot="1" noChangeAspect="1" noMove="1" noResize="1" noEditPoints="1" noAdjustHandles="1" noChangeArrowheads="1" noChangeShapeType="1" noTextEdit="1"/>
              </p:cNvSpPr>
              <p:nvPr>
                <p:ph idx="1"/>
              </p:nvPr>
            </p:nvSpPr>
            <p:spPr>
              <a:xfrm>
                <a:off x="145948" y="662345"/>
                <a:ext cx="5130901" cy="2528529"/>
              </a:xfrm>
              <a:blipFill>
                <a:blip r:embed="rId4"/>
                <a:stretch>
                  <a:fillRect l="-119" t="-966"/>
                </a:stretch>
              </a:blipFill>
            </p:spPr>
            <p:txBody>
              <a:bodyPr/>
              <a:lstStyle/>
              <a:p>
                <a:r>
                  <a:rPr lang="en-CA">
                    <a:noFill/>
                  </a:rPr>
                  <a:t> </a:t>
                </a:r>
              </a:p>
            </p:txBody>
          </p:sp>
        </mc:Fallback>
      </mc:AlternateContent>
      <p:sp>
        <p:nvSpPr>
          <p:cNvPr id="10" name="Title 1">
            <a:extLst>
              <a:ext uri="{FF2B5EF4-FFF2-40B4-BE49-F238E27FC236}">
                <a16:creationId xmlns:a16="http://schemas.microsoft.com/office/drawing/2014/main" id="{FA4F8F06-5942-B134-6B47-40E236ABEA10}"/>
              </a:ext>
            </a:extLst>
          </p:cNvPr>
          <p:cNvSpPr txBox="1">
            <a:spLocks/>
          </p:cNvSpPr>
          <p:nvPr/>
        </p:nvSpPr>
        <p:spPr>
          <a:xfrm>
            <a:off x="990600" y="0"/>
            <a:ext cx="10515600" cy="662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B-a) </a:t>
            </a:r>
            <a:r>
              <a:rPr lang="en-CA" sz="2500" dirty="0" err="1"/>
              <a:t>Fonction</a:t>
            </a:r>
            <a:r>
              <a:rPr lang="en-CA" sz="2500" dirty="0"/>
              <a:t> MMS et </a:t>
            </a:r>
            <a:r>
              <a:rPr lang="en-CA" sz="2500" dirty="0" err="1"/>
              <a:t>graphique</a:t>
            </a:r>
            <a:endParaRPr lang="en-CA" sz="2500" dirty="0"/>
          </a:p>
        </p:txBody>
      </p:sp>
    </p:spTree>
    <p:extLst>
      <p:ext uri="{BB962C8B-B14F-4D97-AF65-F5344CB8AC3E}">
        <p14:creationId xmlns:p14="http://schemas.microsoft.com/office/powerpoint/2010/main" val="50324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B8388-B5AA-2519-FB9F-59A3517F1E1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F51DB536-4B98-3A5E-2E99-5F0F50D9E69A}"/>
                  </a:ext>
                </a:extLst>
              </p:cNvPr>
              <p:cNvSpPr>
                <a:spLocks noGrp="1"/>
              </p:cNvSpPr>
              <p:nvPr>
                <p:ph idx="1"/>
              </p:nvPr>
            </p:nvSpPr>
            <p:spPr>
              <a:xfrm>
                <a:off x="176981" y="723901"/>
                <a:ext cx="11798710" cy="5860026"/>
              </a:xfrm>
            </p:spPr>
            <p:txBody>
              <a:bodyPr>
                <a:normAutofit/>
              </a:bodyPr>
              <a:lstStyle/>
              <a:p>
                <a:pPr marL="0" indent="0" algn="just">
                  <a:buNone/>
                </a:pPr>
                <a:r>
                  <a:rPr lang="en-CA" sz="1600" b="1" dirty="0"/>
                  <a:t>Note</a:t>
                </a:r>
                <a:r>
                  <a:rPr lang="en-CA" sz="1600" dirty="0"/>
                  <a:t>: le choix de la </a:t>
                </a:r>
                <a:r>
                  <a:rPr lang="en-CA" sz="1600" dirty="0" err="1"/>
                  <a:t>fonction</a:t>
                </a:r>
                <a:r>
                  <a:rPr lang="en-CA" sz="1600" dirty="0"/>
                  <a:t> MMS a </a:t>
                </a:r>
                <a:r>
                  <a:rPr lang="en-CA" sz="1600" dirty="0" err="1"/>
                  <a:t>été</a:t>
                </a:r>
                <a:r>
                  <a:rPr lang="en-CA" sz="1600" dirty="0"/>
                  <a:t> </a:t>
                </a:r>
                <a:r>
                  <a:rPr lang="en-CA" sz="1600" dirty="0" err="1"/>
                  <a:t>guidé</a:t>
                </a:r>
                <a:r>
                  <a:rPr lang="en-CA" sz="1600" dirty="0"/>
                  <a:t> par le </a:t>
                </a:r>
                <a:r>
                  <a:rPr lang="en-CA" sz="1600" dirty="0" err="1"/>
                  <a:t>désir</a:t>
                </a:r>
                <a:r>
                  <a:rPr lang="en-CA" sz="1600" dirty="0"/>
                  <a:t> de simplifier le (1/r) </a:t>
                </a:r>
                <a:r>
                  <a:rPr lang="en-CA" sz="1600" dirty="0" err="1"/>
                  <a:t>précédant</a:t>
                </a:r>
                <a:r>
                  <a:rPr lang="en-CA" sz="1600" dirty="0"/>
                  <a:t> le </a:t>
                </a:r>
                <a:r>
                  <a:rPr lang="en-CA" sz="1600" dirty="0" err="1"/>
                  <a:t>terme</a:t>
                </a:r>
                <a:r>
                  <a:rPr lang="en-CA" sz="1600" dirty="0"/>
                  <a:t>  </a:t>
                </a: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oMath>
                </a14:m>
                <a:r>
                  <a:rPr lang="en-CA" sz="1600" dirty="0"/>
                  <a:t> pour simplifier les </a:t>
                </a:r>
                <a:r>
                  <a:rPr lang="en-CA" sz="1600" dirty="0" err="1"/>
                  <a:t>calculs</a:t>
                </a:r>
                <a:r>
                  <a:rPr lang="en-CA" sz="1600" dirty="0"/>
                  <a:t> et </a:t>
                </a:r>
                <a:r>
                  <a:rPr lang="en-CA" sz="1600" dirty="0" err="1"/>
                  <a:t>éviter</a:t>
                </a:r>
                <a:r>
                  <a:rPr lang="en-CA" sz="1600" dirty="0"/>
                  <a:t> </a:t>
                </a:r>
                <a:r>
                  <a:rPr lang="en-CA" sz="1600" dirty="0" err="1"/>
                  <a:t>une</a:t>
                </a:r>
                <a:r>
                  <a:rPr lang="en-CA" sz="1600" dirty="0"/>
                  <a:t> division par 0, </a:t>
                </a:r>
                <a:r>
                  <a:rPr lang="en-CA" sz="1600" dirty="0" err="1"/>
                  <a:t>d’où</a:t>
                </a:r>
                <a:r>
                  <a:rPr lang="en-CA" sz="1600" dirty="0"/>
                  <a:t> </a:t>
                </a:r>
                <a:r>
                  <a:rPr lang="en-CA" sz="1600" dirty="0" err="1"/>
                  <a:t>l’utilité</a:t>
                </a:r>
                <a:r>
                  <a:rPr lang="en-CA" sz="1600" dirty="0"/>
                  <a:t> du </a:t>
                </a:r>
                <a:r>
                  <a:rPr lang="en-CA" sz="1600" dirty="0" err="1"/>
                  <a:t>terme</a:t>
                </a:r>
                <a:r>
                  <a:rPr lang="en-CA" sz="1600" dirty="0"/>
                  <a:t> </a:t>
                </a:r>
                <a14:m>
                  <m:oMath xmlns:m="http://schemas.openxmlformats.org/officeDocument/2006/math">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oMath>
                </a14:m>
                <a:r>
                  <a:rPr lang="en-CA" sz="1600" dirty="0"/>
                  <a:t>de la </a:t>
                </a:r>
                <a:r>
                  <a:rPr lang="en-CA" sz="1600" dirty="0" err="1"/>
                  <a:t>fonction</a:t>
                </a:r>
                <a:r>
                  <a:rPr lang="en-CA" sz="1600" dirty="0"/>
                  <a:t> MMS. De plus le </a:t>
                </a:r>
                <a:r>
                  <a:rPr lang="en-CA" sz="1600" dirty="0" err="1"/>
                  <a:t>terme</a:t>
                </a:r>
                <a:r>
                  <a:rPr lang="en-CA" sz="1600" dirty="0"/>
                  <a:t> </a:t>
                </a:r>
                <a14:m>
                  <m:oMath xmlns:m="http://schemas.openxmlformats.org/officeDocument/2006/math">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oMath>
                </a14:m>
                <a:r>
                  <a:rPr lang="en-CA" sz="1600" dirty="0"/>
                  <a:t> assure que la </a:t>
                </a:r>
                <a:r>
                  <a:rPr lang="en-CA" sz="1600" dirty="0" err="1"/>
                  <a:t>fonction</a:t>
                </a:r>
                <a:r>
                  <a:rPr lang="en-CA" sz="1600" dirty="0"/>
                  <a:t> </a:t>
                </a:r>
                <a:r>
                  <a:rPr lang="en-CA" sz="1600" dirty="0" err="1"/>
                  <a:t>s’annule</a:t>
                </a:r>
                <a:r>
                  <a:rPr lang="en-CA" sz="1600" dirty="0"/>
                  <a:t> </a:t>
                </a:r>
                <a:r>
                  <a:rPr lang="en-CA" sz="1600" dirty="0" err="1"/>
                  <a:t>en</a:t>
                </a:r>
                <a:r>
                  <a:rPr lang="en-CA" sz="1600" dirty="0"/>
                  <a:t> r=R, pour simplifier le choix de la condition de Dirichlet à </a:t>
                </a:r>
                <a:r>
                  <a:rPr lang="en-CA" sz="1600" dirty="0" err="1"/>
                  <a:t>cette</a:t>
                </a:r>
                <a:r>
                  <a:rPr lang="en-CA" sz="1600" dirty="0"/>
                  <a:t> </a:t>
                </a:r>
                <a:r>
                  <a:rPr lang="en-CA" sz="1600" dirty="0" err="1"/>
                  <a:t>frontière</a:t>
                </a:r>
                <a:r>
                  <a:rPr lang="en-CA" sz="1600" dirty="0"/>
                  <a:t>, et </a:t>
                </a:r>
                <a:r>
                  <a:rPr lang="en-CA" sz="1600" dirty="0" err="1"/>
                  <a:t>l’ajout</a:t>
                </a:r>
                <a:r>
                  <a:rPr lang="en-CA" sz="1600" dirty="0"/>
                  <a:t> du </a:t>
                </a:r>
                <a:r>
                  <a:rPr lang="en-CA" sz="1600" dirty="0" err="1"/>
                  <a:t>terme</a:t>
                </a:r>
                <a:r>
                  <a:rPr lang="en-CA" sz="1600" dirty="0"/>
                  <a:t> </a:t>
                </a:r>
                <a14:m>
                  <m:oMath xmlns:m="http://schemas.openxmlformats.org/officeDocument/2006/math">
                    <m:r>
                      <a:rPr lang="en-CA" sz="1600" b="0" i="1" smtClean="0">
                        <a:latin typeface="Cambria Math" panose="02040503050406030204" pitchFamily="18" charset="0"/>
                      </a:rPr>
                      <m:t>𝑡</m:t>
                    </m:r>
                  </m:oMath>
                </a14:m>
                <a:r>
                  <a:rPr lang="en-CA" sz="1600" dirty="0"/>
                  <a:t> à </a:t>
                </a:r>
                <a:r>
                  <a:rPr lang="en-CA" sz="1600" dirty="0" err="1"/>
                  <a:t>l’extérieur</a:t>
                </a:r>
                <a:r>
                  <a:rPr lang="en-CA" sz="1600" dirty="0"/>
                  <a:t> de </a:t>
                </a:r>
                <a:r>
                  <a:rPr lang="en-CA" sz="1600" dirty="0" err="1"/>
                  <a:t>l’exponentielle</a:t>
                </a:r>
                <a:r>
                  <a:rPr lang="en-CA" sz="1600" dirty="0"/>
                  <a:t> aide à </a:t>
                </a:r>
                <a:r>
                  <a:rPr lang="en-CA" sz="1600" dirty="0" err="1"/>
                  <a:t>contrôler</a:t>
                </a:r>
                <a:r>
                  <a:rPr lang="en-CA" sz="1600" dirty="0"/>
                  <a:t> le fait que la solution </a:t>
                </a:r>
                <a:r>
                  <a:rPr lang="en-CA" sz="1600" dirty="0" err="1"/>
                  <a:t>manufacturée</a:t>
                </a:r>
                <a:r>
                  <a:rPr lang="en-CA" sz="1600" dirty="0"/>
                  <a:t> </a:t>
                </a:r>
                <a:r>
                  <a:rPr lang="en-CA" sz="1600" dirty="0" err="1"/>
                  <a:t>s’annule</a:t>
                </a:r>
                <a:r>
                  <a:rPr lang="en-CA" sz="1600" dirty="0"/>
                  <a:t> </a:t>
                </a:r>
                <a:r>
                  <a:rPr lang="en-CA" sz="1600" dirty="0" err="1"/>
                  <a:t>quand</a:t>
                </a:r>
                <a:r>
                  <a:rPr lang="en-CA" sz="1600" dirty="0"/>
                  <a:t> </a:t>
                </a:r>
                <a14:m>
                  <m:oMath xmlns:m="http://schemas.openxmlformats.org/officeDocument/2006/math">
                    <m:r>
                      <a:rPr lang="en-CA" sz="1600" b="0" i="1" smtClean="0">
                        <a:latin typeface="Cambria Math" panose="02040503050406030204" pitchFamily="18" charset="0"/>
                      </a:rPr>
                      <m:t>𝑡</m:t>
                    </m:r>
                    <m:r>
                      <a:rPr lang="en-CA" sz="1600" b="0" i="1" smtClean="0">
                        <a:latin typeface="Cambria Math" panose="02040503050406030204" pitchFamily="18" charset="0"/>
                      </a:rPr>
                      <m:t>=0</m:t>
                    </m:r>
                  </m:oMath>
                </a14:m>
                <a:r>
                  <a:rPr lang="en-CA" sz="1600" dirty="0"/>
                  <a:t>, et </a:t>
                </a:r>
                <a:r>
                  <a:rPr lang="en-CA" sz="1600" dirty="0" err="1"/>
                  <a:t>aussi</a:t>
                </a:r>
                <a:r>
                  <a:rPr lang="en-CA" sz="1600" dirty="0"/>
                  <a:t> aide à minimiser les </a:t>
                </a:r>
                <a:r>
                  <a:rPr lang="en-CA" sz="1600" dirty="0" err="1"/>
                  <a:t>écarts</a:t>
                </a:r>
                <a:r>
                  <a:rPr lang="en-CA" sz="1600" dirty="0"/>
                  <a:t> entre les </a:t>
                </a:r>
                <a:r>
                  <a:rPr lang="en-CA" sz="1600" dirty="0" err="1"/>
                  <a:t>différentes</a:t>
                </a:r>
                <a:r>
                  <a:rPr lang="en-CA" sz="1600" dirty="0"/>
                  <a:t> </a:t>
                </a:r>
                <a:r>
                  <a:rPr lang="en-CA" sz="1600" dirty="0" err="1"/>
                  <a:t>courbes</a:t>
                </a:r>
                <a:r>
                  <a:rPr lang="en-CA" sz="1600" dirty="0"/>
                  <a:t> </a:t>
                </a:r>
                <a:r>
                  <a:rPr lang="en-CA" sz="1600" dirty="0" err="1"/>
                  <a:t>autour</a:t>
                </a:r>
                <a:r>
                  <a:rPr lang="en-CA" sz="1600" dirty="0"/>
                  <a:t> de r=0 car il fait que le </a:t>
                </a:r>
                <a:r>
                  <a:rPr lang="en-CA" sz="1600" dirty="0" err="1"/>
                  <a:t>terme</a:t>
                </a:r>
                <a:r>
                  <a:rPr lang="en-CA" sz="1600" dirty="0"/>
                  <a:t> source </a:t>
                </a:r>
                <a:r>
                  <a:rPr lang="en-CA" sz="1600" dirty="0" err="1"/>
                  <a:t>tende</a:t>
                </a:r>
                <a:r>
                  <a:rPr lang="en-CA" sz="1600" dirty="0"/>
                  <a:t> </a:t>
                </a:r>
                <a:r>
                  <a:rPr lang="en-CA" sz="1600" dirty="0" err="1"/>
                  <a:t>vers</a:t>
                </a:r>
                <a:r>
                  <a:rPr lang="en-CA" sz="1600" dirty="0"/>
                  <a:t> 0 (</a:t>
                </a:r>
                <a:r>
                  <a:rPr lang="en-CA" sz="1600" dirty="0" err="1"/>
                  <a:t>voir</a:t>
                </a:r>
                <a:r>
                  <a:rPr lang="en-CA" sz="1600" dirty="0"/>
                  <a:t> </a:t>
                </a:r>
                <a:r>
                  <a:rPr lang="en-CA" sz="1600" dirty="0" err="1"/>
                  <a:t>diapo</a:t>
                </a:r>
                <a:r>
                  <a:rPr lang="en-CA" sz="1600" dirty="0"/>
                  <a:t> 9) et </a:t>
                </a:r>
                <a:r>
                  <a:rPr lang="en-CA" sz="1600" dirty="0" err="1"/>
                  <a:t>n’affecte</a:t>
                </a:r>
                <a:r>
                  <a:rPr lang="en-CA" sz="1600" dirty="0"/>
                  <a:t> pas beaucoup la variation de la solution </a:t>
                </a:r>
                <a:r>
                  <a:rPr lang="en-CA" sz="1600" dirty="0" err="1"/>
                  <a:t>en</a:t>
                </a:r>
                <a:r>
                  <a:rPr lang="en-CA" sz="1600" dirty="0"/>
                  <a:t> r=0, </a:t>
                </a:r>
                <a:r>
                  <a:rPr lang="en-CA" sz="1600" dirty="0" err="1"/>
                  <a:t>ce</a:t>
                </a:r>
                <a:r>
                  <a:rPr lang="en-CA" sz="1600" dirty="0"/>
                  <a:t> qui </a:t>
                </a:r>
                <a:r>
                  <a:rPr lang="en-CA" sz="1600" dirty="0" err="1"/>
                  <a:t>permet</a:t>
                </a:r>
                <a:r>
                  <a:rPr lang="en-CA" sz="1600" dirty="0"/>
                  <a:t> de respecter la condition </a:t>
                </a:r>
                <a:r>
                  <a:rPr lang="en-CA" sz="1600" dirty="0" err="1"/>
                  <a:t>frontière</a:t>
                </a:r>
                <a:r>
                  <a:rPr lang="en-CA" sz="1600" dirty="0"/>
                  <a:t> </a:t>
                </a:r>
                <a:r>
                  <a:rPr lang="en-CA" sz="1600" dirty="0" err="1"/>
                  <a:t>nulle</a:t>
                </a:r>
                <a:r>
                  <a:rPr lang="en-CA" sz="1600" dirty="0"/>
                  <a:t> de Neumann </a:t>
                </a:r>
                <a:r>
                  <a:rPr lang="en-CA" sz="1600" dirty="0" err="1"/>
                  <a:t>en</a:t>
                </a:r>
                <a:r>
                  <a:rPr lang="en-CA" sz="1600" dirty="0"/>
                  <a:t> r=0.</a:t>
                </a:r>
              </a:p>
              <a:p>
                <a:pPr marL="0" indent="0">
                  <a:buNone/>
                </a:pPr>
                <a:r>
                  <a:rPr lang="en-CA" sz="1600" b="1" dirty="0"/>
                  <a:t>CALCUL DU TERME SOURCE:</a:t>
                </a:r>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𝑡</m:t>
                        </m:r>
                      </m:den>
                    </m:f>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b="0" i="1" smtClean="0">
                                    <a:latin typeface="Cambria Math" panose="02040503050406030204" pitchFamily="18" charset="0"/>
                                  </a:rPr>
                                </m:ctrlPr>
                              </m:sSubPr>
                              <m:e>
                                <m:r>
                                  <a:rPr lang="en-CA" sz="1600" i="1">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i="1">
                                <a:latin typeface="Cambria Math" panose="02040503050406030204" pitchFamily="18" charset="0"/>
                              </a:rPr>
                              <m:t>𝑡</m:t>
                            </m:r>
                          </m:e>
                        </m:d>
                      </m:e>
                    </m:func>
                  </m:oMath>
                </a14:m>
                <a:endParaRPr lang="en-CA" sz="1600" b="0" dirty="0"/>
              </a:p>
              <a:p>
                <a:endParaRPr lang="en-CA" sz="1600" b="0" dirty="0"/>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𝑟𝑅</m:t>
                        </m:r>
                        <m:r>
                          <a:rPr lang="en-CA" sz="1600" b="0" i="1" smtClean="0">
                            <a:latin typeface="Cambria Math" panose="02040503050406030204" pitchFamily="18" charset="0"/>
                          </a:rPr>
                          <m:t>−3</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   →      </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r>
                      <a:rPr lang="en-CA"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𝑟𝑅</m:t>
                        </m:r>
                        <m:r>
                          <a:rPr lang="en-CA" sz="1600" i="1">
                            <a:latin typeface="Cambria Math" panose="02040503050406030204" pitchFamily="18" charset="0"/>
                          </a:rPr>
                          <m:t>−3</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r>
                          <a:rPr lang="en-CA" sz="1600" b="0" i="1" smtClean="0">
                            <a:latin typeface="Cambria Math" panose="02040503050406030204" pitchFamily="18" charset="0"/>
                          </a:rPr>
                          <m:t>=</m:t>
                        </m:r>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𝑅</m:t>
                            </m:r>
                            <m:r>
                              <a:rPr lang="en-CA" sz="1600" i="1">
                                <a:latin typeface="Cambria Math" panose="02040503050406030204" pitchFamily="18" charset="0"/>
                              </a:rPr>
                              <m:t>−3</m:t>
                            </m:r>
                            <m:r>
                              <a:rPr lang="en-CA" sz="1600" b="0" i="1" smtClean="0">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e>
                        </m:func>
                      </m:e>
                    </m:func>
                  </m:oMath>
                </a14:m>
                <a:endParaRPr lang="en-CA" sz="1600" b="0" dirty="0"/>
              </a:p>
              <a:p>
                <a:endParaRPr lang="en-CA" sz="1600" dirty="0"/>
              </a:p>
              <a:p>
                <a14:m>
                  <m:oMath xmlns:m="http://schemas.openxmlformats.org/officeDocument/2006/math">
                    <m:f>
                      <m:fPr>
                        <m:ctrlPr>
                          <a:rPr lang="en-CA" sz="1600" b="0" i="1" smtClean="0">
                            <a:latin typeface="Cambria Math" panose="02040503050406030204" pitchFamily="18" charset="0"/>
                          </a:rPr>
                        </m:ctrlPr>
                      </m:fPr>
                      <m:num>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m:t>
                            </m:r>
                          </m:e>
                          <m:sup>
                            <m:r>
                              <a:rPr lang="en-CA" sz="1600" b="0" i="1" smtClean="0">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𝑅</m:t>
                        </m:r>
                        <m:r>
                          <a:rPr lang="en-CA" sz="1600" b="0" i="1" smtClean="0">
                            <a:latin typeface="Cambria Math" panose="02040503050406030204" pitchFamily="18" charset="0"/>
                          </a:rPr>
                          <m:t>−6</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oMath>
                </a14:m>
                <a:endParaRPr lang="en-CA" sz="1600" b="0" dirty="0"/>
              </a:p>
              <a:p>
                <a:pPr marL="0" indent="0">
                  <a:buNone/>
                </a:pPr>
                <a:endParaRPr lang="en-CA" sz="1600" dirty="0"/>
              </a:p>
              <a:p>
                <a:pPr marL="0" indent="0">
                  <a:spcBef>
                    <a:spcPts val="600"/>
                  </a:spcBef>
                  <a:spcAft>
                    <a:spcPts val="1200"/>
                  </a:spcAft>
                  <a:buNone/>
                </a:pPr>
                <a:r>
                  <a:rPr lang="en-CA" sz="1600" dirty="0"/>
                  <a:t>On </a:t>
                </a:r>
                <a:r>
                  <a:rPr lang="en-CA" sz="1600" dirty="0" err="1"/>
                  <a:t>remplace</a:t>
                </a:r>
                <a:r>
                  <a:rPr lang="en-CA" sz="1600" dirty="0"/>
                  <a:t> dans </a:t>
                </a:r>
                <a:r>
                  <a:rPr lang="en-CA" sz="1600" dirty="0" err="1"/>
                  <a:t>l’EDP</a:t>
                </a:r>
                <a:r>
                  <a:rPr lang="en-CA" sz="1600" dirty="0"/>
                  <a:t> les </a:t>
                </a:r>
                <a:r>
                  <a:rPr lang="en-CA" sz="1600" dirty="0" err="1"/>
                  <a:t>termes</a:t>
                </a:r>
                <a:r>
                  <a:rPr lang="en-CA" sz="1600" dirty="0"/>
                  <a:t> </a:t>
                </a:r>
                <a:r>
                  <a:rPr lang="en-CA" sz="1600" dirty="0" err="1"/>
                  <a:t>en</a:t>
                </a:r>
                <a:r>
                  <a:rPr lang="en-CA" sz="1600" dirty="0"/>
                  <a:t> </a:t>
                </a:r>
                <a14:m>
                  <m:oMath xmlns:m="http://schemas.openxmlformats.org/officeDocument/2006/math">
                    <m:r>
                      <a:rPr lang="en-CA" sz="1600" b="0" i="1" smtClean="0">
                        <a:latin typeface="Cambria Math" panose="02040503050406030204" pitchFamily="18" charset="0"/>
                      </a:rPr>
                      <m:t>𝐶</m:t>
                    </m:r>
                  </m:oMath>
                </a14:m>
                <a:r>
                  <a:rPr lang="en-CA" sz="1600" dirty="0"/>
                  <a:t> par </a:t>
                </a:r>
                <a:r>
                  <a:rPr lang="en-CA" sz="1600" dirty="0" err="1"/>
                  <a:t>leurs</a:t>
                </a:r>
                <a:r>
                  <a:rPr lang="en-CA" sz="1600" dirty="0"/>
                  <a:t> expressions </a:t>
                </a:r>
                <a:r>
                  <a:rPr lang="en-CA" sz="1600" dirty="0" err="1"/>
                  <a:t>en</a:t>
                </a:r>
                <a:r>
                  <a:rPr lang="en-CA" sz="1600" dirty="0"/>
                  <a:t> </a:t>
                </a:r>
                <a14:m>
                  <m:oMath xmlns:m="http://schemas.openxmlformats.org/officeDocument/2006/math">
                    <m:acc>
                      <m:accPr>
                        <m:chr m:val="̂"/>
                        <m:ctrlPr>
                          <a:rPr lang="en-CA" sz="1600" i="1" smtClean="0">
                            <a:latin typeface="Cambria Math" panose="02040503050406030204" pitchFamily="18" charset="0"/>
                          </a:rPr>
                        </m:ctrlPr>
                      </m:accPr>
                      <m:e>
                        <m:r>
                          <a:rPr lang="en-CA" sz="1600" b="0" i="1">
                            <a:latin typeface="Cambria Math" panose="02040503050406030204" pitchFamily="18" charset="0"/>
                          </a:rPr>
                          <m:t>𝐶</m:t>
                        </m:r>
                      </m:e>
                    </m:acc>
                    <m:r>
                      <a:rPr lang="en-CA" sz="1600" b="0" i="1">
                        <a:latin typeface="Cambria Math" panose="02040503050406030204" pitchFamily="18" charset="0"/>
                      </a:rPr>
                      <m:t> </m:t>
                    </m:r>
                  </m:oMath>
                </a14:m>
                <a:r>
                  <a:rPr lang="en-CA" sz="1600" dirty="0"/>
                  <a:t>pour </a:t>
                </a:r>
                <a:r>
                  <a:rPr lang="en-CA" sz="1600" dirty="0" err="1"/>
                  <a:t>obtenir</a:t>
                </a:r>
                <a:r>
                  <a:rPr lang="en-CA" sz="1600" dirty="0"/>
                  <a:t> le </a:t>
                </a:r>
                <a:r>
                  <a:rPr lang="en-CA" sz="1600" dirty="0" err="1"/>
                  <a:t>terme</a:t>
                </a:r>
                <a:r>
                  <a:rPr lang="en-CA" sz="1600" dirty="0"/>
                  <a:t> source:</a:t>
                </a:r>
              </a:p>
              <a:p>
                <a:pPr marL="0" indent="0">
                  <a:buNone/>
                </a:pPr>
                <a14:m>
                  <m:oMathPara xmlns:m="http://schemas.openxmlformats.org/officeDocument/2006/math">
                    <m:oMathParaPr>
                      <m:jc m:val="left"/>
                    </m:oMathParaPr>
                    <m:oMath xmlns:m="http://schemas.openxmlformats.org/officeDocument/2006/math">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𝑡</m:t>
                          </m:r>
                        </m:den>
                      </m:f>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d>
                        <m:dPr>
                          <m:ctrlPr>
                            <a:rPr lang="en-CA" sz="1500" b="0" i="1" smtClean="0">
                              <a:latin typeface="Cambria Math" panose="02040503050406030204" pitchFamily="18" charset="0"/>
                            </a:rPr>
                          </m:ctrlPr>
                        </m:dPr>
                        <m:e>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1</m:t>
                              </m:r>
                            </m:num>
                            <m:den>
                              <m:r>
                                <a:rPr lang="en-CA" sz="1500" b="0" i="1" smtClean="0">
                                  <a:latin typeface="Cambria Math" panose="02040503050406030204" pitchFamily="18" charset="0"/>
                                </a:rPr>
                                <m:t>𝑟</m:t>
                              </m:r>
                            </m:den>
                          </m:f>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𝑟</m:t>
                              </m:r>
                            </m:den>
                          </m:f>
                          <m:r>
                            <a:rPr lang="en-CA" sz="1500" b="0" i="1" smtClean="0">
                              <a:latin typeface="Cambria Math" panose="02040503050406030204" pitchFamily="18" charset="0"/>
                            </a:rPr>
                            <m:t>+</m:t>
                          </m:r>
                          <m:f>
                            <m:fPr>
                              <m:ctrlPr>
                                <a:rPr lang="en-CA" sz="1500" b="0" i="1" smtClean="0">
                                  <a:latin typeface="Cambria Math" panose="02040503050406030204" pitchFamily="18" charset="0"/>
                                </a:rPr>
                              </m:ctrlPr>
                            </m:fPr>
                            <m:num>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m:t>
                                  </m:r>
                                </m:e>
                                <m:sup>
                                  <m:r>
                                    <a:rPr lang="en-CA" sz="1500" b="0" i="1" smtClean="0">
                                      <a:latin typeface="Cambria Math" panose="02040503050406030204" pitchFamily="18" charset="0"/>
                                    </a:rPr>
                                    <m:t>2</m:t>
                                  </m:r>
                                </m:sup>
                              </m:sSup>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en>
                          </m:f>
                        </m:e>
                      </m:d>
                      <m:r>
                        <a:rPr lang="en-CA" sz="1500" b="0" i="1" smtClean="0">
                          <a:latin typeface="Cambria Math" panose="02040503050406030204" pitchFamily="18" charset="0"/>
                        </a:rPr>
                        <m:t>+</m:t>
                      </m:r>
                      <m:r>
                        <a:rPr lang="en-CA" sz="1500" b="0" i="1" smtClean="0">
                          <a:latin typeface="Cambria Math" panose="02040503050406030204" pitchFamily="18" charset="0"/>
                        </a:rPr>
                        <m:t>𝑘</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r>
                        <a:rPr lang="en-CA" sz="1500" b="0" i="1" smtClean="0">
                          <a:latin typeface="Cambria Math" panose="02040503050406030204" pitchFamily="18" charset="0"/>
                        </a:rPr>
                        <m:t>=</m:t>
                      </m:r>
                      <m:r>
                        <a:rPr lang="en-CA" sz="1500" i="1" smtClean="0">
                          <a:solidFill>
                            <a:srgbClr val="FF0000"/>
                          </a:solidFill>
                          <a:latin typeface="Cambria Math" panose="02040503050406030204" pitchFamily="18" charset="0"/>
                        </a:rPr>
                        <m:t>𝑡</m:t>
                      </m:r>
                      <m:r>
                        <a:rPr lang="en-CA" sz="1500" b="0" i="1" smtClean="0">
                          <a:solidFill>
                            <a:srgbClr val="FF0000"/>
                          </a:solidFill>
                          <a:latin typeface="Cambria Math" panose="02040503050406030204" pitchFamily="18" charset="0"/>
                        </a:rPr>
                        <m:t>𝑒𝑟𝑚𝑒</m:t>
                      </m:r>
                      <m:r>
                        <a:rPr lang="en-CA" sz="1500" b="0" i="1" smtClean="0">
                          <a:solidFill>
                            <a:srgbClr val="FF0000"/>
                          </a:solidFill>
                          <a:latin typeface="Cambria Math" panose="02040503050406030204" pitchFamily="18" charset="0"/>
                        </a:rPr>
                        <m:t> </m:t>
                      </m:r>
                      <m:r>
                        <a:rPr lang="en-CA" sz="1500" b="0" i="1" smtClean="0">
                          <a:solidFill>
                            <a:srgbClr val="FF0000"/>
                          </a:solidFill>
                          <a:latin typeface="Cambria Math" panose="02040503050406030204" pitchFamily="18" charset="0"/>
                        </a:rPr>
                        <m:t>𝑠𝑜𝑢𝑟𝑐𝑒</m:t>
                      </m:r>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func>
                        <m:funcPr>
                          <m:ctrlPr>
                            <a:rPr lang="en-CA" sz="1500" b="0" i="1" smtClean="0">
                              <a:latin typeface="Cambria Math" panose="02040503050406030204" pitchFamily="18" charset="0"/>
                            </a:rPr>
                          </m:ctrlPr>
                        </m:funcPr>
                        <m:fName>
                          <m:r>
                            <a:rPr lang="en-CA" sz="1500" b="0" i="1" smtClean="0">
                              <a:latin typeface="Cambria Math" panose="02040503050406030204" pitchFamily="18" charset="0"/>
                            </a:rPr>
                            <m:t>𝑡</m:t>
                          </m:r>
                          <m:r>
                            <a:rPr lang="en-CA" sz="1500" b="0" i="1" smtClean="0">
                              <a:latin typeface="Cambria Math" panose="02040503050406030204" pitchFamily="18" charset="0"/>
                            </a:rPr>
                            <m:t>.</m:t>
                          </m:r>
                          <m:r>
                            <m:rPr>
                              <m:sty m:val="p"/>
                            </m:rPr>
                            <a:rPr lang="en-CA" sz="1500" b="0" i="0" smtClean="0">
                              <a:latin typeface="Cambria Math" panose="02040503050406030204" pitchFamily="18" charset="0"/>
                            </a:rPr>
                            <m:t>exp</m:t>
                          </m:r>
                        </m:fName>
                        <m:e>
                          <m:d>
                            <m:dPr>
                              <m:ctrlPr>
                                <a:rPr lang="en-CA" sz="1500" b="0" i="1" smtClean="0">
                                  <a:latin typeface="Cambria Math" panose="02040503050406030204" pitchFamily="18" charset="0"/>
                                </a:rPr>
                              </m:ctrlPr>
                            </m:dPr>
                            <m:e>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b="0" i="1" smtClean="0">
                                  <a:latin typeface="Cambria Math" panose="02040503050406030204" pitchFamily="18" charset="0"/>
                                </a:rPr>
                                <m:t>𝑡</m:t>
                              </m:r>
                            </m:e>
                          </m:d>
                        </m:e>
                      </m:func>
                      <m:r>
                        <a:rPr lang="en-CA" sz="1500" b="0" i="1" smtClean="0">
                          <a:latin typeface="Cambria Math" panose="02040503050406030204" pitchFamily="18" charset="0"/>
                        </a:rPr>
                        <m:t> </m:t>
                      </m:r>
                      <m:d>
                        <m:dPr>
                          <m:begChr m:val="["/>
                          <m:endChr m:val="]"/>
                          <m:ctrlPr>
                            <a:rPr lang="en-CA" sz="1500" b="0" i="1" smtClean="0">
                              <a:latin typeface="Cambria Math" panose="02040503050406030204" pitchFamily="18" charset="0"/>
                            </a:rPr>
                          </m:ctrlPr>
                        </m:dPr>
                        <m:e>
                          <m:d>
                            <m:dPr>
                              <m:ctrlPr>
                                <a:rPr lang="en-CA" sz="1500" b="0" i="1" smtClean="0">
                                  <a:latin typeface="Cambria Math" panose="02040503050406030204" pitchFamily="18" charset="0"/>
                                </a:rPr>
                              </m:ctrlPr>
                            </m:dPr>
                            <m:e>
                              <m:f>
                                <m:fPr>
                                  <m:ctrlPr>
                                    <a:rPr lang="en-CA" sz="1500" i="1">
                                      <a:latin typeface="Cambria Math" panose="02040503050406030204" pitchFamily="18" charset="0"/>
                                    </a:rPr>
                                  </m:ctrlPr>
                                </m:fPr>
                                <m:num>
                                  <m:r>
                                    <a:rPr lang="en-CA" sz="1500" i="1">
                                      <a:latin typeface="Cambria Math" panose="02040503050406030204" pitchFamily="18" charset="0"/>
                                    </a:rPr>
                                    <m:t>𝑘𝑟</m:t>
                                  </m:r>
                                </m:num>
                                <m:den>
                                  <m:sSub>
                                    <m:sSubPr>
                                      <m:ctrlPr>
                                        <a:rPr lang="en-CA" sz="1500" i="1">
                                          <a:latin typeface="Cambria Math" panose="02040503050406030204" pitchFamily="18" charset="0"/>
                                        </a:rPr>
                                      </m:ctrlPr>
                                    </m:sSubPr>
                                    <m:e>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r>
                                <a:rPr lang="en-CA" sz="1500" i="1">
                                  <a:latin typeface="Cambria Math" panose="02040503050406030204" pitchFamily="18" charset="0"/>
                                </a:rPr>
                                <m:t>−1</m:t>
                              </m:r>
                            </m:e>
                          </m:d>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r>
                            <a:rPr lang="en-CA" sz="1500" b="0" i="1" smtClean="0">
                              <a:latin typeface="Cambria Math" panose="02040503050406030204" pitchFamily="18" charset="0"/>
                            </a:rPr>
                            <m:t>−4</m:t>
                          </m:r>
                          <m:r>
                            <a:rPr lang="en-CA" sz="1500" b="0" i="1" smtClean="0">
                              <a:latin typeface="Cambria Math" panose="02040503050406030204" pitchFamily="18" charset="0"/>
                            </a:rPr>
                            <m:t>𝑅</m:t>
                          </m:r>
                          <m:r>
                            <a:rPr lang="en-CA" sz="1500" b="0" i="1" smtClean="0">
                              <a:latin typeface="Cambria Math" panose="02040503050406030204" pitchFamily="18" charset="0"/>
                            </a:rPr>
                            <m:t>+9</m:t>
                          </m:r>
                          <m:r>
                            <a:rPr lang="en-CA" sz="1500" b="0" i="1" smtClean="0">
                              <a:latin typeface="Cambria Math" panose="02040503050406030204" pitchFamily="18" charset="0"/>
                            </a:rPr>
                            <m:t>𝑟</m:t>
                          </m:r>
                        </m:e>
                      </m:d>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func>
                        <m:funcPr>
                          <m:ctrlPr>
                            <a:rPr lang="en-CA" sz="1500" i="1">
                              <a:latin typeface="Cambria Math" panose="02040503050406030204" pitchFamily="18" charset="0"/>
                            </a:rPr>
                          </m:ctrlPr>
                        </m:funcPr>
                        <m:fName>
                          <m:r>
                            <m:rPr>
                              <m:sty m:val="p"/>
                            </m:rPr>
                            <a:rPr lang="en-CA" sz="1500">
                              <a:latin typeface="Cambria Math" panose="02040503050406030204" pitchFamily="18" charset="0"/>
                            </a:rPr>
                            <m:t>exp</m:t>
                          </m:r>
                        </m:fName>
                        <m:e>
                          <m:d>
                            <m:dPr>
                              <m:ctrlPr>
                                <a:rPr lang="en-CA" sz="1500" i="1">
                                  <a:latin typeface="Cambria Math" panose="02040503050406030204" pitchFamily="18" charset="0"/>
                                </a:rPr>
                              </m:ctrlPr>
                            </m:dPr>
                            <m:e>
                              <m:r>
                                <a:rPr lang="en-CA" sz="1500" i="1">
                                  <a:latin typeface="Cambria Math" panose="02040503050406030204" pitchFamily="18" charset="0"/>
                                </a:rPr>
                                <m:t>−</m:t>
                              </m:r>
                              <m:sSub>
                                <m:sSubPr>
                                  <m:ctrlPr>
                                    <a:rPr lang="en-CA" sz="1500" b="0" i="1" smtClean="0">
                                      <a:latin typeface="Cambria Math" panose="02040503050406030204" pitchFamily="18" charset="0"/>
                                    </a:rPr>
                                  </m:ctrlPr>
                                </m:sSubPr>
                                <m:e>
                                  <m:r>
                                    <a:rPr lang="en-CA" sz="1500" i="1">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i="1">
                                  <a:latin typeface="Cambria Math" panose="02040503050406030204" pitchFamily="18" charset="0"/>
                                </a:rPr>
                                <m:t>𝑡</m:t>
                              </m:r>
                            </m:e>
                          </m:d>
                        </m:e>
                      </m:func>
                      <m:r>
                        <a:rPr lang="en-CA" sz="1500" b="0" i="1" smtClean="0">
                          <a:latin typeface="Cambria Math" panose="02040503050406030204" pitchFamily="18" charset="0"/>
                        </a:rPr>
                        <m:t>  (1)</m:t>
                      </m:r>
                    </m:oMath>
                  </m:oMathPara>
                </a14:m>
                <a:endParaRPr lang="en-CA" sz="1500" dirty="0"/>
              </a:p>
              <a:p>
                <a:pPr marL="0" indent="0">
                  <a:buNone/>
                </a:pPr>
                <a:endParaRPr lang="en-CA" sz="1600" dirty="0">
                  <a:solidFill>
                    <a:schemeClr val="tx1"/>
                  </a:solidFill>
                </a:endParaRPr>
              </a:p>
            </p:txBody>
          </p:sp>
        </mc:Choice>
        <mc:Fallback>
          <p:sp>
            <p:nvSpPr>
              <p:cNvPr id="6" name="Content Placeholder 2">
                <a:extLst>
                  <a:ext uri="{FF2B5EF4-FFF2-40B4-BE49-F238E27FC236}">
                    <a16:creationId xmlns:a16="http://schemas.microsoft.com/office/drawing/2014/main" id="{F51DB536-4B98-3A5E-2E99-5F0F50D9E69A}"/>
                  </a:ext>
                </a:extLst>
              </p:cNvPr>
              <p:cNvSpPr>
                <a:spLocks noGrp="1" noRot="1" noChangeAspect="1" noMove="1" noResize="1" noEditPoints="1" noAdjustHandles="1" noChangeArrowheads="1" noChangeShapeType="1" noTextEdit="1"/>
              </p:cNvSpPr>
              <p:nvPr>
                <p:ph idx="1"/>
              </p:nvPr>
            </p:nvSpPr>
            <p:spPr>
              <a:xfrm>
                <a:off x="176981" y="723901"/>
                <a:ext cx="11798710" cy="5860026"/>
              </a:xfrm>
              <a:blipFill>
                <a:blip r:embed="rId2"/>
                <a:stretch>
                  <a:fillRect l="-258" t="-312" r="-671"/>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1ADF9611-2987-A46A-1DAC-8DA1FB01939E}"/>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endParaRPr lang="en-CA" sz="2500" dirty="0"/>
          </a:p>
        </p:txBody>
      </p:sp>
    </p:spTree>
    <p:extLst>
      <p:ext uri="{BB962C8B-B14F-4D97-AF65-F5344CB8AC3E}">
        <p14:creationId xmlns:p14="http://schemas.microsoft.com/office/powerpoint/2010/main" val="330868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0B646F29-48B9-AA14-E871-6EF8064ED0A9}"/>
                  </a:ext>
                </a:extLst>
              </p:cNvPr>
              <p:cNvSpPr>
                <a:spLocks noGrp="1"/>
              </p:cNvSpPr>
              <p:nvPr>
                <p:ph idx="1"/>
              </p:nvPr>
            </p:nvSpPr>
            <p:spPr>
              <a:xfrm>
                <a:off x="838200" y="717755"/>
                <a:ext cx="10515600" cy="6027174"/>
              </a:xfrm>
            </p:spPr>
            <p:txBody>
              <a:bodyPr>
                <a:noAutofit/>
              </a:bodyPr>
              <a:lstStyle/>
              <a:p>
                <a:pPr marL="0" indent="0">
                  <a:buNone/>
                </a:pPr>
                <a:r>
                  <a:rPr lang="en-CA" sz="1400" dirty="0" err="1"/>
                  <a:t>D’après</a:t>
                </a:r>
                <a:r>
                  <a:rPr lang="en-CA" sz="1400" dirty="0"/>
                  <a:t> le devoir 1 question F, on </a:t>
                </a:r>
                <a:r>
                  <a:rPr lang="en-CA" sz="1400" dirty="0" err="1"/>
                  <a:t>avait</a:t>
                </a:r>
                <a:r>
                  <a:rPr lang="en-CA" sz="1400" dirty="0"/>
                  <a:t> </a:t>
                </a:r>
                <a:r>
                  <a:rPr lang="en-CA" sz="1400" dirty="0" err="1"/>
                  <a:t>obtenu</a:t>
                </a:r>
                <a:r>
                  <a:rPr lang="en-CA" sz="1400" dirty="0"/>
                  <a:t> la </a:t>
                </a:r>
                <a:r>
                  <a:rPr lang="en-CA" sz="1400" dirty="0" err="1"/>
                  <a:t>discrétisation</a:t>
                </a:r>
                <a:r>
                  <a:rPr lang="en-CA" sz="1400" dirty="0"/>
                  <a:t> </a:t>
                </a:r>
                <a:r>
                  <a:rPr lang="en-CA" sz="1400" dirty="0" err="1"/>
                  <a:t>suivante</a:t>
                </a:r>
                <a:r>
                  <a:rPr lang="en-CA" sz="1400" dirty="0"/>
                  <a:t> avec S constant et des </a:t>
                </a:r>
                <a:r>
                  <a:rPr lang="en-CA" sz="1400" dirty="0" err="1"/>
                  <a:t>schémas</a:t>
                </a:r>
                <a:r>
                  <a:rPr lang="en-CA" sz="1400" dirty="0"/>
                  <a:t> </a:t>
                </a:r>
                <a:r>
                  <a:rPr lang="en-CA" sz="1400" dirty="0" err="1"/>
                  <a:t>d’ordre</a:t>
                </a:r>
                <a:r>
                  <a:rPr lang="en-CA" sz="1400" dirty="0"/>
                  <a:t> 2 </a:t>
                </a:r>
                <a:r>
                  <a:rPr lang="en-CA" sz="1400" dirty="0" err="1"/>
                  <a:t>en</a:t>
                </a:r>
                <a:r>
                  <a:rPr lang="en-CA" sz="1400" dirty="0"/>
                  <a:t> </a:t>
                </a:r>
                <a:r>
                  <a:rPr lang="en-CA" sz="1400" dirty="0" err="1"/>
                  <a:t>espace</a:t>
                </a:r>
                <a:r>
                  <a:rPr lang="en-CA" sz="1400" dirty="0"/>
                  <a:t> et </a:t>
                </a:r>
                <a:r>
                  <a:rPr lang="en-CA" sz="1400" dirty="0" err="1"/>
                  <a:t>d’ordre</a:t>
                </a:r>
                <a:r>
                  <a:rPr lang="en-CA" sz="1400" dirty="0"/>
                  <a:t> 1 </a:t>
                </a:r>
                <a:r>
                  <a:rPr lang="en-CA" sz="1400" dirty="0" err="1"/>
                  <a:t>en</a:t>
                </a:r>
                <a:r>
                  <a:rPr lang="en-CA" sz="1400" dirty="0"/>
                  <a:t> temps:</a:t>
                </a:r>
                <a:endParaRPr lang="en-CA" sz="1400" b="0" dirty="0"/>
              </a:p>
              <a:p>
                <a:pPr marL="0" indent="0">
                  <a:buNone/>
                </a:pPr>
                <a14:m>
                  <m:oMathPara xmlns:m="http://schemas.openxmlformats.org/officeDocument/2006/math">
                    <m:oMathParaPr>
                      <m:jc m:val="centerGroup"/>
                    </m:oMathParaPr>
                    <m:oMath xmlns:m="http://schemas.openxmlformats.org/officeDocument/2006/math">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𝑒𝑓𝑓</m:t>
                          </m:r>
                        </m:sub>
                      </m:sSub>
                      <m:r>
                        <a:rPr lang="en-CA" sz="1400" b="0" i="1"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den>
                          </m:f>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a:rPr lang="en-CA" sz="1400" b="0" i="1" smtClean="0">
                                  <a:solidFill>
                                    <a:schemeClr val="tx1"/>
                                  </a:solidFill>
                                  <a:latin typeface="Cambria Math" panose="02040503050406030204" pitchFamily="18" charset="0"/>
                                </a:rPr>
                                <m:t>2</m:t>
                              </m:r>
                              <m:r>
                                <m:rPr>
                                  <m:sty m:val="p"/>
                                </m:rPr>
                                <a:rPr lang="en-CA" sz="1400" b="0" i="0" smtClean="0">
                                  <a:solidFill>
                                    <a:schemeClr val="tx1"/>
                                  </a:solidFill>
                                  <a:latin typeface="Cambria Math" panose="02040503050406030204" pitchFamily="18" charset="0"/>
                                </a:rPr>
                                <m:t>Δ</m:t>
                              </m:r>
                              <m:r>
                                <a:rPr lang="en-CA" sz="1400" b="0" i="1" smtClean="0">
                                  <a:latin typeface="Cambria Math" panose="02040503050406030204" pitchFamily="18" charset="0"/>
                                </a:rPr>
                                <m:t>𝑟</m:t>
                              </m:r>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−2</m:t>
                              </m:r>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m:rPr>
                                  <m:sty m:val="p"/>
                                </m:rPr>
                                <a:rPr lang="en-CA" sz="1400" b="0" i="0" smtClean="0">
                                  <a:latin typeface="Cambria Math" panose="02040503050406030204" pitchFamily="18" charset="0"/>
                                </a:rPr>
                                <m:t>Δ</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𝑟</m:t>
                                  </m:r>
                                </m:e>
                                <m:sup>
                                  <m:r>
                                    <a:rPr lang="en-CA" sz="1400" b="0" i="1" smtClean="0">
                                      <a:latin typeface="Cambria Math" panose="02040503050406030204" pitchFamily="18" charset="0"/>
                                    </a:rPr>
                                    <m:t>2</m:t>
                                  </m:r>
                                </m:sup>
                              </m:sSup>
                            </m:den>
                          </m:f>
                        </m:e>
                      </m:d>
                      <m:r>
                        <a:rPr lang="en-CA" sz="1400" b="0" i="1" smtClean="0">
                          <a:latin typeface="Cambria Math" panose="02040503050406030204" pitchFamily="18" charset="0"/>
                        </a:rPr>
                        <m:t>=</m:t>
                      </m:r>
                      <m:sSubSup>
                        <m:sSubSupPr>
                          <m:ctrlPr>
                            <a:rPr lang="en-CA" sz="1400" i="1" smtClean="0">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0"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oMath>
                  </m:oMathPara>
                </a14:m>
                <a:endParaRPr lang="en-CA" sz="1400" b="0" dirty="0"/>
              </a:p>
              <a:p>
                <a:pPr marL="0" indent="0">
                  <a:buNone/>
                </a:pPr>
                <a:endParaRPr lang="en-CA" sz="1400" b="0" dirty="0"/>
              </a:p>
              <a:p>
                <a:pPr marL="0" indent="0">
                  <a:buNone/>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.2</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𝑟</m:t>
                              </m:r>
                            </m:den>
                          </m:f>
                        </m:e>
                      </m:d>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smtClean="0">
                          <a:latin typeface="Cambria Math" panose="02040503050406030204" pitchFamily="18" charset="0"/>
                        </a:rPr>
                        <m:t> </m:t>
                      </m:r>
                      <m:d>
                        <m:dPr>
                          <m:begChr m:val="["/>
                          <m:endChr m:val="]"/>
                          <m:ctrlPr>
                            <a:rPr lang="en-CA" sz="1400" i="1" smtClean="0">
                              <a:latin typeface="Cambria Math" panose="02040503050406030204" pitchFamily="18" charset="0"/>
                            </a:rPr>
                          </m:ctrlPr>
                        </m:dPr>
                        <m:e>
                          <m:r>
                            <a:rPr lang="en-CA" sz="1400" b="0" i="1" smtClean="0">
                              <a:latin typeface="Cambria Math" panose="02040503050406030204" pitchFamily="18" charset="0"/>
                            </a:rPr>
                            <m:t>1+</m:t>
                          </m:r>
                          <m:d>
                            <m:dPr>
                              <m:ctrlPr>
                                <a:rPr lang="en-CA" sz="1400" i="1" smtClean="0">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i="1">
                          <a:latin typeface="Cambria Math" panose="02040503050406030204" pitchFamily="18" charset="0"/>
                        </a:rPr>
                        <m:t>𝑆</m:t>
                      </m:r>
                      <m:r>
                        <a:rPr lang="en-CA" sz="140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buNone/>
                </a:pPr>
                <a:r>
                  <a:rPr lang="en-CA" sz="1400" dirty="0" err="1"/>
                  <a:t>Puisque</a:t>
                </a:r>
                <a:r>
                  <a:rPr lang="en-CA" sz="1400" dirty="0"/>
                  <a:t> S=</a:t>
                </a:r>
                <a:r>
                  <a:rPr lang="en-CA" sz="1400" dirty="0" err="1"/>
                  <a:t>kC</a:t>
                </a:r>
                <a:r>
                  <a:rPr lang="en-CA" sz="1400" dirty="0"/>
                  <a:t>, la </a:t>
                </a:r>
                <a:r>
                  <a:rPr lang="en-CA" sz="1400" dirty="0" err="1"/>
                  <a:t>discrétisation</a:t>
                </a:r>
                <a:r>
                  <a:rPr lang="en-CA" sz="1400" dirty="0"/>
                  <a:t> </a:t>
                </a:r>
                <a:r>
                  <a:rPr lang="en-CA" sz="1400" dirty="0" err="1"/>
                  <a:t>devient</a:t>
                </a:r>
                <a:r>
                  <a:rPr lang="en-CA" sz="1400" dirty="0"/>
                  <a:t>:</a:t>
                </a:r>
              </a:p>
              <a:p>
                <a:pPr marL="0" indent="0">
                  <a:buNone/>
                </a:pPr>
                <a:endParaRPr lang="en-CA" sz="1400" dirty="0"/>
              </a:p>
              <a:p>
                <a:pPr marL="0" indent="0">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𝑘</m:t>
                      </m:r>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0" smtClean="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b="0" i="1" smtClean="0">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oMath>
                  </m:oMathPara>
                </a14:m>
                <a:endParaRPr lang="en-CA" sz="1400" dirty="0"/>
              </a:p>
              <a:p>
                <a:pPr marL="0" indent="0">
                  <a:lnSpc>
                    <a:spcPct val="170000"/>
                  </a:lnSpc>
                  <a:buNone/>
                </a:pPr>
                <a:r>
                  <a:rPr lang="en-CA" sz="1400" dirty="0"/>
                  <a:t>En </a:t>
                </a:r>
                <a:r>
                  <a:rPr lang="en-CA" sz="1400" dirty="0" err="1"/>
                  <a:t>appliquant</a:t>
                </a:r>
                <a:r>
                  <a:rPr lang="en-CA" sz="1400" dirty="0"/>
                  <a:t> la MMS et </a:t>
                </a:r>
                <a:r>
                  <a:rPr lang="en-CA" sz="1400" dirty="0" err="1"/>
                  <a:t>en</a:t>
                </a:r>
                <a:r>
                  <a:rPr lang="en-CA" sz="1400" dirty="0"/>
                  <a:t> </a:t>
                </a:r>
                <a:r>
                  <a:rPr lang="en-CA" sz="1400" dirty="0" err="1"/>
                  <a:t>incorporant</a:t>
                </a:r>
                <a:r>
                  <a:rPr lang="en-CA" sz="1400" dirty="0"/>
                  <a:t> le </a:t>
                </a:r>
                <a:r>
                  <a:rPr lang="en-CA" sz="1400" dirty="0" err="1"/>
                  <a:t>terme</a:t>
                </a:r>
                <a:r>
                  <a:rPr lang="en-CA" sz="1400" dirty="0"/>
                  <a:t> source </a:t>
                </a:r>
                <a:r>
                  <a:rPr lang="en-CA" sz="1400" dirty="0" err="1"/>
                  <a:t>calculé</a:t>
                </a:r>
                <a:r>
                  <a:rPr lang="en-CA" sz="1400" dirty="0"/>
                  <a:t> </a:t>
                </a:r>
                <a:r>
                  <a:rPr lang="en-CA" sz="1400" dirty="0" err="1"/>
                  <a:t>en</a:t>
                </a:r>
                <a:r>
                  <a:rPr lang="en-CA" sz="1400" dirty="0"/>
                  <a:t> (1) on </a:t>
                </a:r>
                <a:r>
                  <a:rPr lang="en-CA" sz="1400" dirty="0" err="1"/>
                  <a:t>obtient</a:t>
                </a:r>
                <a:r>
                  <a:rPr lang="en-CA" sz="1400" dirty="0"/>
                  <a:t>:</a:t>
                </a:r>
                <a:endParaRPr lang="en-CA" sz="1400" dirty="0">
                  <a:solidFill>
                    <a:srgbClr val="FF0000"/>
                  </a:solidFill>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i="1">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solidFill>
                            <a:schemeClr val="tx1"/>
                          </a:solidFill>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a:rPr lang="en-CA" sz="1400" b="0" i="1" smtClean="0">
                          <a:latin typeface="Cambria Math" panose="02040503050406030204" pitchFamily="18" charset="0"/>
                        </a:rPr>
                        <m:t>.</m:t>
                      </m:r>
                      <m:r>
                        <a:rPr lang="en-CA" sz="1400" b="0" i="1" smtClean="0">
                          <a:solidFill>
                            <a:srgbClr val="FF0000"/>
                          </a:solidFill>
                          <a:latin typeface="Cambria Math" panose="02040503050406030204" pitchFamily="18" charset="0"/>
                        </a:rPr>
                        <m:t>𝑡𝑒𝑟𝑚𝑒</m:t>
                      </m:r>
                      <m:r>
                        <a:rPr lang="en-CA" sz="1400" b="0" i="1" smtClean="0">
                          <a:solidFill>
                            <a:srgbClr val="FF0000"/>
                          </a:solidFill>
                          <a:latin typeface="Cambria Math" panose="02040503050406030204" pitchFamily="18" charset="0"/>
                        </a:rPr>
                        <m:t> </m:t>
                      </m:r>
                      <m:r>
                        <a:rPr lang="en-CA" sz="1400" b="0" i="1" smtClean="0">
                          <a:solidFill>
                            <a:srgbClr val="FF0000"/>
                          </a:solidFill>
                          <a:latin typeface="Cambria Math" panose="02040503050406030204" pitchFamily="18" charset="0"/>
                        </a:rPr>
                        <m:t>𝑠𝑜𝑢𝑟𝑐𝑒</m:t>
                      </m:r>
                      <m:r>
                        <a:rPr lang="en-CA" sz="1400" b="0" i="1" smtClean="0">
                          <a:solidFill>
                            <a:srgbClr val="FF0000"/>
                          </a:solidFill>
                          <a:latin typeface="Cambria Math" panose="02040503050406030204" pitchFamily="18" charset="0"/>
                        </a:rPr>
                        <m:t>             (2)</m:t>
                      </m:r>
                    </m:oMath>
                  </m:oMathPara>
                </a14:m>
                <a:endParaRPr lang="en-CA" sz="1400" dirty="0"/>
              </a:p>
            </p:txBody>
          </p:sp>
        </mc:Choice>
        <mc:Fallback>
          <p:sp>
            <p:nvSpPr>
              <p:cNvPr id="6" name="Content Placeholder 2">
                <a:extLst>
                  <a:ext uri="{FF2B5EF4-FFF2-40B4-BE49-F238E27FC236}">
                    <a16:creationId xmlns:a16="http://schemas.microsoft.com/office/drawing/2014/main" id="{0B646F29-48B9-AA14-E871-6EF8064ED0A9}"/>
                  </a:ext>
                </a:extLst>
              </p:cNvPr>
              <p:cNvSpPr>
                <a:spLocks noGrp="1" noRot="1" noChangeAspect="1" noMove="1" noResize="1" noEditPoints="1" noAdjustHandles="1" noChangeArrowheads="1" noChangeShapeType="1" noTextEdit="1"/>
              </p:cNvSpPr>
              <p:nvPr>
                <p:ph idx="1"/>
              </p:nvPr>
            </p:nvSpPr>
            <p:spPr>
              <a:xfrm>
                <a:off x="838200" y="717755"/>
                <a:ext cx="10515600" cy="6027174"/>
              </a:xfrm>
              <a:blipFill>
                <a:blip r:embed="rId2"/>
                <a:stretch>
                  <a:fillRect l="-174" t="-506"/>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6239E5AB-9BB5-9A46-0790-A8769E0EA433}"/>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r>
              <a:rPr lang="en-CA" sz="2500" dirty="0"/>
              <a:t> (suite)</a:t>
            </a:r>
          </a:p>
        </p:txBody>
      </p:sp>
    </p:spTree>
    <p:extLst>
      <p:ext uri="{BB962C8B-B14F-4D97-AF65-F5344CB8AC3E}">
        <p14:creationId xmlns:p14="http://schemas.microsoft.com/office/powerpoint/2010/main" val="427447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0000501F-9B03-32A0-97CB-4DB9B81D513E}"/>
                  </a:ext>
                </a:extLst>
              </p:cNvPr>
              <p:cNvSpPr>
                <a:spLocks noGrp="1"/>
              </p:cNvSpPr>
              <p:nvPr>
                <p:ph idx="1"/>
              </p:nvPr>
            </p:nvSpPr>
            <p:spPr>
              <a:xfrm>
                <a:off x="0" y="894735"/>
                <a:ext cx="12191999" cy="5963265"/>
              </a:xfrm>
            </p:spPr>
            <p:txBody>
              <a:bodyPr>
                <a:normAutofit/>
              </a:bodyPr>
              <a:lstStyle/>
              <a:p>
                <a:pPr marL="0" indent="0">
                  <a:buNone/>
                </a:pPr>
                <a:r>
                  <a:rPr lang="en-CA" sz="2000" b="1" dirty="0"/>
                  <a:t>Equation </a:t>
                </a:r>
                <a:r>
                  <a:rPr lang="en-CA" sz="2000" b="1" dirty="0" err="1"/>
                  <a:t>en</a:t>
                </a:r>
                <a:r>
                  <a:rPr lang="en-CA" sz="2000" b="1" dirty="0"/>
                  <a:t> </a:t>
                </a:r>
                <a:r>
                  <a:rPr lang="en-CA" sz="2000" b="1" dirty="0" err="1"/>
                  <a:t>chaque</a:t>
                </a:r>
                <a:r>
                  <a:rPr lang="en-CA" sz="2000" b="1" dirty="0"/>
                  <a:t> </a:t>
                </a:r>
                <a:r>
                  <a:rPr lang="en-CA" sz="2000" b="1" dirty="0" err="1"/>
                  <a:t>noeud</a:t>
                </a:r>
                <a:r>
                  <a:rPr lang="en-CA" sz="2000" b="1" dirty="0"/>
                  <a:t>:</a:t>
                </a:r>
              </a:p>
              <a:p>
                <a:pPr>
                  <a:spcAft>
                    <a:spcPts val="600"/>
                  </a:spcAft>
                </a:pPr>
                <a:r>
                  <a:rPr lang="en-CA" sz="1600" b="1" dirty="0" err="1"/>
                  <a:t>Noeud</a:t>
                </a:r>
                <a:r>
                  <a:rPr lang="en-CA" sz="1600" b="1" dirty="0"/>
                  <a:t> 1 (condition de Neumann) </a:t>
                </a:r>
                <a:r>
                  <a:rPr lang="en-CA" sz="1600" b="1" dirty="0" err="1"/>
                  <a:t>maintient</a:t>
                </a:r>
                <a:r>
                  <a:rPr lang="en-CA" sz="1600" b="1" dirty="0"/>
                  <a:t> de la </a:t>
                </a:r>
                <a:r>
                  <a:rPr lang="en-CA" sz="1600" b="1" dirty="0" err="1"/>
                  <a:t>même</a:t>
                </a:r>
                <a:r>
                  <a:rPr lang="en-CA" sz="1600" b="1" dirty="0"/>
                  <a:t> condition qui </a:t>
                </a:r>
                <a:r>
                  <a:rPr lang="en-CA" sz="1600" b="1" dirty="0" err="1"/>
                  <a:t>représentait</a:t>
                </a:r>
                <a:r>
                  <a:rPr lang="en-CA" sz="1600" b="1" dirty="0"/>
                  <a:t> </a:t>
                </a:r>
                <a:r>
                  <a:rPr lang="en-CA" sz="1600" b="1" dirty="0" err="1"/>
                  <a:t>l’axisymétrie</a:t>
                </a:r>
                <a:r>
                  <a:rPr lang="en-CA" sz="1600" b="1" dirty="0"/>
                  <a:t> dans le </a:t>
                </a:r>
                <a:r>
                  <a:rPr lang="en-CA" sz="1600" b="1" dirty="0" err="1"/>
                  <a:t>problème</a:t>
                </a:r>
                <a:r>
                  <a:rPr lang="en-CA" sz="1600" b="1" dirty="0"/>
                  <a:t> </a:t>
                </a:r>
                <a:r>
                  <a:rPr lang="en-CA" sz="1600" b="1" dirty="0" err="1"/>
                  <a:t>réel</a:t>
                </a:r>
                <a:r>
                  <a:rPr lang="en-CA" sz="1600" b="1" dirty="0"/>
                  <a:t>:</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r>
                      <a:rPr lang="en-CA" sz="1600" b="0" i="0" smtClean="0">
                        <a:latin typeface="Cambria Math" panose="02040503050406030204" pitchFamily="18" charset="0"/>
                      </a:rPr>
                      <m:t> </m:t>
                    </m:r>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3</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4</m:t>
                        </m:r>
                        <m:r>
                          <a:rPr lang="en-CA" sz="1600" i="1">
                            <a:latin typeface="Cambria Math" panose="02040503050406030204" pitchFamily="18" charset="0"/>
                          </a:rPr>
                          <m:t>𝐶</m:t>
                        </m:r>
                      </m:e>
                      <m:sub>
                        <m:r>
                          <a:rPr lang="en-CA" sz="1600" i="1">
                            <a:latin typeface="Cambria Math" panose="02040503050406030204" pitchFamily="18" charset="0"/>
                          </a:rPr>
                          <m:t>2</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−3</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1</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=0</m:t>
                    </m:r>
                  </m:oMath>
                </a14:m>
                <a:endParaRPr lang="en-CA" sz="1600" i="1" dirty="0">
                  <a:latin typeface="Cambria Math" panose="02040503050406030204" pitchFamily="18" charset="0"/>
                </a:endParaRPr>
              </a:p>
              <a:p>
                <a:r>
                  <a:rPr lang="en-CA" sz="1600" b="1" dirty="0" err="1"/>
                  <a:t>Noeuds</a:t>
                </a:r>
                <a:r>
                  <a:rPr lang="en-CA" sz="1600" b="1" dirty="0"/>
                  <a:t> 2 à (n-1):</a:t>
                </a:r>
              </a:p>
              <a:p>
                <a:pPr marL="0" indent="0">
                  <a:buNone/>
                </a:pPr>
                <a:r>
                  <a:rPr lang="en-CA" sz="1600" dirty="0"/>
                  <a:t>En </a:t>
                </a:r>
                <a:r>
                  <a:rPr lang="en-CA" sz="1600" dirty="0" err="1"/>
                  <a:t>remplaçant</a:t>
                </a:r>
                <a:r>
                  <a:rPr lang="en-CA" sz="1600" dirty="0"/>
                  <a:t> </a:t>
                </a:r>
                <a:r>
                  <a:rPr lang="en-CA" sz="1600" dirty="0" err="1"/>
                  <a:t>l’expression</a:t>
                </a:r>
                <a:r>
                  <a:rPr lang="en-CA" sz="1600" dirty="0"/>
                  <a:t> du </a:t>
                </a:r>
                <a:r>
                  <a:rPr lang="en-CA" sz="1600" dirty="0" err="1"/>
                  <a:t>terme</a:t>
                </a:r>
                <a:r>
                  <a:rPr lang="en-CA" sz="1600" dirty="0"/>
                  <a:t> source (1), </a:t>
                </a:r>
                <a:r>
                  <a:rPr lang="en-CA" sz="1600" dirty="0" err="1"/>
                  <a:t>l’equation</a:t>
                </a:r>
                <a:r>
                  <a:rPr lang="en-CA" sz="1600" dirty="0"/>
                  <a:t> (2) </a:t>
                </a:r>
                <a:r>
                  <a:rPr lang="en-CA" sz="1600" dirty="0" err="1"/>
                  <a:t>discrétisée</a:t>
                </a:r>
                <a:r>
                  <a:rPr lang="en-CA" sz="1600" dirty="0"/>
                  <a:t> applicable à </a:t>
                </a:r>
                <a:r>
                  <a:rPr lang="en-CA" sz="1600" dirty="0" err="1"/>
                  <a:t>ces</a:t>
                </a:r>
                <a:r>
                  <a:rPr lang="en-CA" sz="1600" dirty="0"/>
                  <a:t> </a:t>
                </a:r>
                <a:r>
                  <a:rPr lang="en-CA" sz="1600" dirty="0" err="1"/>
                  <a:t>noeuds</a:t>
                </a:r>
                <a:r>
                  <a:rPr lang="en-CA" sz="1600" dirty="0"/>
                  <a:t> </a:t>
                </a:r>
                <a:r>
                  <a:rPr lang="en-CA" sz="1600" dirty="0" err="1"/>
                  <a:t>devient</a:t>
                </a:r>
                <a:r>
                  <a:rPr lang="en-CA" sz="1600" dirty="0"/>
                  <a:t> pour un instant </a:t>
                </a:r>
                <a14:m>
                  <m:oMath xmlns:m="http://schemas.openxmlformats.org/officeDocument/2006/math">
                    <m:sSub>
                      <m:sSubPr>
                        <m:ctrlPr>
                          <a:rPr lang="en-CA" sz="1600" b="0" i="1" smtClean="0">
                            <a:latin typeface="Cambria Math" panose="02040503050406030204" pitchFamily="18" charset="0"/>
                          </a:rPr>
                        </m:ctrlPr>
                      </m:sSubPr>
                      <m:e>
                        <m:r>
                          <a:rPr lang="en-CA" sz="1600" i="1">
                            <a:latin typeface="Cambria Math" panose="02040503050406030204" pitchFamily="18" charset="0"/>
                          </a:rPr>
                          <m:t>𝑡</m:t>
                        </m:r>
                      </m:e>
                      <m:sub>
                        <m:r>
                          <a:rPr lang="en-CA" sz="1600" b="0" i="1" smtClean="0">
                            <a:latin typeface="Cambria Math" panose="02040503050406030204" pitchFamily="18" charset="0"/>
                          </a:rPr>
                          <m:t>𝑗</m:t>
                        </m:r>
                      </m:sub>
                    </m:sSub>
                    <m:r>
                      <a:rPr lang="en-CA" sz="1600" b="0" i="1" smtClean="0">
                        <a:latin typeface="Cambria Math" panose="02040503050406030204" pitchFamily="18" charset="0"/>
                      </a:rPr>
                      <m:t> </m:t>
                    </m:r>
                  </m:oMath>
                </a14:m>
                <a:r>
                  <a:rPr lang="en-CA" sz="1600" dirty="0"/>
                  <a:t>donné:</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 </m:t>
                      </m:r>
                      <m:d>
                        <m:dPr>
                          <m:begChr m:val="["/>
                          <m:endChr m:val="]"/>
                          <m:ctrlPr>
                            <a:rPr lang="en-CA" sz="1100" i="1">
                              <a:latin typeface="Cambria Math" panose="02040503050406030204" pitchFamily="18" charset="0"/>
                            </a:rPr>
                          </m:ctrlPr>
                        </m:dPr>
                        <m:e>
                          <m:r>
                            <a:rPr lang="en-CA" sz="1100" i="1">
                              <a:latin typeface="Cambria Math" panose="02040503050406030204" pitchFamily="18" charset="0"/>
                            </a:rPr>
                            <m:t>1+</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sSub>
                                    <m:sSubPr>
                                      <m:ctrlPr>
                                        <a:rPr lang="en-CA" sz="1100" i="1">
                                          <a:latin typeface="Cambria Math" panose="02040503050406030204" pitchFamily="18" charset="0"/>
                                        </a:rPr>
                                      </m:ctrlPr>
                                    </m:sSubPr>
                                    <m:e>
                                      <m:r>
                                        <a:rPr lang="en-CA" sz="1100" i="1">
                                          <a:latin typeface="Cambria Math" panose="02040503050406030204" pitchFamily="18" charset="0"/>
                                        </a:rPr>
                                        <m:t>2</m:t>
                                      </m:r>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e>
                          </m:d>
                          <m:r>
                            <a:rPr lang="en-CA" sz="1100" i="1">
                              <a:latin typeface="Cambria Math" panose="02040503050406030204" pitchFamily="18" charset="0"/>
                            </a:rPr>
                            <m:t>+</m:t>
                          </m:r>
                          <m:r>
                            <a:rPr lang="en-CA" sz="1100" i="1">
                              <a:latin typeface="Cambria Math" panose="02040503050406030204" pitchFamily="18" charset="0"/>
                            </a:rPr>
                            <m:t>𝑘</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m:rPr>
                              <m:nor/>
                            </m:rPr>
                            <a:rPr lang="en-CA" sz="1100" i="1" dirty="0">
                              <a:latin typeface="Cambria Math" panose="02040503050406030204" pitchFamily="18" charset="0"/>
                            </a:rPr>
                            <m:t> </m:t>
                          </m:r>
                        </m:e>
                      </m:d>
                      <m:r>
                        <a:rPr lang="en-CA" sz="1100" i="1">
                          <a:latin typeface="Cambria Math" panose="02040503050406030204" pitchFamily="18" charset="0"/>
                        </a:rPr>
                        <m:t>−</m:t>
                      </m:r>
                      <m:sSub>
                        <m:sSubPr>
                          <m:ctrlPr>
                            <a:rPr lang="en-CA" sz="1100" i="1">
                              <a:latin typeface="Cambria Math" panose="02040503050406030204" pitchFamily="18" charset="0"/>
                            </a:rPr>
                          </m:ctrlPr>
                        </m:sSubPr>
                        <m:e>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sup>
                      </m:sSubSup>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a:rPr lang="en-CA" sz="1100" i="1">
                          <a:latin typeface="Cambria Math" panose="02040503050406030204" pitchFamily="18" charset="0"/>
                        </a:rPr>
                        <m:t>.</m:t>
                      </m:r>
                      <m:d>
                        <m:dPr>
                          <m:begChr m:val="["/>
                          <m:endChr m:val="]"/>
                          <m:ctrlPr>
                            <a:rPr lang="en-CA" sz="1100" i="1">
                              <a:latin typeface="Cambria Math" panose="02040503050406030204" pitchFamily="18" charset="0"/>
                            </a:rPr>
                          </m:ctrlPr>
                        </m:dPr>
                        <m:e>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r>
                            <a:rPr lang="en-CA" sz="1100" i="1">
                              <a:latin typeface="Cambria Math" panose="02040503050406030204" pitchFamily="18" charset="0"/>
                            </a:rPr>
                            <m:t>.</m:t>
                          </m:r>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𝑡</m:t>
                                      </m:r>
                                    </m:e>
                                    <m:sub>
                                      <m:r>
                                        <a:rPr lang="en-CA" sz="1100" i="1">
                                          <a:latin typeface="Cambria Math" panose="02040503050406030204" pitchFamily="18" charset="0"/>
                                        </a:rPr>
                                        <m:t>𝑗</m:t>
                                      </m:r>
                                    </m:sub>
                                  </m:sSub>
                                </m:e>
                              </m:d>
                            </m:e>
                          </m:func>
                          <m:r>
                            <a:rPr lang="en-CA" sz="1100" i="1">
                              <a:latin typeface="Cambria Math" panose="02040503050406030204" pitchFamily="18" charset="0"/>
                            </a:rPr>
                            <m:t> </m:t>
                          </m:r>
                          <m:d>
                            <m:dPr>
                              <m:ctrlPr>
                                <a:rPr lang="en-CA" sz="1100" i="1" smtClean="0">
                                  <a:latin typeface="Cambria Math" panose="02040503050406030204" pitchFamily="18" charset="0"/>
                                </a:rPr>
                              </m:ctrlPr>
                            </m:dPr>
                            <m:e>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𝑘𝑟</m:t>
                                      </m:r>
                                    </m:num>
                                    <m:den>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den>
                                  </m:f>
                                  <m:r>
                                    <a:rPr lang="en-CA" sz="1100" i="1">
                                      <a:latin typeface="Cambria Math" panose="02040503050406030204" pitchFamily="18" charset="0"/>
                                    </a:rPr>
                                    <m:t>−1</m:t>
                                  </m:r>
                                </m:e>
                              </m:d>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r>
                                <a:rPr lang="en-CA" sz="1100" i="1">
                                  <a:latin typeface="Cambria Math" panose="02040503050406030204" pitchFamily="18" charset="0"/>
                                </a:rPr>
                                <m:t>−4</m:t>
                              </m:r>
                              <m:r>
                                <a:rPr lang="en-CA" sz="1100" i="1">
                                  <a:latin typeface="Cambria Math" panose="02040503050406030204" pitchFamily="18" charset="0"/>
                                </a:rPr>
                                <m:t>𝑅</m:t>
                              </m:r>
                              <m:r>
                                <a:rPr lang="en-CA" sz="1100" i="1">
                                  <a:latin typeface="Cambria Math" panose="02040503050406030204" pitchFamily="18" charset="0"/>
                                </a:rPr>
                                <m:t>+9</m:t>
                              </m:r>
                              <m:r>
                                <a:rPr lang="en-CA" sz="1100" i="1">
                                  <a:latin typeface="Cambria Math" panose="02040503050406030204" pitchFamily="18" charset="0"/>
                                </a:rPr>
                                <m:t>𝑟</m:t>
                              </m:r>
                            </m:e>
                          </m:d>
                          <m:r>
                            <m:rPr>
                              <m:nor/>
                            </m:rPr>
                            <a:rPr lang="en-CA" sz="1100" dirty="0">
                              <a:latin typeface="Cambria Math" panose="02040503050406030204" pitchFamily="18" charset="0"/>
                            </a:rPr>
                            <m:t>+</m:t>
                          </m:r>
                          <m:r>
                            <m:rPr>
                              <m:nor/>
                            </m:rPr>
                            <a:rPr lang="en-CA" sz="1100" i="1" dirty="0">
                              <a:latin typeface="Cambria Math" panose="02040503050406030204" pitchFamily="18" charset="0"/>
                            </a:rPr>
                            <m:t> </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b="0" i="1" smtClean="0">
                                          <a:latin typeface="Cambria Math" panose="02040503050406030204" pitchFamily="18" charset="0"/>
                                        </a:rPr>
                                      </m:ctrlPr>
                                    </m:sSubPr>
                                    <m:e>
                                      <m:r>
                                        <a:rPr lang="en-CA" sz="1100" i="1">
                                          <a:latin typeface="Cambria Math" panose="02040503050406030204" pitchFamily="18" charset="0"/>
                                        </a:rPr>
                                        <m:t>𝐷</m:t>
                                      </m:r>
                                    </m:e>
                                    <m:sub>
                                      <m:r>
                                        <a:rPr lang="en-CA" sz="1100" b="0" i="1" smtClean="0">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e>
                              </m:d>
                            </m:e>
                          </m:func>
                          <m:r>
                            <m:rPr>
                              <m:nor/>
                            </m:rPr>
                            <a:rPr lang="en-CA" sz="1100" i="1" dirty="0">
                              <a:latin typeface="Cambria Math" panose="02040503050406030204" pitchFamily="18" charset="0"/>
                            </a:rPr>
                            <m:t>  </m:t>
                          </m:r>
                        </m:e>
                      </m:d>
                      <m:r>
                        <a:rPr lang="en-CA" sz="1100" i="1">
                          <a:latin typeface="Cambria Math" panose="02040503050406030204" pitchFamily="18" charset="0"/>
                        </a:rPr>
                        <m:t> </m:t>
                      </m:r>
                    </m:oMath>
                  </m:oMathPara>
                </a14:m>
                <a:endParaRPr lang="en-CA" sz="1100" i="1" dirty="0">
                  <a:latin typeface="Cambria Math" panose="02040503050406030204" pitchFamily="18" charset="0"/>
                </a:endParaRPr>
              </a:p>
              <a:p>
                <a:pPr marL="0" indent="0">
                  <a:buNone/>
                </a:pPr>
                <a:endParaRPr lang="en-CA" sz="1700" i="1" dirty="0">
                  <a:latin typeface="Cambria Math" panose="02040503050406030204" pitchFamily="18" charset="0"/>
                </a:endParaRPr>
              </a:p>
              <a:p>
                <a:r>
                  <a:rPr lang="en-CA" sz="1600" b="1" dirty="0"/>
                  <a:t>Noeud n (condition de Dirichlet): </a:t>
                </a:r>
                <a:r>
                  <a:rPr lang="en-CA" sz="1600" dirty="0" err="1"/>
                  <a:t>puisque</a:t>
                </a:r>
                <a:r>
                  <a:rPr lang="en-CA" sz="1600" dirty="0"/>
                  <a:t> la </a:t>
                </a:r>
                <a:r>
                  <a:rPr lang="en-CA" sz="1600" dirty="0" err="1"/>
                  <a:t>fonction</a:t>
                </a:r>
                <a:r>
                  <a:rPr lang="en-CA" sz="1600" dirty="0"/>
                  <a:t> MMS </a:t>
                </a:r>
                <a:r>
                  <a:rPr lang="en-CA" sz="1600" dirty="0" err="1"/>
                  <a:t>choisie</a:t>
                </a:r>
                <a:r>
                  <a:rPr lang="en-CA" sz="1600" dirty="0"/>
                  <a:t> </a:t>
                </a:r>
                <a:r>
                  <a:rPr lang="en-CA" sz="1600" dirty="0" err="1"/>
                  <a:t>s’annule</a:t>
                </a:r>
                <a:r>
                  <a:rPr lang="en-CA" sz="1600" dirty="0"/>
                  <a:t> </a:t>
                </a:r>
                <a:r>
                  <a:rPr lang="en-CA" sz="1600" dirty="0" err="1"/>
                  <a:t>en</a:t>
                </a:r>
                <a:r>
                  <a:rPr lang="en-CA" sz="1600" dirty="0"/>
                  <a:t> r=R, il </a:t>
                </a:r>
                <a:r>
                  <a:rPr lang="en-CA" sz="1600" dirty="0" err="1"/>
                  <a:t>en</a:t>
                </a:r>
                <a:r>
                  <a:rPr lang="en-CA" sz="1600" dirty="0"/>
                  <a:t> </a:t>
                </a:r>
                <a:r>
                  <a:rPr lang="en-CA" sz="1600" dirty="0" err="1"/>
                  <a:t>résulte</a:t>
                </a:r>
                <a:r>
                  <a:rPr lang="en-CA" sz="1600" dirty="0"/>
                  <a:t> la condition </a:t>
                </a:r>
                <a:r>
                  <a:rPr lang="en-CA" sz="1600" dirty="0" err="1"/>
                  <a:t>frontière</a:t>
                </a:r>
                <a:r>
                  <a:rPr lang="en-CA" sz="1600" dirty="0"/>
                  <a:t> </a:t>
                </a:r>
                <a:r>
                  <a:rPr lang="en-CA" sz="1600" dirty="0" err="1"/>
                  <a:t>suivante</a:t>
                </a:r>
                <a:r>
                  <a:rPr lang="en-CA" sz="1600" dirty="0"/>
                  <a: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600" dirty="0"/>
              </a:p>
              <a:p>
                <a:endParaRPr lang="en-CA" sz="1600" dirty="0"/>
              </a:p>
              <a:p>
                <a:pPr marL="0" indent="0">
                  <a:buNone/>
                </a:pPr>
                <a:r>
                  <a:rPr lang="en-CA" sz="1600" b="1" dirty="0"/>
                  <a:t>NOTE: </a:t>
                </a:r>
                <a:r>
                  <a:rPr lang="en-CA" sz="1600" dirty="0"/>
                  <a:t>dans la </a:t>
                </a:r>
                <a:r>
                  <a:rPr lang="en-CA" sz="1600" dirty="0" err="1"/>
                  <a:t>rédaction</a:t>
                </a:r>
                <a:r>
                  <a:rPr lang="en-CA" sz="1600" dirty="0"/>
                  <a:t> de la </a:t>
                </a:r>
                <a:r>
                  <a:rPr lang="en-CA" sz="1600" dirty="0" err="1"/>
                  <a:t>fonction</a:t>
                </a:r>
                <a:r>
                  <a:rPr lang="en-CA" sz="1600" dirty="0"/>
                  <a:t> MMS, </a:t>
                </a:r>
                <a:r>
                  <a:rPr lang="en-CA" sz="1600" dirty="0" err="1"/>
                  <a:t>sympy</a:t>
                </a:r>
                <a:r>
                  <a:rPr lang="en-CA" sz="1600" dirty="0"/>
                  <a:t> a </a:t>
                </a:r>
                <a:r>
                  <a:rPr lang="en-CA" sz="1600" dirty="0" err="1"/>
                  <a:t>été</a:t>
                </a:r>
                <a:r>
                  <a:rPr lang="en-CA" sz="1600" dirty="0"/>
                  <a:t> </a:t>
                </a:r>
                <a:r>
                  <a:rPr lang="en-CA" sz="1600" dirty="0" err="1"/>
                  <a:t>utilisé</a:t>
                </a:r>
                <a:r>
                  <a:rPr lang="en-CA" sz="1600" dirty="0"/>
                  <a:t>. Or le </a:t>
                </a:r>
                <a:r>
                  <a:rPr lang="en-CA" sz="1600" dirty="0" err="1"/>
                  <a:t>calcul</a:t>
                </a:r>
                <a:r>
                  <a:rPr lang="en-CA" sz="1600" dirty="0"/>
                  <a:t> </a:t>
                </a:r>
                <a:r>
                  <a:rPr lang="en-CA" sz="1600" dirty="0" err="1"/>
                  <a:t>symbolique</a:t>
                </a:r>
                <a:r>
                  <a:rPr lang="en-CA" sz="1600" dirty="0"/>
                  <a:t> </a:t>
                </a:r>
                <a:r>
                  <a:rPr lang="en-CA" sz="1600" dirty="0" err="1"/>
                  <a:t>n’effectue</a:t>
                </a:r>
                <a:r>
                  <a:rPr lang="en-CA" sz="1600" dirty="0"/>
                  <a:t> pas les simplifications </a:t>
                </a:r>
                <a:r>
                  <a:rPr lang="en-CA" sz="1600" dirty="0" err="1"/>
                  <a:t>nécessaires</a:t>
                </a:r>
                <a:r>
                  <a:rPr lang="en-CA" sz="1600" dirty="0"/>
                  <a:t>, </a:t>
                </a:r>
                <a:r>
                  <a:rPr lang="en-CA" sz="1600" dirty="0" err="1"/>
                  <a:t>donc</a:t>
                </a:r>
                <a:r>
                  <a:rPr lang="en-CA" sz="1600" dirty="0"/>
                  <a:t> le code affiche un </a:t>
                </a:r>
                <a:r>
                  <a:rPr lang="en-CA" sz="1600" dirty="0" err="1"/>
                  <a:t>avertissement</a:t>
                </a:r>
                <a:r>
                  <a:rPr lang="en-CA" sz="1600" dirty="0"/>
                  <a:t> de division par 0 pour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 </a:t>
                </a:r>
                <a:r>
                  <a:rPr lang="en-CA" sz="1600" dirty="0" err="1"/>
                  <a:t>mais</a:t>
                </a:r>
                <a:r>
                  <a:rPr lang="en-CA" sz="1600" dirty="0"/>
                  <a:t> </a:t>
                </a:r>
                <a:r>
                  <a:rPr lang="en-CA" sz="1600" dirty="0" err="1"/>
                  <a:t>réussit</a:t>
                </a:r>
                <a:r>
                  <a:rPr lang="en-CA" sz="1600" dirty="0"/>
                  <a:t> à </a:t>
                </a:r>
                <a:r>
                  <a:rPr lang="en-CA" sz="1600" dirty="0" err="1"/>
                  <a:t>effectuer</a:t>
                </a:r>
                <a:r>
                  <a:rPr lang="en-CA" sz="1600" dirty="0"/>
                  <a:t> le </a:t>
                </a:r>
                <a:r>
                  <a:rPr lang="en-CA" sz="1600" dirty="0" err="1"/>
                  <a:t>calcul</a:t>
                </a:r>
                <a:r>
                  <a:rPr lang="en-CA" sz="1600" dirty="0"/>
                  <a:t> </a:t>
                </a:r>
                <a:r>
                  <a:rPr lang="en-CA" sz="1600" dirty="0" err="1"/>
                  <a:t>quand</a:t>
                </a:r>
                <a:r>
                  <a:rPr lang="en-CA" sz="1600" dirty="0"/>
                  <a:t> </a:t>
                </a:r>
                <a:r>
                  <a:rPr lang="en-CA" sz="1600" dirty="0" err="1"/>
                  <a:t>même</a:t>
                </a:r>
                <a:r>
                  <a:rPr lang="en-CA" sz="1600" dirty="0"/>
                  <a:t> car </a:t>
                </a:r>
                <a:r>
                  <a:rPr lang="en-CA" sz="1600" dirty="0" err="1"/>
                  <a:t>ce</a:t>
                </a:r>
                <a:r>
                  <a:rPr lang="en-CA" sz="1600" dirty="0"/>
                  <a:t> </a:t>
                </a:r>
                <a14:m>
                  <m:oMath xmlns:m="http://schemas.openxmlformats.org/officeDocument/2006/math">
                    <m:r>
                      <a:rPr lang="en-CA" sz="1600" b="0" i="1" smtClean="0">
                        <a:latin typeface="Cambria Math" panose="02040503050406030204" pitchFamily="18" charset="0"/>
                      </a:rPr>
                      <m:t>𝑟</m:t>
                    </m:r>
                  </m:oMath>
                </a14:m>
                <a:r>
                  <a:rPr lang="en-CA" sz="1600" dirty="0"/>
                  <a:t> </a:t>
                </a:r>
                <a:r>
                  <a:rPr lang="en-CA" sz="1600" dirty="0" err="1"/>
                  <a:t>est</a:t>
                </a:r>
                <a:r>
                  <a:rPr lang="en-CA" sz="1600" dirty="0"/>
                  <a:t> </a:t>
                </a:r>
                <a:r>
                  <a:rPr lang="en-CA" sz="1600" dirty="0" err="1"/>
                  <a:t>normalement</a:t>
                </a:r>
                <a:r>
                  <a:rPr lang="en-CA" sz="1600" dirty="0"/>
                  <a:t> </a:t>
                </a:r>
                <a:r>
                  <a:rPr lang="en-CA" sz="1600" dirty="0" err="1"/>
                  <a:t>simplifié</a:t>
                </a:r>
                <a:r>
                  <a:rPr lang="en-CA" sz="1600" dirty="0"/>
                  <a:t> par </a:t>
                </a:r>
                <a:r>
                  <a:rPr lang="en-CA" sz="1600" dirty="0" err="1"/>
                  <a:t>l’expression</a:t>
                </a:r>
                <a:r>
                  <a:rPr lang="en-CA" sz="1600" dirty="0"/>
                  <a:t> de </a:t>
                </a:r>
                <a14:m>
                  <m:oMath xmlns:m="http://schemas.openxmlformats.org/officeDocument/2006/math">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oMath>
                </a14:m>
                <a:r>
                  <a:rPr lang="en-CA" sz="1600" dirty="0"/>
                  <a:t> (</a:t>
                </a:r>
                <a:r>
                  <a:rPr lang="en-CA" sz="1600" dirty="0" err="1"/>
                  <a:t>voir</a:t>
                </a:r>
                <a:r>
                  <a:rPr lang="en-CA" sz="1600" dirty="0"/>
                  <a:t> les </a:t>
                </a:r>
                <a:r>
                  <a:rPr lang="en-CA" sz="1600" dirty="0" err="1"/>
                  <a:t>calculs</a:t>
                </a:r>
                <a:r>
                  <a:rPr lang="en-CA" sz="1600" dirty="0"/>
                  <a:t> à la main à la </a:t>
                </a:r>
                <a:r>
                  <a:rPr lang="en-CA" sz="1600" dirty="0" err="1"/>
                  <a:t>diapo</a:t>
                </a:r>
                <a:r>
                  <a:rPr lang="en-CA" sz="1600" dirty="0"/>
                  <a:t> 8).</a:t>
                </a:r>
              </a:p>
            </p:txBody>
          </p:sp>
        </mc:Choice>
        <mc:Fallback>
          <p:sp>
            <p:nvSpPr>
              <p:cNvPr id="6" name="Content Placeholder 2">
                <a:extLst>
                  <a:ext uri="{FF2B5EF4-FFF2-40B4-BE49-F238E27FC236}">
                    <a16:creationId xmlns:a16="http://schemas.microsoft.com/office/drawing/2014/main" id="{0000501F-9B03-32A0-97CB-4DB9B81D513E}"/>
                  </a:ext>
                </a:extLst>
              </p:cNvPr>
              <p:cNvSpPr>
                <a:spLocks noGrp="1" noRot="1" noChangeAspect="1" noMove="1" noResize="1" noEditPoints="1" noAdjustHandles="1" noChangeArrowheads="1" noChangeShapeType="1" noTextEdit="1"/>
              </p:cNvSpPr>
              <p:nvPr>
                <p:ph idx="1"/>
              </p:nvPr>
            </p:nvSpPr>
            <p:spPr>
              <a:xfrm>
                <a:off x="0" y="894735"/>
                <a:ext cx="12191999" cy="5963265"/>
              </a:xfrm>
              <a:blipFill>
                <a:blip r:embed="rId2"/>
                <a:stretch>
                  <a:fillRect l="-1750" t="-1022"/>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ED86ECE8-6535-6DEB-15B0-FC559817EFAA}"/>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r>
              <a:rPr lang="en-CA" sz="2500" dirty="0"/>
              <a:t> (suite)</a:t>
            </a:r>
          </a:p>
        </p:txBody>
      </p:sp>
    </p:spTree>
    <p:extLst>
      <p:ext uri="{BB962C8B-B14F-4D97-AF65-F5344CB8AC3E}">
        <p14:creationId xmlns:p14="http://schemas.microsoft.com/office/powerpoint/2010/main" val="79494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FB8140AB-2C89-E6B7-00A8-6197091440CB}"/>
                  </a:ext>
                </a:extLst>
              </p:cNvPr>
              <p:cNvSpPr>
                <a:spLocks noGrp="1"/>
              </p:cNvSpPr>
              <p:nvPr>
                <p:ph idx="1"/>
              </p:nvPr>
            </p:nvSpPr>
            <p:spPr>
              <a:xfrm>
                <a:off x="248783" y="639097"/>
                <a:ext cx="11844894" cy="1641423"/>
              </a:xfrm>
            </p:spPr>
            <p:txBody>
              <a:bodyPr>
                <a:normAutofit fontScale="85000" lnSpcReduction="20000"/>
              </a:bodyPr>
              <a:lstStyle/>
              <a:p>
                <a:pPr marL="0" indent="0">
                  <a:buNone/>
                </a:pPr>
                <a:r>
                  <a:rPr lang="fr-CA" sz="1500" b="1" dirty="0"/>
                  <a:t>Convergence en espace:</a:t>
                </a:r>
              </a:p>
              <a:p>
                <a:pPr marL="0" indent="0">
                  <a:lnSpc>
                    <a:spcPct val="110000"/>
                  </a:lnSpc>
                  <a:buNone/>
                </a:pPr>
                <a:r>
                  <a:rPr lang="fr-CA" sz="1500" dirty="0"/>
                  <a:t>L’étude a été menée au temps </a:t>
                </a:r>
                <a14:m>
                  <m:oMath xmlns:m="http://schemas.openxmlformats.org/officeDocument/2006/math">
                    <m:sSub>
                      <m:sSubPr>
                        <m:ctrlPr>
                          <a:rPr lang="fr-CA" sz="1500" b="0" i="1" smtClean="0">
                            <a:latin typeface="Cambria Math" panose="02040503050406030204" pitchFamily="18" charset="0"/>
                          </a:rPr>
                        </m:ctrlPr>
                      </m:sSubPr>
                      <m:e>
                        <m:r>
                          <a:rPr lang="fr-CA" sz="1500" b="0" i="1" smtClean="0">
                            <a:latin typeface="Cambria Math" panose="02040503050406030204" pitchFamily="18" charset="0"/>
                          </a:rPr>
                          <m:t>𝑡</m:t>
                        </m:r>
                      </m:e>
                      <m:sub>
                        <m:r>
                          <a:rPr lang="fr-CA" sz="1500" b="0" i="1" smtClean="0">
                            <a:latin typeface="Cambria Math" panose="02040503050406030204" pitchFamily="18" charset="0"/>
                          </a:rPr>
                          <m:t>𝑓𝑖𝑛𝑎𝑙</m:t>
                        </m:r>
                      </m:sub>
                    </m:sSub>
                    <m:r>
                      <a:rPr lang="fr-CA" sz="1500" b="0" i="1" smtClean="0">
                        <a:latin typeface="Cambria Math" panose="02040503050406030204" pitchFamily="18" charset="0"/>
                      </a:rPr>
                      <m:t>=</m:t>
                    </m:r>
                    <m:sSup>
                      <m:sSupPr>
                        <m:ctrlPr>
                          <a:rPr lang="fr-CA" sz="1500" b="0" i="1" smtClean="0">
                            <a:latin typeface="Cambria Math" panose="02040503050406030204" pitchFamily="18" charset="0"/>
                          </a:rPr>
                        </m:ctrlPr>
                      </m:sSupPr>
                      <m:e>
                        <m:r>
                          <a:rPr lang="fr-CA" sz="1500" b="0" i="1" smtClean="0">
                            <a:latin typeface="Cambria Math" panose="02040503050406030204" pitchFamily="18" charset="0"/>
                          </a:rPr>
                          <m:t>1.10</m:t>
                        </m:r>
                      </m:e>
                      <m:sup>
                        <m:r>
                          <a:rPr lang="fr-CA" sz="1500" b="0" i="1" smtClean="0">
                            <a:latin typeface="Cambria Math" panose="02040503050406030204" pitchFamily="18" charset="0"/>
                          </a:rPr>
                          <m:t>9</m:t>
                        </m:r>
                      </m:sup>
                    </m:sSup>
                  </m:oMath>
                </a14:m>
                <a:r>
                  <a:rPr lang="fr-CA" sz="1500" dirty="0"/>
                  <a:t>secondes, début  du régime permanent et le pas en temps a été fixé à </a:t>
                </a:r>
                <a14:m>
                  <m:oMath xmlns:m="http://schemas.openxmlformats.org/officeDocument/2006/math">
                    <m:r>
                      <m:rPr>
                        <m:sty m:val="p"/>
                      </m:rPr>
                      <a:rPr lang="fr-CA" sz="1500" smtClean="0">
                        <a:latin typeface="Cambria Math" panose="02040503050406030204" pitchFamily="18" charset="0"/>
                      </a:rPr>
                      <m:t>Δ</m:t>
                    </m:r>
                    <m:r>
                      <a:rPr lang="fr-CA" sz="1500" i="1" smtClean="0">
                        <a:latin typeface="Cambria Math" panose="02040503050406030204" pitchFamily="18" charset="0"/>
                      </a:rPr>
                      <m:t>𝑡</m:t>
                    </m:r>
                    <m:r>
                      <a:rPr lang="fr-CA" sz="1500" b="0" i="1" smtClean="0">
                        <a:latin typeface="Cambria Math" panose="02040503050406030204" pitchFamily="18" charset="0"/>
                      </a:rPr>
                      <m:t>=5000 </m:t>
                    </m:r>
                    <m:r>
                      <a:rPr lang="fr-CA" sz="1500" b="0" i="1" smtClean="0">
                        <a:latin typeface="Cambria Math" panose="02040503050406030204" pitchFamily="18" charset="0"/>
                      </a:rPr>
                      <m:t>𝑠𝑒𝑐</m:t>
                    </m:r>
                    <m:r>
                      <a:rPr lang="fr-CA" sz="1500" b="0" i="1" smtClean="0">
                        <a:latin typeface="Cambria Math" panose="02040503050406030204" pitchFamily="18" charset="0"/>
                      </a:rPr>
                      <m:t>. </m:t>
                    </m:r>
                  </m:oMath>
                </a14:m>
                <a:r>
                  <a:rPr lang="fr-CA" sz="1500" dirty="0"/>
                  <a:t>en fonction d’un pas en espace suffisamment fin </a:t>
                </a:r>
                <a14:m>
                  <m:oMath xmlns:m="http://schemas.openxmlformats.org/officeDocument/2006/math">
                    <m:r>
                      <m:rPr>
                        <m:sty m:val="p"/>
                      </m:rPr>
                      <a:rPr lang="fr-CA" sz="1500" smtClean="0">
                        <a:latin typeface="Cambria Math" panose="02040503050406030204" pitchFamily="18" charset="0"/>
                      </a:rPr>
                      <m:t>Δ</m:t>
                    </m:r>
                    <m:r>
                      <a:rPr lang="fr-CA" sz="1500" b="0" i="1" smtClean="0">
                        <a:latin typeface="Cambria Math" panose="02040503050406030204" pitchFamily="18" charset="0"/>
                      </a:rPr>
                      <m:t>𝑟</m:t>
                    </m:r>
                    <m:r>
                      <a:rPr lang="fr-CA" sz="1500" b="0" i="1" smtClean="0">
                        <a:latin typeface="Cambria Math" panose="02040503050406030204" pitchFamily="18" charset="0"/>
                      </a:rPr>
                      <m:t>=0.01</m:t>
                    </m:r>
                    <m:r>
                      <a:rPr lang="fr-CA" sz="1500" b="0" i="1" smtClean="0">
                        <a:latin typeface="Cambria Math" panose="02040503050406030204" pitchFamily="18" charset="0"/>
                      </a:rPr>
                      <m:t>𝑚</m:t>
                    </m:r>
                    <m:r>
                      <a:rPr lang="fr-CA" sz="1500" i="1" smtClean="0">
                        <a:latin typeface="Cambria Math" panose="02040503050406030204" pitchFamily="18" charset="0"/>
                      </a:rPr>
                      <m:t> </m:t>
                    </m:r>
                  </m:oMath>
                </a14:m>
                <a:r>
                  <a:rPr lang="fr-CA" sz="1500" dirty="0"/>
                  <a:t>car </a:t>
                </a:r>
                <a14:m>
                  <m:oMath xmlns:m="http://schemas.openxmlformats.org/officeDocument/2006/math">
                    <m:r>
                      <m:rPr>
                        <m:sty m:val="p"/>
                      </m:rPr>
                      <a:rPr lang="fr-CA" sz="1500" smtClean="0">
                        <a:latin typeface="Cambria Math" panose="02040503050406030204" pitchFamily="18" charset="0"/>
                      </a:rPr>
                      <m:t>Δ</m:t>
                    </m:r>
                    <m:r>
                      <a:rPr lang="fr-CA" sz="1500" b="0" i="1" smtClean="0">
                        <a:latin typeface="Cambria Math" panose="02040503050406030204" pitchFamily="18" charset="0"/>
                      </a:rPr>
                      <m:t>𝑡</m:t>
                    </m:r>
                    <m:r>
                      <a:rPr lang="fr-CA" sz="1500" i="1" smtClean="0">
                        <a:latin typeface="Cambria Math" panose="02040503050406030204" pitchFamily="18" charset="0"/>
                      </a:rPr>
                      <m:t> </m:t>
                    </m:r>
                    <m:r>
                      <m:rPr>
                        <m:sty m:val="p"/>
                      </m:rPr>
                      <a:rPr lang="fr-CA" sz="1500" b="0" i="0" smtClean="0">
                        <a:latin typeface="Cambria Math" panose="02040503050406030204" pitchFamily="18" charset="0"/>
                      </a:rPr>
                      <m:t>et</m:t>
                    </m:r>
                    <m:r>
                      <a:rPr lang="fr-CA" sz="1500" b="0" i="0" smtClean="0">
                        <a:latin typeface="Cambria Math" panose="02040503050406030204" pitchFamily="18" charset="0"/>
                      </a:rPr>
                      <m:t> </m:t>
                    </m:r>
                    <m:r>
                      <m:rPr>
                        <m:sty m:val="p"/>
                      </m:rPr>
                      <a:rPr lang="fr-CA" sz="1500" smtClean="0">
                        <a:latin typeface="Cambria Math" panose="02040503050406030204" pitchFamily="18" charset="0"/>
                      </a:rPr>
                      <m:t>Δ</m:t>
                    </m:r>
                    <m:r>
                      <a:rPr lang="fr-CA" sz="1500" i="1" smtClean="0">
                        <a:latin typeface="Cambria Math" panose="02040503050406030204" pitchFamily="18" charset="0"/>
                      </a:rPr>
                      <m:t>𝑟</m:t>
                    </m:r>
                    <m:r>
                      <a:rPr lang="fr-CA" sz="1500" i="1" smtClean="0">
                        <a:latin typeface="Cambria Math" panose="02040503050406030204" pitchFamily="18" charset="0"/>
                      </a:rPr>
                      <m:t> </m:t>
                    </m:r>
                  </m:oMath>
                </a14:m>
                <a:r>
                  <a:rPr lang="fr-CA" sz="1500" dirty="0"/>
                  <a:t>sont reliés par la contrainte: </a:t>
                </a:r>
                <a14:m>
                  <m:oMath xmlns:m="http://schemas.openxmlformats.org/officeDocument/2006/math">
                    <m:r>
                      <m:rPr>
                        <m:sty m:val="p"/>
                      </m:rPr>
                      <a:rPr lang="fr-CA" sz="1500" smtClean="0">
                        <a:latin typeface="Cambria Math" panose="02040503050406030204" pitchFamily="18" charset="0"/>
                      </a:rPr>
                      <m:t>Δ</m:t>
                    </m:r>
                    <m:r>
                      <a:rPr lang="fr-CA" sz="1500" i="1" smtClean="0">
                        <a:latin typeface="Cambria Math" panose="02040503050406030204" pitchFamily="18" charset="0"/>
                      </a:rPr>
                      <m:t>𝑡</m:t>
                    </m:r>
                    <m:r>
                      <a:rPr lang="fr-CA" sz="1500" b="0" i="1" smtClean="0">
                        <a:latin typeface="Cambria Math" panose="02040503050406030204" pitchFamily="18" charset="0"/>
                      </a:rPr>
                      <m:t>=</m:t>
                    </m:r>
                    <m:f>
                      <m:fPr>
                        <m:ctrlPr>
                          <a:rPr lang="fr-CA" sz="1500" i="1" smtClean="0">
                            <a:latin typeface="Cambria Math" panose="02040503050406030204" pitchFamily="18" charset="0"/>
                          </a:rPr>
                        </m:ctrlPr>
                      </m:fPr>
                      <m:num>
                        <m:r>
                          <a:rPr lang="fr-CA" sz="1500" b="0" i="1" smtClean="0">
                            <a:latin typeface="Cambria Math" panose="02040503050406030204" pitchFamily="18" charset="0"/>
                          </a:rPr>
                          <m:t>0.5</m:t>
                        </m:r>
                        <m:r>
                          <m:rPr>
                            <m:sty m:val="p"/>
                          </m:rPr>
                          <a:rPr lang="fr-CA" sz="1500" smtClean="0">
                            <a:latin typeface="Cambria Math" panose="02040503050406030204" pitchFamily="18" charset="0"/>
                          </a:rPr>
                          <m:t>Δ</m:t>
                        </m:r>
                        <m:sSup>
                          <m:sSupPr>
                            <m:ctrlPr>
                              <a:rPr lang="fr-CA" sz="1500" i="1" smtClean="0">
                                <a:latin typeface="Cambria Math" panose="02040503050406030204" pitchFamily="18" charset="0"/>
                              </a:rPr>
                            </m:ctrlPr>
                          </m:sSupPr>
                          <m:e>
                            <m:r>
                              <a:rPr lang="fr-CA" sz="1500" i="1" smtClean="0">
                                <a:latin typeface="Cambria Math" panose="02040503050406030204" pitchFamily="18" charset="0"/>
                              </a:rPr>
                              <m:t>𝑟</m:t>
                            </m:r>
                          </m:e>
                          <m:sup>
                            <m:r>
                              <a:rPr lang="fr-CA" sz="1500" i="1" smtClean="0">
                                <a:latin typeface="Cambria Math" panose="02040503050406030204" pitchFamily="18" charset="0"/>
                              </a:rPr>
                              <m:t>2</m:t>
                            </m:r>
                          </m:sup>
                        </m:sSup>
                      </m:num>
                      <m:den>
                        <m:sSub>
                          <m:sSubPr>
                            <m:ctrlPr>
                              <a:rPr lang="fr-CA" sz="1500" i="1" smtClean="0">
                                <a:latin typeface="Cambria Math" panose="02040503050406030204" pitchFamily="18" charset="0"/>
                              </a:rPr>
                            </m:ctrlPr>
                          </m:sSubPr>
                          <m:e>
                            <m:r>
                              <a:rPr lang="fr-CA" sz="1500" i="1" smtClean="0">
                                <a:latin typeface="Cambria Math" panose="02040503050406030204" pitchFamily="18" charset="0"/>
                              </a:rPr>
                              <m:t>10</m:t>
                            </m:r>
                            <m:r>
                              <a:rPr lang="fr-CA" sz="1500" b="0" i="1" smtClean="0">
                                <a:latin typeface="Cambria Math" panose="02040503050406030204" pitchFamily="18" charset="0"/>
                              </a:rPr>
                              <m:t> </m:t>
                            </m:r>
                            <m:r>
                              <a:rPr lang="fr-CA" sz="1500" i="1" smtClean="0">
                                <a:latin typeface="Cambria Math" panose="02040503050406030204" pitchFamily="18" charset="0"/>
                              </a:rPr>
                              <m:t>𝐷</m:t>
                            </m:r>
                          </m:e>
                          <m:sub>
                            <m:r>
                              <a:rPr lang="fr-CA" sz="1500" i="1" smtClean="0">
                                <a:latin typeface="Cambria Math" panose="02040503050406030204" pitchFamily="18" charset="0"/>
                              </a:rPr>
                              <m:t>𝑒𝑓𝑓</m:t>
                            </m:r>
                          </m:sub>
                        </m:sSub>
                      </m:den>
                    </m:f>
                  </m:oMath>
                </a14:m>
                <a:endParaRPr lang="fr-CA" sz="1500" dirty="0"/>
              </a:p>
              <a:p>
                <a:pPr marL="0" indent="0">
                  <a:lnSpc>
                    <a:spcPct val="110000"/>
                  </a:lnSpc>
                  <a:buNone/>
                </a:pPr>
                <a:r>
                  <a:rPr lang="fr-CA" sz="1500" dirty="0"/>
                  <a:t>On observe sur le graphe de gauche que la courbe numérique (</a:t>
                </a:r>
                <a:r>
                  <a:rPr lang="fr-CA" sz="1500" dirty="0" err="1"/>
                  <a:t>MDF+terme</a:t>
                </a:r>
                <a:r>
                  <a:rPr lang="fr-CA" sz="1500" dirty="0"/>
                  <a:t> source) ne commence à se rapprocher de la courbe analytique (MMS) qu’à partir de </a:t>
                </a:r>
                <a14:m>
                  <m:oMath xmlns:m="http://schemas.openxmlformats.org/officeDocument/2006/math">
                    <m:r>
                      <m:rPr>
                        <m:sty m:val="p"/>
                      </m:rPr>
                      <a:rPr lang="fr-CA" sz="1500" smtClean="0">
                        <a:latin typeface="Cambria Math" panose="02040503050406030204" pitchFamily="18" charset="0"/>
                      </a:rPr>
                      <m:t>Δ</m:t>
                    </m:r>
                    <m:r>
                      <a:rPr lang="fr-CA" sz="1500" b="0" i="1" smtClean="0">
                        <a:latin typeface="Cambria Math" panose="02040503050406030204" pitchFamily="18" charset="0"/>
                      </a:rPr>
                      <m:t>𝑟</m:t>
                    </m:r>
                    <m:r>
                      <a:rPr lang="fr-CA" sz="1500" b="0" i="1" smtClean="0">
                        <a:latin typeface="Cambria Math" panose="02040503050406030204" pitchFamily="18" charset="0"/>
                      </a:rPr>
                      <m:t>=0.01</m:t>
                    </m:r>
                    <m:r>
                      <a:rPr lang="fr-CA" sz="1500" b="0" i="1" smtClean="0">
                        <a:latin typeface="Cambria Math" panose="02040503050406030204" pitchFamily="18" charset="0"/>
                      </a:rPr>
                      <m:t>𝑚</m:t>
                    </m:r>
                    <m:r>
                      <a:rPr lang="fr-CA" sz="1500" i="1" smtClean="0">
                        <a:latin typeface="Cambria Math" panose="02040503050406030204" pitchFamily="18" charset="0"/>
                      </a:rPr>
                      <m:t> </m:t>
                    </m:r>
                  </m:oMath>
                </a14:m>
                <a:r>
                  <a:rPr lang="fr-CA" sz="1500" dirty="0"/>
                  <a:t>, ce qui correspond à 51 nœuds et d’après la vue agrandie (graphe de droite) on voit que plus le pas diminue plus la courbe numérique continue de se rapprocher de la courbe MMS </a:t>
                </a:r>
                <a14:m>
                  <m:oMath xmlns:m="http://schemas.openxmlformats.org/officeDocument/2006/math">
                    <m:acc>
                      <m:accPr>
                        <m:chr m:val="̂"/>
                        <m:ctrlPr>
                          <a:rPr lang="fr-CA" sz="1500" i="1" smtClean="0">
                            <a:latin typeface="Cambria Math" panose="02040503050406030204" pitchFamily="18" charset="0"/>
                          </a:rPr>
                        </m:ctrlPr>
                      </m:accPr>
                      <m:e>
                        <m:r>
                          <a:rPr lang="fr-CA" sz="1500" i="1" smtClean="0">
                            <a:latin typeface="Cambria Math" panose="02040503050406030204" pitchFamily="18" charset="0"/>
                          </a:rPr>
                          <m:t>𝐶</m:t>
                        </m:r>
                      </m:e>
                    </m:acc>
                  </m:oMath>
                </a14:m>
                <a:r>
                  <a:rPr lang="fr-CA" sz="1500" dirty="0"/>
                  <a:t>.</a:t>
                </a:r>
              </a:p>
              <a:p>
                <a:pPr marL="0" indent="0">
                  <a:lnSpc>
                    <a:spcPct val="110000"/>
                  </a:lnSpc>
                  <a:buNone/>
                </a:pPr>
                <a:endParaRPr lang="fr-CA" sz="1800" dirty="0"/>
              </a:p>
              <a:p>
                <a:pPr marL="0" indent="0">
                  <a:buNone/>
                </a:pPr>
                <a:endParaRPr lang="fr-CA" dirty="0">
                  <a:highlight>
                    <a:srgbClr val="FFFF00"/>
                  </a:highlight>
                </a:endParaRPr>
              </a:p>
            </p:txBody>
          </p:sp>
        </mc:Choice>
        <mc:Fallback>
          <p:sp>
            <p:nvSpPr>
              <p:cNvPr id="6" name="Content Placeholder 2">
                <a:extLst>
                  <a:ext uri="{FF2B5EF4-FFF2-40B4-BE49-F238E27FC236}">
                    <a16:creationId xmlns:a16="http://schemas.microsoft.com/office/drawing/2014/main" id="{FB8140AB-2C89-E6B7-00A8-6197091440CB}"/>
                  </a:ext>
                </a:extLst>
              </p:cNvPr>
              <p:cNvSpPr>
                <a:spLocks noGrp="1" noRot="1" noChangeAspect="1" noMove="1" noResize="1" noEditPoints="1" noAdjustHandles="1" noChangeArrowheads="1" noChangeShapeType="1" noTextEdit="1"/>
              </p:cNvSpPr>
              <p:nvPr>
                <p:ph idx="1"/>
              </p:nvPr>
            </p:nvSpPr>
            <p:spPr>
              <a:xfrm>
                <a:off x="248783" y="639097"/>
                <a:ext cx="11844894" cy="1641423"/>
              </a:xfrm>
              <a:blipFill>
                <a:blip r:embed="rId2"/>
                <a:stretch>
                  <a:fillRect l="-103" t="-2974"/>
                </a:stretch>
              </a:blipFill>
            </p:spPr>
            <p:txBody>
              <a:bodyPr/>
              <a:lstStyle/>
              <a:p>
                <a:r>
                  <a:rPr lang="en-CA">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71096027-5A69-FCEE-C626-4F551E47A964}"/>
              </a:ext>
            </a:extLst>
          </p:cNvPr>
          <p:cNvPicPr>
            <a:picLocks noChangeAspect="1"/>
          </p:cNvPicPr>
          <p:nvPr/>
        </p:nvPicPr>
        <p:blipFill rotWithShape="1">
          <a:blip r:embed="rId3">
            <a:extLst>
              <a:ext uri="{28A0092B-C50C-407E-A947-70E740481C1C}">
                <a14:useLocalDpi xmlns:a14="http://schemas.microsoft.com/office/drawing/2010/main" val="0"/>
              </a:ext>
            </a:extLst>
          </a:blip>
          <a:srcRect l="4678" t="7790" r="8397" b="5297"/>
          <a:stretch/>
        </p:blipFill>
        <p:spPr>
          <a:xfrm>
            <a:off x="384037" y="2280520"/>
            <a:ext cx="6124918" cy="4577480"/>
          </a:xfrm>
          <a:prstGeom prst="rect">
            <a:avLst/>
          </a:prstGeom>
        </p:spPr>
      </p:pic>
      <p:pic>
        <p:nvPicPr>
          <p:cNvPr id="10" name="Picture 9" descr="A graph of a graph&#10;&#10;Description automatically generated">
            <a:extLst>
              <a:ext uri="{FF2B5EF4-FFF2-40B4-BE49-F238E27FC236}">
                <a16:creationId xmlns:a16="http://schemas.microsoft.com/office/drawing/2014/main" id="{22BDA47A-3822-D0A0-A88F-BFB28DF5818C}"/>
              </a:ext>
            </a:extLst>
          </p:cNvPr>
          <p:cNvPicPr>
            <a:picLocks noChangeAspect="1"/>
          </p:cNvPicPr>
          <p:nvPr/>
        </p:nvPicPr>
        <p:blipFill rotWithShape="1">
          <a:blip r:embed="rId4">
            <a:extLst>
              <a:ext uri="{28A0092B-C50C-407E-A947-70E740481C1C}">
                <a14:useLocalDpi xmlns:a14="http://schemas.microsoft.com/office/drawing/2010/main" val="0"/>
              </a:ext>
            </a:extLst>
          </a:blip>
          <a:srcRect l="8361" t="7547" r="7850" b="4946"/>
          <a:stretch/>
        </p:blipFill>
        <p:spPr>
          <a:xfrm>
            <a:off x="6508955" y="2363788"/>
            <a:ext cx="5393656" cy="4494212"/>
          </a:xfrm>
          <a:prstGeom prst="rect">
            <a:avLst/>
          </a:prstGeom>
        </p:spPr>
      </p:pic>
      <p:sp>
        <p:nvSpPr>
          <p:cNvPr id="11" name="Title 1">
            <a:extLst>
              <a:ext uri="{FF2B5EF4-FFF2-40B4-BE49-F238E27FC236}">
                <a16:creationId xmlns:a16="http://schemas.microsoft.com/office/drawing/2014/main" id="{551166DA-F39A-FE07-5880-2C908974137E}"/>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68562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17876-9067-A027-6359-45F74C9DE71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30242FF-4A3F-5488-38D4-F34347B44EAC}"/>
                  </a:ext>
                </a:extLst>
              </p:cNvPr>
              <p:cNvSpPr>
                <a:spLocks noGrp="1"/>
              </p:cNvSpPr>
              <p:nvPr>
                <p:ph idx="1"/>
              </p:nvPr>
            </p:nvSpPr>
            <p:spPr>
              <a:xfrm>
                <a:off x="294969" y="733537"/>
                <a:ext cx="11720050" cy="896153"/>
              </a:xfrm>
            </p:spPr>
            <p:txBody>
              <a:bodyPr>
                <a:normAutofit fontScale="92500" lnSpcReduction="10000"/>
              </a:bodyPr>
              <a:lstStyle/>
              <a:p>
                <a:pPr marL="0" indent="0" algn="just">
                  <a:lnSpc>
                    <a:spcPct val="150000"/>
                  </a:lnSpc>
                  <a:buNone/>
                </a:pPr>
                <a:r>
                  <a:rPr lang="en-CA" sz="1300" dirty="0"/>
                  <a:t>Après </a:t>
                </a:r>
                <a:r>
                  <a:rPr lang="en-CA" sz="1300" dirty="0" err="1"/>
                  <a:t>calcul</a:t>
                </a:r>
                <a:r>
                  <a:rPr lang="en-CA" sz="1300" dirty="0"/>
                  <a:t> des </a:t>
                </a:r>
                <a:r>
                  <a:rPr lang="en-CA" sz="1300" dirty="0" err="1"/>
                  <a:t>erreurs</a:t>
                </a:r>
                <a:r>
                  <a:rPr lang="en-CA" sz="1300" dirty="0"/>
                  <a:t> </a:t>
                </a:r>
                <a14:m>
                  <m:oMath xmlns:m="http://schemas.openxmlformats.org/officeDocument/2006/math">
                    <m:sSub>
                      <m:sSubPr>
                        <m:ctrlPr>
                          <a:rPr lang="en-CA" sz="1300" b="0" i="1" dirty="0" smtClean="0">
                            <a:latin typeface="Cambria Math" panose="02040503050406030204" pitchFamily="18" charset="0"/>
                          </a:rPr>
                        </m:ctrlPr>
                      </m:sSubPr>
                      <m:e>
                        <m:r>
                          <a:rPr lang="en-CA" sz="1300" i="1" dirty="0" smtClean="0">
                            <a:latin typeface="Cambria Math" panose="02040503050406030204" pitchFamily="18" charset="0"/>
                          </a:rPr>
                          <m:t>𝐿</m:t>
                        </m:r>
                      </m:e>
                      <m:sub>
                        <m:r>
                          <a:rPr lang="en-CA" sz="1300" i="1" dirty="0" smtClean="0">
                            <a:latin typeface="Cambria Math" panose="02040503050406030204" pitchFamily="18" charset="0"/>
                          </a:rPr>
                          <m:t>1</m:t>
                        </m:r>
                      </m:sub>
                    </m:sSub>
                    <m:r>
                      <a:rPr lang="en-CA" sz="1300" i="1" dirty="0" smtClean="0">
                        <a:latin typeface="Cambria Math" panose="02040503050406030204" pitchFamily="18" charset="0"/>
                      </a:rPr>
                      <m:t>, </m:t>
                    </m:r>
                    <m:sSub>
                      <m:sSubPr>
                        <m:ctrlPr>
                          <a:rPr lang="en-CA" sz="1300" b="0" i="1" dirty="0" smtClean="0">
                            <a:latin typeface="Cambria Math" panose="02040503050406030204" pitchFamily="18" charset="0"/>
                          </a:rPr>
                        </m:ctrlPr>
                      </m:sSubPr>
                      <m:e>
                        <m:r>
                          <a:rPr lang="en-CA" sz="1300" i="1" dirty="0" smtClean="0">
                            <a:latin typeface="Cambria Math" panose="02040503050406030204" pitchFamily="18" charset="0"/>
                          </a:rPr>
                          <m:t>𝐿</m:t>
                        </m:r>
                      </m:e>
                      <m:sub>
                        <m:r>
                          <a:rPr lang="en-CA" sz="1300" i="1" dirty="0" smtClean="0">
                            <a:latin typeface="Cambria Math" panose="02040503050406030204" pitchFamily="18" charset="0"/>
                          </a:rPr>
                          <m:t>2</m:t>
                        </m:r>
                      </m:sub>
                    </m:sSub>
                    <m:r>
                      <a:rPr lang="en-CA" sz="1300" i="1" dirty="0" smtClean="0">
                        <a:latin typeface="Cambria Math" panose="02040503050406030204" pitchFamily="18" charset="0"/>
                      </a:rPr>
                      <m:t> </m:t>
                    </m:r>
                    <m:r>
                      <a:rPr lang="en-CA" sz="1300" i="1" dirty="0" smtClean="0">
                        <a:latin typeface="Cambria Math" panose="02040503050406030204" pitchFamily="18" charset="0"/>
                      </a:rPr>
                      <m:t>𝑒𝑡</m:t>
                    </m:r>
                    <m:r>
                      <a:rPr lang="en-CA" sz="1300" i="1" dirty="0" smtClean="0">
                        <a:latin typeface="Cambria Math" panose="02040503050406030204" pitchFamily="18" charset="0"/>
                      </a:rPr>
                      <m:t> </m:t>
                    </m:r>
                    <m:sSub>
                      <m:sSubPr>
                        <m:ctrlPr>
                          <a:rPr lang="en-CA" sz="1300" i="1" dirty="0" err="1">
                            <a:latin typeface="Cambria Math" panose="02040503050406030204" pitchFamily="18" charset="0"/>
                          </a:rPr>
                        </m:ctrlPr>
                      </m:sSubPr>
                      <m:e>
                        <m:r>
                          <a:rPr lang="en-CA" sz="1300" i="1" dirty="0" err="1">
                            <a:latin typeface="Cambria Math" panose="02040503050406030204" pitchFamily="18" charset="0"/>
                          </a:rPr>
                          <m:t>𝐿</m:t>
                        </m:r>
                      </m:e>
                      <m:sub>
                        <m:r>
                          <a:rPr lang="en-CA" sz="1300" i="1" dirty="0">
                            <a:latin typeface="Cambria Math" panose="02040503050406030204" pitchFamily="18" charset="0"/>
                          </a:rPr>
                          <m:t>∞</m:t>
                        </m:r>
                      </m:sub>
                    </m:sSub>
                    <m:r>
                      <a:rPr lang="en-CA" sz="1300" i="1" dirty="0" smtClean="0">
                        <a:latin typeface="Cambria Math" panose="02040503050406030204" pitchFamily="18" charset="0"/>
                      </a:rPr>
                      <m:t>⁡</m:t>
                    </m:r>
                  </m:oMath>
                </a14:m>
                <a:r>
                  <a:rPr lang="en-CA" sz="1300" dirty="0"/>
                  <a:t>don’t </a:t>
                </a:r>
                <a:r>
                  <a:rPr lang="en-CA" sz="1300" dirty="0" err="1"/>
                  <a:t>l’allure</a:t>
                </a:r>
                <a:r>
                  <a:rPr lang="en-CA" sz="1300" dirty="0"/>
                  <a:t> </a:t>
                </a:r>
                <a:r>
                  <a:rPr lang="en-CA" sz="1300" dirty="0" err="1"/>
                  <a:t>est</a:t>
                </a:r>
                <a:r>
                  <a:rPr lang="en-CA" sz="1300" dirty="0"/>
                  <a:t> </a:t>
                </a:r>
                <a:r>
                  <a:rPr lang="en-CA" sz="1300" dirty="0" err="1"/>
                  <a:t>celle</a:t>
                </a:r>
                <a:r>
                  <a:rPr lang="en-CA" sz="1300" dirty="0"/>
                  <a:t> </a:t>
                </a:r>
                <a:r>
                  <a:rPr lang="en-CA" sz="1300" dirty="0" err="1"/>
                  <a:t>attendue</a:t>
                </a:r>
                <a:r>
                  <a:rPr lang="en-CA" sz="1300" dirty="0"/>
                  <a:t> avec </a:t>
                </a:r>
                <a14:m>
                  <m:oMath xmlns:m="http://schemas.openxmlformats.org/officeDocument/2006/math">
                    <m:sSub>
                      <m:sSubPr>
                        <m:ctrlPr>
                          <a:rPr lang="en-CA" sz="1300" i="1" dirty="0">
                            <a:latin typeface="Cambria Math" panose="02040503050406030204" pitchFamily="18" charset="0"/>
                          </a:rPr>
                        </m:ctrlPr>
                      </m:sSubPr>
                      <m:e>
                        <m:r>
                          <a:rPr lang="en-CA" sz="1300" i="1" dirty="0" err="1">
                            <a:latin typeface="Cambria Math" panose="02040503050406030204" pitchFamily="18" charset="0"/>
                          </a:rPr>
                          <m:t>𝐿</m:t>
                        </m:r>
                      </m:e>
                      <m:sub>
                        <m:r>
                          <a:rPr lang="en-CA" sz="1300" i="1" dirty="0">
                            <a:latin typeface="Cambria Math" panose="02040503050406030204" pitchFamily="18" charset="0"/>
                          </a:rPr>
                          <m:t>∞</m:t>
                        </m:r>
                      </m:sub>
                    </m:sSub>
                  </m:oMath>
                </a14:m>
                <a:r>
                  <a:rPr lang="en-CA" sz="1300" dirty="0"/>
                  <a:t> la plus </a:t>
                </a:r>
                <a:r>
                  <a:rPr lang="en-CA" sz="1300" dirty="0" err="1"/>
                  <a:t>sevrre</a:t>
                </a:r>
                <a:r>
                  <a:rPr lang="en-CA" sz="1300" dirty="0"/>
                  <a:t> (</a:t>
                </a:r>
                <a:r>
                  <a:rPr lang="en-CA" sz="1300" dirty="0" err="1"/>
                  <a:t>graphe</a:t>
                </a:r>
                <a:r>
                  <a:rPr lang="en-CA" sz="1300" dirty="0"/>
                  <a:t> de gauche), on observe que la zone de convergence </a:t>
                </a:r>
                <a:r>
                  <a:rPr lang="en-CA" sz="1300" dirty="0" err="1"/>
                  <a:t>asymptotique</a:t>
                </a:r>
                <a:r>
                  <a:rPr lang="en-CA" sz="1300" dirty="0"/>
                  <a:t> commence à </a:t>
                </a:r>
                <a:r>
                  <a:rPr lang="en-CA" sz="1300" dirty="0" err="1"/>
                  <a:t>partir</a:t>
                </a:r>
                <a:r>
                  <a:rPr lang="en-CA" sz="1300" dirty="0"/>
                  <a:t> de </a:t>
                </a:r>
                <a14:m>
                  <m:oMath xmlns:m="http://schemas.openxmlformats.org/officeDocument/2006/math">
                    <m:r>
                      <m:rPr>
                        <m:sty m:val="p"/>
                      </m:rPr>
                      <a:rPr lang="en-CA" sz="1300" smtClean="0">
                        <a:latin typeface="Cambria Math" panose="02040503050406030204" pitchFamily="18" charset="0"/>
                      </a:rPr>
                      <m:t>Δ</m:t>
                    </m:r>
                    <m:r>
                      <a:rPr lang="en-CA" sz="1300" b="0" i="1" smtClean="0">
                        <a:latin typeface="Cambria Math" panose="02040503050406030204" pitchFamily="18" charset="0"/>
                      </a:rPr>
                      <m:t>𝑟</m:t>
                    </m:r>
                    <m:r>
                      <a:rPr lang="en-CA" sz="1300" b="0" i="1" smtClean="0">
                        <a:latin typeface="Cambria Math" panose="02040503050406030204" pitchFamily="18" charset="0"/>
                      </a:rPr>
                      <m:t>≅ 0.01</m:t>
                    </m:r>
                    <m:r>
                      <a:rPr lang="en-CA" sz="1300" b="0" i="1" smtClean="0">
                        <a:latin typeface="Cambria Math" panose="02040503050406030204" pitchFamily="18" charset="0"/>
                      </a:rPr>
                      <m:t>𝑚</m:t>
                    </m:r>
                  </m:oMath>
                </a14:m>
                <a:r>
                  <a:rPr lang="en-CA" sz="1300" dirty="0"/>
                  <a:t> </a:t>
                </a:r>
                <a:r>
                  <a:rPr lang="en-CA" sz="1300" dirty="0" err="1"/>
                  <a:t>donc</a:t>
                </a:r>
                <a:r>
                  <a:rPr lang="en-CA" sz="1300" dirty="0"/>
                  <a:t> </a:t>
                </a:r>
                <a:r>
                  <a:rPr lang="en-CA" sz="1300" dirty="0" err="1"/>
                  <a:t>en</a:t>
                </a:r>
                <a:r>
                  <a:rPr lang="en-CA" sz="1300" dirty="0"/>
                  <a:t> </a:t>
                </a:r>
                <a:r>
                  <a:rPr lang="en-CA" sz="1300" dirty="0" err="1"/>
                  <a:t>traçant</a:t>
                </a:r>
                <a:r>
                  <a:rPr lang="en-CA" sz="1300" dirty="0"/>
                  <a:t> la droite de regression, on </a:t>
                </a:r>
                <a:r>
                  <a:rPr lang="en-CA" sz="1300" dirty="0" err="1"/>
                  <a:t>trouve</a:t>
                </a:r>
                <a:r>
                  <a:rPr lang="en-CA" sz="1300" dirty="0"/>
                  <a:t> un </a:t>
                </a:r>
                <a:r>
                  <a:rPr lang="en-CA" sz="1300" dirty="0" err="1"/>
                  <a:t>ordre</a:t>
                </a:r>
                <a:r>
                  <a:rPr lang="en-CA" sz="1300" dirty="0"/>
                  <a:t> de convergence </a:t>
                </a:r>
                <a:r>
                  <a:rPr lang="en-CA" sz="1300" dirty="0" err="1"/>
                  <a:t>observé</a:t>
                </a:r>
                <a:r>
                  <a:rPr lang="en-CA" sz="1300" dirty="0"/>
                  <a:t> </a:t>
                </a:r>
                <a14:m>
                  <m:oMath xmlns:m="http://schemas.openxmlformats.org/officeDocument/2006/math">
                    <m:acc>
                      <m:accPr>
                        <m:chr m:val="̂"/>
                        <m:ctrlPr>
                          <a:rPr lang="en-CA" sz="1300" i="1" dirty="0">
                            <a:latin typeface="Cambria Math" panose="02040503050406030204" pitchFamily="18" charset="0"/>
                          </a:rPr>
                        </m:ctrlPr>
                      </m:accPr>
                      <m:e>
                        <m:r>
                          <a:rPr lang="en-CA" sz="1300" i="1" dirty="0">
                            <a:latin typeface="Cambria Math" panose="02040503050406030204" pitchFamily="18" charset="0"/>
                          </a:rPr>
                          <m:t>𝑝</m:t>
                        </m:r>
                      </m:e>
                    </m:acc>
                    <m:r>
                      <a:rPr lang="en-CA" sz="1300" i="1" dirty="0">
                        <a:latin typeface="Cambria Math" panose="02040503050406030204" pitchFamily="18" charset="0"/>
                      </a:rPr>
                      <m:t>≅1.</m:t>
                    </m:r>
                    <m:r>
                      <a:rPr lang="en-CA" sz="1300" b="0" i="1" dirty="0" smtClean="0">
                        <a:latin typeface="Cambria Math" panose="02040503050406030204" pitchFamily="18" charset="0"/>
                      </a:rPr>
                      <m:t>99444</m:t>
                    </m:r>
                    <m:r>
                      <a:rPr lang="en-CA" sz="1300" i="1" dirty="0">
                        <a:latin typeface="Cambria Math" panose="02040503050406030204" pitchFamily="18" charset="0"/>
                      </a:rPr>
                      <m:t>  </m:t>
                    </m:r>
                  </m:oMath>
                </a14:m>
                <a:r>
                  <a:rPr lang="en-CA" sz="1300" dirty="0" err="1"/>
                  <a:t>proche</a:t>
                </a:r>
                <a:r>
                  <a:rPr lang="en-CA" sz="1300" dirty="0"/>
                  <a:t> de </a:t>
                </a:r>
                <a:r>
                  <a:rPr lang="en-CA" sz="1300" dirty="0" err="1"/>
                  <a:t>l’ordre</a:t>
                </a:r>
                <a:r>
                  <a:rPr lang="en-CA" sz="1300" dirty="0"/>
                  <a:t> </a:t>
                </a:r>
                <a:r>
                  <a:rPr lang="en-CA" sz="1300" dirty="0" err="1"/>
                  <a:t>formel</a:t>
                </a:r>
                <a:r>
                  <a:rPr lang="en-CA" sz="1300" dirty="0"/>
                  <a:t> </a:t>
                </a:r>
                <a14:m>
                  <m:oMath xmlns:m="http://schemas.openxmlformats.org/officeDocument/2006/math">
                    <m:sSub>
                      <m:sSubPr>
                        <m:ctrlPr>
                          <a:rPr lang="en-CA" sz="1300" i="1" dirty="0">
                            <a:latin typeface="Cambria Math" panose="02040503050406030204" pitchFamily="18" charset="0"/>
                          </a:rPr>
                        </m:ctrlPr>
                      </m:sSubPr>
                      <m:e>
                        <m:r>
                          <a:rPr lang="en-CA" sz="1300" i="1" dirty="0">
                            <a:latin typeface="Cambria Math" panose="02040503050406030204" pitchFamily="18" charset="0"/>
                          </a:rPr>
                          <m:t>𝑝</m:t>
                        </m:r>
                      </m:e>
                      <m:sub>
                        <m:r>
                          <a:rPr lang="en-CA" sz="1300" i="1" dirty="0">
                            <a:latin typeface="Cambria Math" panose="02040503050406030204" pitchFamily="18" charset="0"/>
                          </a:rPr>
                          <m:t>𝑓</m:t>
                        </m:r>
                      </m:sub>
                    </m:sSub>
                    <m:r>
                      <a:rPr lang="en-CA" sz="1300" i="1" dirty="0">
                        <a:latin typeface="Cambria Math" panose="02040503050406030204" pitchFamily="18" charset="0"/>
                      </a:rPr>
                      <m:t>=</m:t>
                    </m:r>
                    <m:r>
                      <a:rPr lang="en-CA" sz="1300" b="0" i="1" dirty="0" smtClean="0">
                        <a:latin typeface="Cambria Math" panose="02040503050406030204" pitchFamily="18" charset="0"/>
                      </a:rPr>
                      <m:t>2</m:t>
                    </m:r>
                  </m:oMath>
                </a14:m>
                <a:r>
                  <a:rPr lang="en-CA" sz="1300" dirty="0"/>
                  <a:t> </a:t>
                </a:r>
                <a:r>
                  <a:rPr lang="en-CA" sz="1300" dirty="0" err="1"/>
                  <a:t>attendu</a:t>
                </a:r>
                <a:r>
                  <a:rPr lang="en-CA" sz="1300" dirty="0"/>
                  <a:t> (car </a:t>
                </a:r>
                <a:r>
                  <a:rPr lang="en-CA" sz="1300" dirty="0" err="1"/>
                  <a:t>schémas</a:t>
                </a:r>
                <a:r>
                  <a:rPr lang="en-CA" sz="1300" dirty="0"/>
                  <a:t> </a:t>
                </a:r>
                <a:r>
                  <a:rPr lang="en-CA" sz="1300" dirty="0" err="1"/>
                  <a:t>d’ordre</a:t>
                </a:r>
                <a:r>
                  <a:rPr lang="en-CA" sz="1300" dirty="0"/>
                  <a:t> 2 </a:t>
                </a:r>
                <a:r>
                  <a:rPr lang="en-CA" sz="1300" dirty="0" err="1"/>
                  <a:t>en</a:t>
                </a:r>
                <a:r>
                  <a:rPr lang="en-CA" sz="1300" dirty="0"/>
                  <a:t> </a:t>
                </a:r>
                <a:r>
                  <a:rPr lang="en-CA" sz="1300" dirty="0" err="1"/>
                  <a:t>espace</a:t>
                </a:r>
                <a:r>
                  <a:rPr lang="en-CA" sz="1300" dirty="0"/>
                  <a:t>).</a:t>
                </a:r>
              </a:p>
            </p:txBody>
          </p:sp>
        </mc:Choice>
        <mc:Fallback>
          <p:sp>
            <p:nvSpPr>
              <p:cNvPr id="7" name="Content Placeholder 2">
                <a:extLst>
                  <a:ext uri="{FF2B5EF4-FFF2-40B4-BE49-F238E27FC236}">
                    <a16:creationId xmlns:a16="http://schemas.microsoft.com/office/drawing/2014/main" id="{330242FF-4A3F-5488-38D4-F34347B44EAC}"/>
                  </a:ext>
                </a:extLst>
              </p:cNvPr>
              <p:cNvSpPr>
                <a:spLocks noGrp="1" noRot="1" noChangeAspect="1" noMove="1" noResize="1" noEditPoints="1" noAdjustHandles="1" noChangeArrowheads="1" noChangeShapeType="1" noTextEdit="1"/>
              </p:cNvSpPr>
              <p:nvPr>
                <p:ph idx="1"/>
              </p:nvPr>
            </p:nvSpPr>
            <p:spPr>
              <a:xfrm>
                <a:off x="294969" y="733537"/>
                <a:ext cx="11720050" cy="896153"/>
              </a:xfrm>
              <a:blipFill>
                <a:blip r:embed="rId2"/>
                <a:stretch>
                  <a:fillRect b="-1361"/>
                </a:stretch>
              </a:blipFill>
            </p:spPr>
            <p:txBody>
              <a:bodyPr/>
              <a:lstStyle/>
              <a:p>
                <a:r>
                  <a:rPr lang="en-CA">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32F577A7-6BC3-1D45-1B4C-F16CCB43CB99}"/>
              </a:ext>
            </a:extLst>
          </p:cNvPr>
          <p:cNvPicPr>
            <a:picLocks noChangeAspect="1"/>
          </p:cNvPicPr>
          <p:nvPr/>
        </p:nvPicPr>
        <p:blipFill rotWithShape="1">
          <a:blip r:embed="rId3">
            <a:extLst>
              <a:ext uri="{28A0092B-C50C-407E-A947-70E740481C1C}">
                <a14:useLocalDpi xmlns:a14="http://schemas.microsoft.com/office/drawing/2010/main" val="0"/>
              </a:ext>
            </a:extLst>
          </a:blip>
          <a:srcRect l="5089" t="3297" r="8494" b="4660"/>
          <a:stretch/>
        </p:blipFill>
        <p:spPr>
          <a:xfrm>
            <a:off x="6017342" y="1418643"/>
            <a:ext cx="5997677" cy="5439358"/>
          </a:xfrm>
          <a:prstGeom prst="rect">
            <a:avLst/>
          </a:prstGeom>
        </p:spPr>
      </p:pic>
      <p:pic>
        <p:nvPicPr>
          <p:cNvPr id="9" name="Picture 8" descr="A graph of a function&#10;&#10;Description automatically generated">
            <a:extLst>
              <a:ext uri="{FF2B5EF4-FFF2-40B4-BE49-F238E27FC236}">
                <a16:creationId xmlns:a16="http://schemas.microsoft.com/office/drawing/2014/main" id="{1A10E9CB-9AB6-2A10-3439-FC3486B03A5F}"/>
              </a:ext>
            </a:extLst>
          </p:cNvPr>
          <p:cNvPicPr>
            <a:picLocks noChangeAspect="1"/>
          </p:cNvPicPr>
          <p:nvPr/>
        </p:nvPicPr>
        <p:blipFill rotWithShape="1">
          <a:blip r:embed="rId4">
            <a:extLst>
              <a:ext uri="{28A0092B-C50C-407E-A947-70E740481C1C}">
                <a14:useLocalDpi xmlns:a14="http://schemas.microsoft.com/office/drawing/2010/main" val="0"/>
              </a:ext>
            </a:extLst>
          </a:blip>
          <a:srcRect l="5112" t="6972" r="8950" b="3384"/>
          <a:stretch/>
        </p:blipFill>
        <p:spPr>
          <a:xfrm>
            <a:off x="0" y="1978512"/>
            <a:ext cx="6017342" cy="4901841"/>
          </a:xfrm>
          <a:prstGeom prst="rect">
            <a:avLst/>
          </a:prstGeom>
        </p:spPr>
      </p:pic>
      <p:sp>
        <p:nvSpPr>
          <p:cNvPr id="10" name="Title 1">
            <a:extLst>
              <a:ext uri="{FF2B5EF4-FFF2-40B4-BE49-F238E27FC236}">
                <a16:creationId xmlns:a16="http://schemas.microsoft.com/office/drawing/2014/main" id="{DE3B340D-7C8F-C785-A4C6-044CC998CF00}"/>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60342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2E311D4D-DE49-1C52-C8E4-4E57F1653C07}"/>
                  </a:ext>
                </a:extLst>
              </p:cNvPr>
              <p:cNvSpPr>
                <a:spLocks noGrp="1"/>
              </p:cNvSpPr>
              <p:nvPr>
                <p:ph idx="1"/>
              </p:nvPr>
            </p:nvSpPr>
            <p:spPr>
              <a:xfrm>
                <a:off x="157315" y="532478"/>
                <a:ext cx="11838995" cy="1575866"/>
              </a:xfrm>
            </p:spPr>
            <p:txBody>
              <a:bodyPr>
                <a:noAutofit/>
              </a:bodyPr>
              <a:lstStyle/>
              <a:p>
                <a:pPr marL="0" indent="0">
                  <a:lnSpc>
                    <a:spcPct val="100000"/>
                  </a:lnSpc>
                  <a:buNone/>
                </a:pPr>
                <a:r>
                  <a:rPr lang="en-CA" sz="1300" b="1" dirty="0"/>
                  <a:t>Convergence </a:t>
                </a:r>
                <a:r>
                  <a:rPr lang="en-CA" sz="1300" b="1" dirty="0" err="1"/>
                  <a:t>en</a:t>
                </a:r>
                <a:r>
                  <a:rPr lang="en-CA" sz="1300" b="1" dirty="0"/>
                  <a:t> temps:</a:t>
                </a:r>
              </a:p>
              <a:p>
                <a:pPr marL="0" indent="0">
                  <a:lnSpc>
                    <a:spcPct val="100000"/>
                  </a:lnSpc>
                  <a:buNone/>
                </a:pPr>
                <a:r>
                  <a:rPr lang="en-CA" sz="1300" dirty="0"/>
                  <a:t>De </a:t>
                </a:r>
                <a:r>
                  <a:rPr lang="en-CA" sz="1300" dirty="0" err="1"/>
                  <a:t>même</a:t>
                </a:r>
                <a:r>
                  <a:rPr lang="en-CA" sz="1300" dirty="0"/>
                  <a:t>, </a:t>
                </a:r>
                <a:r>
                  <a:rPr lang="en-CA" sz="1300" dirty="0" err="1"/>
                  <a:t>l’étude</a:t>
                </a:r>
                <a:r>
                  <a:rPr lang="en-CA" sz="1300" dirty="0"/>
                  <a:t> a </a:t>
                </a:r>
                <a:r>
                  <a:rPr lang="en-CA" sz="1300" dirty="0" err="1"/>
                  <a:t>été</a:t>
                </a:r>
                <a:r>
                  <a:rPr lang="en-CA" sz="1300" dirty="0"/>
                  <a:t> </a:t>
                </a:r>
                <a:r>
                  <a:rPr lang="en-CA" sz="1300" dirty="0" err="1"/>
                  <a:t>menée</a:t>
                </a:r>
                <a:r>
                  <a:rPr lang="en-CA" sz="1300" dirty="0"/>
                  <a:t> au temps </a:t>
                </a:r>
                <a14:m>
                  <m:oMath xmlns:m="http://schemas.openxmlformats.org/officeDocument/2006/math">
                    <m:sSub>
                      <m:sSubPr>
                        <m:ctrlPr>
                          <a:rPr lang="en-CA" sz="1300" b="0" i="1" smtClean="0">
                            <a:latin typeface="Cambria Math" panose="02040503050406030204" pitchFamily="18" charset="0"/>
                          </a:rPr>
                        </m:ctrlPr>
                      </m:sSubPr>
                      <m:e>
                        <m:r>
                          <a:rPr lang="en-CA" sz="1300" b="0" i="1" smtClean="0">
                            <a:latin typeface="Cambria Math" panose="02040503050406030204" pitchFamily="18" charset="0"/>
                          </a:rPr>
                          <m:t>𝑡</m:t>
                        </m:r>
                      </m:e>
                      <m:sub>
                        <m:r>
                          <a:rPr lang="en-CA" sz="1300" b="0" i="1" smtClean="0">
                            <a:latin typeface="Cambria Math" panose="02040503050406030204" pitchFamily="18" charset="0"/>
                          </a:rPr>
                          <m:t>𝑓𝑖𝑛𝑎𝑙</m:t>
                        </m:r>
                      </m:sub>
                    </m:sSub>
                    <m:r>
                      <a:rPr lang="en-CA" sz="1300" b="0" i="1" smtClean="0">
                        <a:latin typeface="Cambria Math" panose="02040503050406030204" pitchFamily="18" charset="0"/>
                      </a:rPr>
                      <m:t>=</m:t>
                    </m:r>
                    <m:sSup>
                      <m:sSupPr>
                        <m:ctrlPr>
                          <a:rPr lang="en-CA" sz="1300" b="0" i="1" smtClean="0">
                            <a:latin typeface="Cambria Math" panose="02040503050406030204" pitchFamily="18" charset="0"/>
                          </a:rPr>
                        </m:ctrlPr>
                      </m:sSupPr>
                      <m:e>
                        <m:r>
                          <a:rPr lang="en-CA" sz="1300" b="0" i="1" smtClean="0">
                            <a:latin typeface="Cambria Math" panose="02040503050406030204" pitchFamily="18" charset="0"/>
                          </a:rPr>
                          <m:t>1.10</m:t>
                        </m:r>
                      </m:e>
                      <m:sup>
                        <m:r>
                          <a:rPr lang="en-CA" sz="1300" b="0" i="1" smtClean="0">
                            <a:latin typeface="Cambria Math" panose="02040503050406030204" pitchFamily="18" charset="0"/>
                          </a:rPr>
                          <m:t>9</m:t>
                        </m:r>
                      </m:sup>
                    </m:sSup>
                  </m:oMath>
                </a14:m>
                <a:r>
                  <a:rPr lang="en-CA" sz="1300" dirty="0"/>
                  <a:t>secondes, début  du </a:t>
                </a:r>
                <a:r>
                  <a:rPr lang="en-CA" sz="1300" dirty="0" err="1"/>
                  <a:t>régime</a:t>
                </a:r>
                <a:r>
                  <a:rPr lang="en-CA" sz="1300" dirty="0"/>
                  <a:t> permanent et le pas </a:t>
                </a:r>
                <a:r>
                  <a:rPr lang="en-CA" sz="1300" dirty="0" err="1"/>
                  <a:t>en</a:t>
                </a:r>
                <a:r>
                  <a:rPr lang="en-CA" sz="1300" dirty="0"/>
                  <a:t> </a:t>
                </a:r>
                <a:r>
                  <a:rPr lang="en-CA" sz="1300" dirty="0" err="1"/>
                  <a:t>espace</a:t>
                </a:r>
                <a:r>
                  <a:rPr lang="en-CA" sz="1300" dirty="0"/>
                  <a:t> a </a:t>
                </a:r>
                <a:r>
                  <a:rPr lang="en-CA" sz="1300" dirty="0" err="1"/>
                  <a:t>été</a:t>
                </a:r>
                <a:r>
                  <a:rPr lang="en-CA" sz="1300" dirty="0"/>
                  <a:t> </a:t>
                </a:r>
                <a:r>
                  <a:rPr lang="en-CA" sz="1300" dirty="0" err="1"/>
                  <a:t>fixé</a:t>
                </a:r>
                <a:r>
                  <a:rPr lang="en-CA" sz="1300" dirty="0"/>
                  <a:t> à </a:t>
                </a:r>
                <a14:m>
                  <m:oMath xmlns:m="http://schemas.openxmlformats.org/officeDocument/2006/math">
                    <m:r>
                      <m:rPr>
                        <m:sty m:val="p"/>
                      </m:rPr>
                      <a:rPr lang="en-CA" sz="1300">
                        <a:latin typeface="Cambria Math" panose="02040503050406030204" pitchFamily="18" charset="0"/>
                      </a:rPr>
                      <m:t>Δ</m:t>
                    </m:r>
                    <m:r>
                      <a:rPr lang="en-CA" sz="1300" b="0" i="1" smtClean="0">
                        <a:latin typeface="Cambria Math" panose="02040503050406030204" pitchFamily="18" charset="0"/>
                      </a:rPr>
                      <m:t>𝑟</m:t>
                    </m:r>
                    <m:r>
                      <a:rPr lang="en-CA" sz="1300" b="0" i="1" smtClean="0">
                        <a:latin typeface="Cambria Math" panose="02040503050406030204" pitchFamily="18" charset="0"/>
                      </a:rPr>
                      <m:t>=0.01</m:t>
                    </m:r>
                    <m:r>
                      <a:rPr lang="en-CA" sz="1300" b="0" i="1" smtClean="0">
                        <a:latin typeface="Cambria Math" panose="02040503050406030204" pitchFamily="18" charset="0"/>
                      </a:rPr>
                      <m:t>𝑚</m:t>
                    </m:r>
                    <m:r>
                      <a:rPr lang="en-CA" sz="1300" b="0" i="1" smtClean="0">
                        <a:latin typeface="Cambria Math" panose="02040503050406030204" pitchFamily="18" charset="0"/>
                      </a:rPr>
                      <m:t>.</m:t>
                    </m:r>
                  </m:oMath>
                </a14:m>
                <a:endParaRPr lang="en-CA" sz="1300" dirty="0"/>
              </a:p>
              <a:p>
                <a:pPr marL="0" indent="0">
                  <a:lnSpc>
                    <a:spcPct val="100000"/>
                  </a:lnSpc>
                  <a:buNone/>
                </a:pPr>
                <a:r>
                  <a:rPr lang="en-CA" sz="1300" dirty="0"/>
                  <a:t>On observe sur le </a:t>
                </a:r>
                <a:r>
                  <a:rPr lang="en-CA" sz="1300" dirty="0" err="1"/>
                  <a:t>graphe</a:t>
                </a:r>
                <a:r>
                  <a:rPr lang="en-CA" sz="1300" dirty="0"/>
                  <a:t> de gauche que la </a:t>
                </a:r>
                <a:r>
                  <a:rPr lang="en-CA" sz="1300" dirty="0" err="1"/>
                  <a:t>courbe</a:t>
                </a:r>
                <a:r>
                  <a:rPr lang="en-CA" sz="1300" dirty="0"/>
                  <a:t> numérique ne commence à se </a:t>
                </a:r>
                <a:r>
                  <a:rPr lang="en-CA" sz="1300" dirty="0" err="1"/>
                  <a:t>rapprocher</a:t>
                </a:r>
                <a:r>
                  <a:rPr lang="en-CA" sz="1300" dirty="0"/>
                  <a:t> de la </a:t>
                </a:r>
                <a:r>
                  <a:rPr lang="en-CA" sz="1300" dirty="0" err="1"/>
                  <a:t>courbe</a:t>
                </a:r>
                <a:r>
                  <a:rPr lang="en-CA" sz="1300" dirty="0"/>
                  <a:t> </a:t>
                </a:r>
                <a:r>
                  <a:rPr lang="en-CA" sz="1300" dirty="0" err="1"/>
                  <a:t>analytique</a:t>
                </a:r>
                <a:r>
                  <a:rPr lang="en-CA" sz="1300" dirty="0"/>
                  <a:t> (MMS) </a:t>
                </a:r>
                <a:r>
                  <a:rPr lang="en-CA" sz="1300" dirty="0" err="1"/>
                  <a:t>qu’à</a:t>
                </a:r>
                <a:r>
                  <a:rPr lang="en-CA" sz="1300" dirty="0"/>
                  <a:t> </a:t>
                </a:r>
                <a:r>
                  <a:rPr lang="en-CA" sz="1300" dirty="0" err="1"/>
                  <a:t>partir</a:t>
                </a:r>
                <a:r>
                  <a:rPr lang="en-CA" sz="1300" dirty="0"/>
                  <a:t> de </a:t>
                </a:r>
                <a14:m>
                  <m:oMath xmlns:m="http://schemas.openxmlformats.org/officeDocument/2006/math">
                    <m:r>
                      <m:rPr>
                        <m:sty m:val="p"/>
                      </m:rPr>
                      <a:rPr lang="en-CA" sz="1300" smtClean="0">
                        <a:latin typeface="Cambria Math" panose="02040503050406030204" pitchFamily="18" charset="0"/>
                      </a:rPr>
                      <m:t>Δ</m:t>
                    </m:r>
                    <m:r>
                      <a:rPr lang="en-CA" sz="1300" b="0" i="1" smtClean="0">
                        <a:latin typeface="Cambria Math" panose="02040503050406030204" pitchFamily="18" charset="0"/>
                      </a:rPr>
                      <m:t>𝑡</m:t>
                    </m:r>
                    <m:r>
                      <a:rPr lang="en-CA" sz="1300" b="0" i="1" smtClean="0">
                        <a:latin typeface="Cambria Math" panose="02040503050406030204" pitchFamily="18" charset="0"/>
                      </a:rPr>
                      <m:t>=</m:t>
                    </m:r>
                    <m:sSup>
                      <m:sSupPr>
                        <m:ctrlPr>
                          <a:rPr lang="en-CA" sz="1300" b="0" i="1" smtClean="0">
                            <a:latin typeface="Cambria Math" panose="02040503050406030204" pitchFamily="18" charset="0"/>
                          </a:rPr>
                        </m:ctrlPr>
                      </m:sSupPr>
                      <m:e>
                        <m:r>
                          <a:rPr lang="en-CA" sz="1300" b="0" i="1" smtClean="0">
                            <a:latin typeface="Cambria Math" panose="02040503050406030204" pitchFamily="18" charset="0"/>
                          </a:rPr>
                          <m:t>1.10</m:t>
                        </m:r>
                      </m:e>
                      <m:sup>
                        <m:r>
                          <a:rPr lang="en-CA" sz="1300" b="0" i="1" smtClean="0">
                            <a:latin typeface="Cambria Math" panose="02040503050406030204" pitchFamily="18" charset="0"/>
                          </a:rPr>
                          <m:t>5</m:t>
                        </m:r>
                      </m:sup>
                    </m:sSup>
                    <m:r>
                      <a:rPr lang="en-CA" sz="1300" b="0" i="1" smtClean="0">
                        <a:latin typeface="Cambria Math" panose="02040503050406030204" pitchFamily="18" charset="0"/>
                      </a:rPr>
                      <m:t> </m:t>
                    </m:r>
                    <m:r>
                      <a:rPr lang="en-CA" sz="1300" b="0" i="1" smtClean="0">
                        <a:latin typeface="Cambria Math" panose="02040503050406030204" pitchFamily="18" charset="0"/>
                      </a:rPr>
                      <m:t>𝑠𝑒𝑐</m:t>
                    </m:r>
                  </m:oMath>
                </a14:m>
                <a:r>
                  <a:rPr lang="en-CA" sz="1300" dirty="0"/>
                  <a:t>, et </a:t>
                </a:r>
                <a:r>
                  <a:rPr lang="en-CA" sz="1300" dirty="0" err="1"/>
                  <a:t>d’après</a:t>
                </a:r>
                <a:r>
                  <a:rPr lang="en-CA" sz="1300" dirty="0"/>
                  <a:t> la </a:t>
                </a:r>
                <a:r>
                  <a:rPr lang="en-CA" sz="1300" dirty="0" err="1"/>
                  <a:t>vue</a:t>
                </a:r>
                <a:r>
                  <a:rPr lang="en-CA" sz="1300" dirty="0"/>
                  <a:t> </a:t>
                </a:r>
                <a:r>
                  <a:rPr lang="en-CA" sz="1300" dirty="0" err="1"/>
                  <a:t>aggrandie</a:t>
                </a:r>
                <a:r>
                  <a:rPr lang="en-CA" sz="1300" dirty="0"/>
                  <a:t> (</a:t>
                </a:r>
                <a:r>
                  <a:rPr lang="en-CA" sz="1300" dirty="0" err="1"/>
                  <a:t>graphe</a:t>
                </a:r>
                <a:r>
                  <a:rPr lang="en-CA" sz="1300" dirty="0"/>
                  <a:t> de droite) on </a:t>
                </a:r>
                <a:r>
                  <a:rPr lang="en-CA" sz="1300" dirty="0" err="1"/>
                  <a:t>voit</a:t>
                </a:r>
                <a:r>
                  <a:rPr lang="en-CA" sz="1300" dirty="0"/>
                  <a:t> que plus le pas </a:t>
                </a:r>
                <a:r>
                  <a:rPr lang="en-CA" sz="1300" dirty="0" err="1"/>
                  <a:t>diminue</a:t>
                </a:r>
                <a:r>
                  <a:rPr lang="en-CA" sz="1300" dirty="0"/>
                  <a:t> plus la </a:t>
                </a:r>
                <a:r>
                  <a:rPr lang="en-CA" sz="1300" dirty="0" err="1"/>
                  <a:t>courbe</a:t>
                </a:r>
                <a:r>
                  <a:rPr lang="en-CA" sz="1300" dirty="0"/>
                  <a:t> numérique continue de se </a:t>
                </a:r>
                <a:r>
                  <a:rPr lang="en-CA" sz="1300" dirty="0" err="1"/>
                  <a:t>rapprocher</a:t>
                </a:r>
                <a:r>
                  <a:rPr lang="en-CA" sz="1300" dirty="0"/>
                  <a:t> de la </a:t>
                </a:r>
                <a:r>
                  <a:rPr lang="en-CA" sz="1300" dirty="0" err="1"/>
                  <a:t>courbe</a:t>
                </a:r>
                <a:r>
                  <a:rPr lang="en-CA" sz="1300" dirty="0"/>
                  <a:t> MMS </a:t>
                </a:r>
                <a14:m>
                  <m:oMath xmlns:m="http://schemas.openxmlformats.org/officeDocument/2006/math">
                    <m:acc>
                      <m:accPr>
                        <m:chr m:val="̂"/>
                        <m:ctrlPr>
                          <a:rPr lang="en-CA" sz="1400" b="0" i="1" dirty="0" smtClean="0">
                            <a:latin typeface="Cambria Math" panose="02040503050406030204" pitchFamily="18" charset="0"/>
                          </a:rPr>
                        </m:ctrlPr>
                      </m:accPr>
                      <m:e>
                        <m:r>
                          <a:rPr lang="en-CA" sz="1400" b="0" i="1" dirty="0" smtClean="0">
                            <a:latin typeface="Cambria Math" panose="02040503050406030204" pitchFamily="18" charset="0"/>
                          </a:rPr>
                          <m:t>𝐶</m:t>
                        </m:r>
                      </m:e>
                    </m:acc>
                  </m:oMath>
                </a14:m>
                <a:r>
                  <a:rPr lang="en-CA" sz="1300" dirty="0"/>
                  <a:t>. Le </a:t>
                </a:r>
                <a:r>
                  <a:rPr lang="en-CA" sz="1300" dirty="0" err="1"/>
                  <a:t>maillage</a:t>
                </a:r>
                <a:r>
                  <a:rPr lang="en-CA" sz="1300" dirty="0"/>
                  <a:t> </a:t>
                </a:r>
                <a:r>
                  <a:rPr lang="en-CA" sz="1300" dirty="0" err="1"/>
                  <a:t>en</a:t>
                </a:r>
                <a:r>
                  <a:rPr lang="en-CA" sz="1300" dirty="0"/>
                  <a:t> temps </a:t>
                </a:r>
                <a:r>
                  <a:rPr lang="en-CA" sz="1300" dirty="0" err="1"/>
                  <a:t>n’a</a:t>
                </a:r>
                <a:r>
                  <a:rPr lang="en-CA" sz="1300" dirty="0"/>
                  <a:t> pas </a:t>
                </a:r>
                <a:r>
                  <a:rPr lang="en-CA" sz="1300" dirty="0" err="1"/>
                  <a:t>pu</a:t>
                </a:r>
                <a:r>
                  <a:rPr lang="en-CA" sz="1300" dirty="0"/>
                  <a:t> </a:t>
                </a:r>
                <a:r>
                  <a:rPr lang="en-CA" sz="1300" dirty="0" err="1"/>
                  <a:t>être</a:t>
                </a:r>
                <a:r>
                  <a:rPr lang="en-CA" sz="1300" dirty="0"/>
                  <a:t> raffiné plus que </a:t>
                </a:r>
                <a:r>
                  <a:rPr lang="en-CA" sz="1300" dirty="0" err="1"/>
                  <a:t>ça</a:t>
                </a:r>
                <a:r>
                  <a:rPr lang="en-CA" sz="1300" dirty="0"/>
                  <a:t> car </a:t>
                </a:r>
                <a:r>
                  <a:rPr lang="en-CA" sz="1300" dirty="0" err="1"/>
                  <a:t>cela</a:t>
                </a:r>
                <a:r>
                  <a:rPr lang="en-CA" sz="1300" dirty="0"/>
                  <a:t> </a:t>
                </a:r>
                <a:r>
                  <a:rPr lang="en-CA" sz="1300" dirty="0" err="1"/>
                  <a:t>necessiterait</a:t>
                </a:r>
                <a:r>
                  <a:rPr lang="en-CA" sz="1300" dirty="0"/>
                  <a:t> un </a:t>
                </a:r>
                <a:r>
                  <a:rPr lang="en-CA" sz="1300" dirty="0" err="1"/>
                  <a:t>raffinement</a:t>
                </a:r>
                <a:r>
                  <a:rPr lang="en-CA" sz="1300" dirty="0"/>
                  <a:t> de </a:t>
                </a:r>
                <a14:m>
                  <m:oMath xmlns:m="http://schemas.openxmlformats.org/officeDocument/2006/math">
                    <m:r>
                      <m:rPr>
                        <m:sty m:val="p"/>
                      </m:rPr>
                      <a:rPr lang="en-CA" sz="1300">
                        <a:latin typeface="Cambria Math" panose="02040503050406030204" pitchFamily="18" charset="0"/>
                      </a:rPr>
                      <m:t>Δ</m:t>
                    </m:r>
                    <m:sSup>
                      <m:sSupPr>
                        <m:ctrlPr>
                          <a:rPr lang="en-CA" sz="1300" b="0" i="1" smtClean="0">
                            <a:latin typeface="Cambria Math" panose="02040503050406030204" pitchFamily="18" charset="0"/>
                          </a:rPr>
                        </m:ctrlPr>
                      </m:sSupPr>
                      <m:e>
                        <m:r>
                          <a:rPr lang="en-CA" sz="1300" i="1">
                            <a:latin typeface="Cambria Math" panose="02040503050406030204" pitchFamily="18" charset="0"/>
                          </a:rPr>
                          <m:t>𝑟</m:t>
                        </m:r>
                      </m:e>
                      <m:sup>
                        <m:r>
                          <a:rPr lang="en-CA" sz="1300" b="0" i="1" smtClean="0">
                            <a:latin typeface="Cambria Math" panose="02040503050406030204" pitchFamily="18" charset="0"/>
                          </a:rPr>
                          <m:t>2</m:t>
                        </m:r>
                      </m:sup>
                    </m:sSup>
                  </m:oMath>
                </a14:m>
                <a:r>
                  <a:rPr lang="en-CA" sz="1300" dirty="0"/>
                  <a:t>, pour respecter la relation de </a:t>
                </a:r>
                <a:r>
                  <a:rPr lang="en-CA" sz="1300" dirty="0" err="1"/>
                  <a:t>contrainte</a:t>
                </a:r>
                <a:r>
                  <a:rPr lang="en-CA" sz="1300" dirty="0"/>
                  <a:t> entre les deux pas, </a:t>
                </a:r>
                <a:r>
                  <a:rPr lang="en-CA" sz="1300" dirty="0" err="1"/>
                  <a:t>ce</a:t>
                </a:r>
                <a:r>
                  <a:rPr lang="en-CA" sz="1300" dirty="0"/>
                  <a:t> qui a </a:t>
                </a:r>
                <a:r>
                  <a:rPr lang="en-CA" sz="1300" dirty="0" err="1"/>
                  <a:t>entrainé</a:t>
                </a:r>
                <a:r>
                  <a:rPr lang="en-CA" sz="1300" dirty="0"/>
                  <a:t> </a:t>
                </a:r>
                <a:r>
                  <a:rPr lang="en-CA" sz="1300" dirty="0" err="1"/>
                  <a:t>une</a:t>
                </a:r>
                <a:r>
                  <a:rPr lang="en-CA" sz="1300" dirty="0"/>
                  <a:t> simulation interminable, que nous </a:t>
                </a:r>
                <a:r>
                  <a:rPr lang="en-CA" sz="1300" dirty="0" err="1"/>
                  <a:t>avons</a:t>
                </a:r>
                <a:r>
                  <a:rPr lang="en-CA" sz="1300" dirty="0"/>
                  <a:t> </a:t>
                </a:r>
                <a:r>
                  <a:rPr lang="en-CA" sz="1300" dirty="0" err="1"/>
                  <a:t>dû</a:t>
                </a:r>
                <a:r>
                  <a:rPr lang="en-CA" sz="1300" dirty="0"/>
                  <a:t> </a:t>
                </a:r>
                <a:r>
                  <a:rPr lang="en-CA" sz="1300" dirty="0" err="1"/>
                  <a:t>interrompre</a:t>
                </a:r>
                <a:r>
                  <a:rPr lang="en-CA" sz="1300" dirty="0"/>
                  <a:t>.</a:t>
                </a:r>
              </a:p>
              <a:p>
                <a:pPr marL="0" indent="0">
                  <a:lnSpc>
                    <a:spcPct val="100000"/>
                  </a:lnSpc>
                  <a:buNone/>
                </a:pPr>
                <a:endParaRPr lang="en-CA" sz="1300" dirty="0">
                  <a:highlight>
                    <a:srgbClr val="FFFF00"/>
                  </a:highlight>
                </a:endParaRPr>
              </a:p>
            </p:txBody>
          </p:sp>
        </mc:Choice>
        <mc:Fallback>
          <p:sp>
            <p:nvSpPr>
              <p:cNvPr id="4" name="Content Placeholder 2">
                <a:extLst>
                  <a:ext uri="{FF2B5EF4-FFF2-40B4-BE49-F238E27FC236}">
                    <a16:creationId xmlns:a16="http://schemas.microsoft.com/office/drawing/2014/main" id="{2E311D4D-DE49-1C52-C8E4-4E57F1653C07}"/>
                  </a:ext>
                </a:extLst>
              </p:cNvPr>
              <p:cNvSpPr>
                <a:spLocks noGrp="1" noRot="1" noChangeAspect="1" noMove="1" noResize="1" noEditPoints="1" noAdjustHandles="1" noChangeArrowheads="1" noChangeShapeType="1" noTextEdit="1"/>
              </p:cNvSpPr>
              <p:nvPr>
                <p:ph idx="1"/>
              </p:nvPr>
            </p:nvSpPr>
            <p:spPr>
              <a:xfrm>
                <a:off x="157315" y="532478"/>
                <a:ext cx="11838995" cy="1575866"/>
              </a:xfrm>
              <a:blipFill>
                <a:blip r:embed="rId2"/>
                <a:stretch>
                  <a:fillRect l="-103" b="-3475"/>
                </a:stretch>
              </a:blipFill>
            </p:spPr>
            <p:txBody>
              <a:bodyPr/>
              <a:lstStyle/>
              <a:p>
                <a:r>
                  <a:rPr lang="en-CA">
                    <a:noFill/>
                  </a:rPr>
                  <a:t> </a:t>
                </a:r>
              </a:p>
            </p:txBody>
          </p:sp>
        </mc:Fallback>
      </mc:AlternateContent>
      <p:pic>
        <p:nvPicPr>
          <p:cNvPr id="5" name="Picture 4" descr="A graph with colored lines&#10;&#10;Description automatically generated">
            <a:extLst>
              <a:ext uri="{FF2B5EF4-FFF2-40B4-BE49-F238E27FC236}">
                <a16:creationId xmlns:a16="http://schemas.microsoft.com/office/drawing/2014/main" id="{BF6B0A7D-EB2C-71D8-BBF3-EA2852B2D88A}"/>
              </a:ext>
            </a:extLst>
          </p:cNvPr>
          <p:cNvPicPr>
            <a:picLocks noChangeAspect="1"/>
          </p:cNvPicPr>
          <p:nvPr/>
        </p:nvPicPr>
        <p:blipFill rotWithShape="1">
          <a:blip r:embed="rId3">
            <a:extLst>
              <a:ext uri="{28A0092B-C50C-407E-A947-70E740481C1C}">
                <a14:useLocalDpi xmlns:a14="http://schemas.microsoft.com/office/drawing/2010/main" val="0"/>
              </a:ext>
            </a:extLst>
          </a:blip>
          <a:srcRect l="3120" t="8499" r="8783" b="5787"/>
          <a:stretch/>
        </p:blipFill>
        <p:spPr>
          <a:xfrm>
            <a:off x="0" y="2155969"/>
            <a:ext cx="6235939" cy="4659036"/>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5DFFBDB9-5E25-9C28-F6FD-98B6F533A2AF}"/>
              </a:ext>
            </a:extLst>
          </p:cNvPr>
          <p:cNvPicPr>
            <a:picLocks noChangeAspect="1"/>
          </p:cNvPicPr>
          <p:nvPr/>
        </p:nvPicPr>
        <p:blipFill rotWithShape="1">
          <a:blip r:embed="rId4">
            <a:extLst>
              <a:ext uri="{28A0092B-C50C-407E-A947-70E740481C1C}">
                <a14:useLocalDpi xmlns:a14="http://schemas.microsoft.com/office/drawing/2010/main" val="0"/>
              </a:ext>
            </a:extLst>
          </a:blip>
          <a:srcRect l="1669" t="8430" r="8347" b="5855"/>
          <a:stretch/>
        </p:blipFill>
        <p:spPr>
          <a:xfrm>
            <a:off x="6235939" y="2256452"/>
            <a:ext cx="5760372" cy="4340888"/>
          </a:xfrm>
          <a:prstGeom prst="rect">
            <a:avLst/>
          </a:prstGeom>
        </p:spPr>
      </p:pic>
      <p:sp>
        <p:nvSpPr>
          <p:cNvPr id="7" name="Title 1">
            <a:extLst>
              <a:ext uri="{FF2B5EF4-FFF2-40B4-BE49-F238E27FC236}">
                <a16:creationId xmlns:a16="http://schemas.microsoft.com/office/drawing/2014/main" id="{3EB1D54F-394B-1804-2AE9-3CC73C83E8A8}"/>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34157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F988C-D914-7C14-7668-DCAF1957013D}"/>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A17DEFF5-A311-E435-9CCE-BA017C3DE78F}"/>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pic>
        <p:nvPicPr>
          <p:cNvPr id="9" name="Picture 8" descr="A graph of a function&#10;&#10;Description automatically generated">
            <a:extLst>
              <a:ext uri="{FF2B5EF4-FFF2-40B4-BE49-F238E27FC236}">
                <a16:creationId xmlns:a16="http://schemas.microsoft.com/office/drawing/2014/main" id="{0B75FC9D-E2AD-0841-578D-E6358C2E0D3A}"/>
              </a:ext>
            </a:extLst>
          </p:cNvPr>
          <p:cNvPicPr>
            <a:picLocks noChangeAspect="1"/>
          </p:cNvPicPr>
          <p:nvPr/>
        </p:nvPicPr>
        <p:blipFill rotWithShape="1">
          <a:blip r:embed="rId2">
            <a:extLst>
              <a:ext uri="{28A0092B-C50C-407E-A947-70E740481C1C}">
                <a14:useLocalDpi xmlns:a14="http://schemas.microsoft.com/office/drawing/2010/main" val="0"/>
              </a:ext>
            </a:extLst>
          </a:blip>
          <a:srcRect l="5021" t="7456" r="7464" b="5109"/>
          <a:stretch/>
        </p:blipFill>
        <p:spPr>
          <a:xfrm>
            <a:off x="466724" y="1839310"/>
            <a:ext cx="5393853" cy="4959698"/>
          </a:xfrm>
          <a:prstGeom prst="rect">
            <a:avLst/>
          </a:prstGeom>
        </p:spPr>
      </p:pic>
      <p:pic>
        <p:nvPicPr>
          <p:cNvPr id="10" name="Picture 9" descr="A graph of a function&#10;&#10;Description automatically generated">
            <a:extLst>
              <a:ext uri="{FF2B5EF4-FFF2-40B4-BE49-F238E27FC236}">
                <a16:creationId xmlns:a16="http://schemas.microsoft.com/office/drawing/2014/main" id="{37897621-804F-2687-6E9D-8AD57CBB575E}"/>
              </a:ext>
            </a:extLst>
          </p:cNvPr>
          <p:cNvPicPr>
            <a:picLocks noChangeAspect="1"/>
          </p:cNvPicPr>
          <p:nvPr/>
        </p:nvPicPr>
        <p:blipFill rotWithShape="1">
          <a:blip r:embed="rId3">
            <a:extLst>
              <a:ext uri="{28A0092B-C50C-407E-A947-70E740481C1C}">
                <a14:useLocalDpi xmlns:a14="http://schemas.microsoft.com/office/drawing/2010/main" val="0"/>
              </a:ext>
            </a:extLst>
          </a:blip>
          <a:srcRect l="5097" t="3064" r="8569" b="4566"/>
          <a:stretch/>
        </p:blipFill>
        <p:spPr>
          <a:xfrm>
            <a:off x="6223474" y="1651834"/>
            <a:ext cx="5624057" cy="5206166"/>
          </a:xfrm>
          <a:prstGeom prst="rect">
            <a:avLst/>
          </a:prstGeom>
        </p:spPr>
      </p:pic>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457458B0-6044-3CFC-64EB-FB5EB23411A4}"/>
                  </a:ext>
                </a:extLst>
              </p:cNvPr>
              <p:cNvSpPr txBox="1">
                <a:spLocks/>
              </p:cNvSpPr>
              <p:nvPr/>
            </p:nvSpPr>
            <p:spPr>
              <a:xfrm>
                <a:off x="235975" y="563853"/>
                <a:ext cx="11720050" cy="1105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CA" sz="1300" dirty="0"/>
                  <a:t>M</a:t>
                </a:r>
                <a:r>
                  <a:rPr lang="en-CA" sz="1300" dirty="0" err="1"/>
                  <a:t>ême</a:t>
                </a:r>
                <a:r>
                  <a:rPr lang="en-CA" sz="1300" dirty="0"/>
                  <a:t> sans </a:t>
                </a:r>
                <a:r>
                  <a:rPr lang="en-CA" sz="1300" dirty="0" err="1"/>
                  <a:t>raffiner</a:t>
                </a:r>
                <a:r>
                  <a:rPr lang="en-CA" sz="1300" dirty="0"/>
                  <a:t> les pas </a:t>
                </a:r>
                <a:r>
                  <a:rPr lang="en-CA" sz="1300" dirty="0" err="1"/>
                  <a:t>en</a:t>
                </a:r>
                <a:r>
                  <a:rPr lang="en-CA" sz="1300" dirty="0"/>
                  <a:t> temps plus que 5000 sec, après </a:t>
                </a:r>
                <a:r>
                  <a:rPr lang="en-CA" sz="1300" dirty="0" err="1"/>
                  <a:t>calcul</a:t>
                </a:r>
                <a:r>
                  <a:rPr lang="en-CA" sz="1300" dirty="0"/>
                  <a:t> des </a:t>
                </a:r>
                <a:r>
                  <a:rPr lang="en-CA" sz="1300" dirty="0" err="1"/>
                  <a:t>erreurs</a:t>
                </a:r>
                <a:r>
                  <a:rPr lang="en-CA" sz="1300" dirty="0"/>
                  <a:t> </a:t>
                </a:r>
                <a14:m>
                  <m:oMath xmlns:m="http://schemas.openxmlformats.org/officeDocument/2006/math">
                    <m:sSub>
                      <m:sSubPr>
                        <m:ctrlPr>
                          <a:rPr lang="en-CA" sz="1300" i="1" dirty="0">
                            <a:latin typeface="Cambria Math" panose="02040503050406030204" pitchFamily="18" charset="0"/>
                          </a:rPr>
                        </m:ctrlPr>
                      </m:sSubPr>
                      <m:e>
                        <m:r>
                          <a:rPr lang="en-CA" sz="1300" i="1" dirty="0">
                            <a:latin typeface="Cambria Math" panose="02040503050406030204" pitchFamily="18" charset="0"/>
                          </a:rPr>
                          <m:t>𝐿</m:t>
                        </m:r>
                      </m:e>
                      <m:sub>
                        <m:r>
                          <a:rPr lang="en-CA" sz="1300" i="1" dirty="0">
                            <a:latin typeface="Cambria Math" panose="02040503050406030204" pitchFamily="18" charset="0"/>
                          </a:rPr>
                          <m:t>1</m:t>
                        </m:r>
                      </m:sub>
                    </m:sSub>
                    <m:r>
                      <a:rPr lang="en-CA" sz="1300" i="1" dirty="0">
                        <a:latin typeface="Cambria Math" panose="02040503050406030204" pitchFamily="18" charset="0"/>
                      </a:rPr>
                      <m:t>, </m:t>
                    </m:r>
                    <m:sSub>
                      <m:sSubPr>
                        <m:ctrlPr>
                          <a:rPr lang="en-CA" sz="1300" i="1" dirty="0">
                            <a:latin typeface="Cambria Math" panose="02040503050406030204" pitchFamily="18" charset="0"/>
                          </a:rPr>
                        </m:ctrlPr>
                      </m:sSubPr>
                      <m:e>
                        <m:r>
                          <a:rPr lang="en-CA" sz="1300" i="1" dirty="0">
                            <a:latin typeface="Cambria Math" panose="02040503050406030204" pitchFamily="18" charset="0"/>
                          </a:rPr>
                          <m:t>𝐿</m:t>
                        </m:r>
                      </m:e>
                      <m:sub>
                        <m:r>
                          <a:rPr lang="en-CA" sz="1300" i="1" dirty="0">
                            <a:latin typeface="Cambria Math" panose="02040503050406030204" pitchFamily="18" charset="0"/>
                          </a:rPr>
                          <m:t>2</m:t>
                        </m:r>
                      </m:sub>
                    </m:sSub>
                    <m:r>
                      <a:rPr lang="en-CA" sz="1300" i="1" dirty="0">
                        <a:latin typeface="Cambria Math" panose="02040503050406030204" pitchFamily="18" charset="0"/>
                      </a:rPr>
                      <m:t> </m:t>
                    </m:r>
                    <m:r>
                      <a:rPr lang="en-CA" sz="1300" i="1" dirty="0">
                        <a:latin typeface="Cambria Math" panose="02040503050406030204" pitchFamily="18" charset="0"/>
                      </a:rPr>
                      <m:t>𝑒𝑡</m:t>
                    </m:r>
                    <m:r>
                      <a:rPr lang="en-CA" sz="1300" i="1" dirty="0">
                        <a:latin typeface="Cambria Math" panose="02040503050406030204" pitchFamily="18" charset="0"/>
                      </a:rPr>
                      <m:t> </m:t>
                    </m:r>
                    <m:sSub>
                      <m:sSubPr>
                        <m:ctrlPr>
                          <a:rPr lang="en-CA" sz="1300" i="1" dirty="0" err="1">
                            <a:latin typeface="Cambria Math" panose="02040503050406030204" pitchFamily="18" charset="0"/>
                          </a:rPr>
                        </m:ctrlPr>
                      </m:sSubPr>
                      <m:e>
                        <m:r>
                          <a:rPr lang="en-CA" sz="1300" i="1" dirty="0" err="1">
                            <a:latin typeface="Cambria Math" panose="02040503050406030204" pitchFamily="18" charset="0"/>
                          </a:rPr>
                          <m:t>𝐿</m:t>
                        </m:r>
                      </m:e>
                      <m:sub>
                        <m:r>
                          <a:rPr lang="en-CA" sz="1300" i="1" dirty="0">
                            <a:latin typeface="Cambria Math" panose="02040503050406030204" pitchFamily="18" charset="0"/>
                          </a:rPr>
                          <m:t>∞</m:t>
                        </m:r>
                      </m:sub>
                    </m:sSub>
                  </m:oMath>
                </a14:m>
                <a:r>
                  <a:rPr lang="en-CA" sz="1300" dirty="0"/>
                  <a:t>, on observe que la zone de convergence </a:t>
                </a:r>
                <a:r>
                  <a:rPr lang="en-CA" sz="1300" dirty="0" err="1"/>
                  <a:t>asymptotique</a:t>
                </a:r>
                <a:r>
                  <a:rPr lang="en-CA" sz="1300" dirty="0"/>
                  <a:t> commence à </a:t>
                </a:r>
                <a:r>
                  <a:rPr lang="en-CA" sz="1300" dirty="0" err="1"/>
                  <a:t>partir</a:t>
                </a:r>
                <a:r>
                  <a:rPr lang="en-CA" sz="1300" dirty="0"/>
                  <a:t> de </a:t>
                </a:r>
                <a14:m>
                  <m:oMath xmlns:m="http://schemas.openxmlformats.org/officeDocument/2006/math">
                    <m:r>
                      <m:rPr>
                        <m:sty m:val="p"/>
                      </m:rPr>
                      <a:rPr lang="en-CA" sz="1300" smtClean="0">
                        <a:latin typeface="Cambria Math" panose="02040503050406030204" pitchFamily="18" charset="0"/>
                      </a:rPr>
                      <m:t>Δ</m:t>
                    </m:r>
                    <m:r>
                      <a:rPr lang="en-CA" sz="1300" b="0" i="1" smtClean="0">
                        <a:latin typeface="Cambria Math" panose="02040503050406030204" pitchFamily="18" charset="0"/>
                      </a:rPr>
                      <m:t>𝑡</m:t>
                    </m:r>
                    <m:r>
                      <a:rPr lang="en-CA" sz="1300" i="1" smtClean="0">
                        <a:latin typeface="Cambria Math" panose="02040503050406030204" pitchFamily="18" charset="0"/>
                      </a:rPr>
                      <m:t>≅</m:t>
                    </m:r>
                    <m:sSup>
                      <m:sSupPr>
                        <m:ctrlPr>
                          <a:rPr lang="en-CA" sz="1300" b="0" i="1" smtClean="0">
                            <a:latin typeface="Cambria Math" panose="02040503050406030204" pitchFamily="18" charset="0"/>
                          </a:rPr>
                        </m:ctrlPr>
                      </m:sSupPr>
                      <m:e>
                        <m:r>
                          <a:rPr lang="en-CA" sz="1300" b="0" i="1" smtClean="0">
                            <a:latin typeface="Cambria Math" panose="02040503050406030204" pitchFamily="18" charset="0"/>
                          </a:rPr>
                          <m:t>1.10</m:t>
                        </m:r>
                      </m:e>
                      <m:sup>
                        <m:r>
                          <a:rPr lang="en-CA" sz="1300" b="0" i="1" smtClean="0">
                            <a:latin typeface="Cambria Math" panose="02040503050406030204" pitchFamily="18" charset="0"/>
                          </a:rPr>
                          <m:t>5</m:t>
                        </m:r>
                      </m:sup>
                    </m:sSup>
                    <m:r>
                      <a:rPr lang="en-CA" sz="1300" b="0" i="1" smtClean="0">
                        <a:latin typeface="Cambria Math" panose="02040503050406030204" pitchFamily="18" charset="0"/>
                      </a:rPr>
                      <m:t> </m:t>
                    </m:r>
                    <m:r>
                      <a:rPr lang="en-CA" sz="1300" b="0" i="1" smtClean="0">
                        <a:latin typeface="Cambria Math" panose="02040503050406030204" pitchFamily="18" charset="0"/>
                      </a:rPr>
                      <m:t>𝑠𝑒𝑐</m:t>
                    </m:r>
                    <m:r>
                      <a:rPr lang="en-CA" sz="1300" b="0" i="1" smtClean="0">
                        <a:latin typeface="Cambria Math" panose="02040503050406030204" pitchFamily="18" charset="0"/>
                      </a:rPr>
                      <m:t>. </m:t>
                    </m:r>
                  </m:oMath>
                </a14:m>
                <a:r>
                  <a:rPr lang="en-CA" sz="1300" dirty="0" err="1"/>
                  <a:t>donc</a:t>
                </a:r>
                <a:r>
                  <a:rPr lang="en-CA" sz="1300" dirty="0"/>
                  <a:t> </a:t>
                </a:r>
                <a:r>
                  <a:rPr lang="en-CA" sz="1300" dirty="0" err="1"/>
                  <a:t>en</a:t>
                </a:r>
                <a:r>
                  <a:rPr lang="en-CA" sz="1300" dirty="0"/>
                  <a:t> </a:t>
                </a:r>
                <a:r>
                  <a:rPr lang="en-CA" sz="1300" dirty="0" err="1"/>
                  <a:t>traçant</a:t>
                </a:r>
                <a:r>
                  <a:rPr lang="en-CA" sz="1300" dirty="0"/>
                  <a:t> la droite de regression, on </a:t>
                </a:r>
                <a:r>
                  <a:rPr lang="en-CA" sz="1300" dirty="0" err="1"/>
                  <a:t>trouve</a:t>
                </a:r>
                <a:r>
                  <a:rPr lang="en-CA" sz="1300" dirty="0"/>
                  <a:t> un </a:t>
                </a:r>
                <a:r>
                  <a:rPr lang="en-CA" sz="1300" dirty="0" err="1"/>
                  <a:t>ordre</a:t>
                </a:r>
                <a:r>
                  <a:rPr lang="en-CA" sz="1300" dirty="0"/>
                  <a:t> de convergence </a:t>
                </a:r>
                <a:r>
                  <a:rPr lang="en-CA" sz="1300" dirty="0" err="1"/>
                  <a:t>observé</a:t>
                </a:r>
                <a:r>
                  <a:rPr lang="en-CA" sz="1300" dirty="0"/>
                  <a:t> </a:t>
                </a:r>
                <a14:m>
                  <m:oMath xmlns:m="http://schemas.openxmlformats.org/officeDocument/2006/math">
                    <m:acc>
                      <m:accPr>
                        <m:chr m:val="̂"/>
                        <m:ctrlPr>
                          <a:rPr lang="en-CA" sz="1300" b="0" i="1" dirty="0" smtClean="0">
                            <a:latin typeface="Cambria Math" panose="02040503050406030204" pitchFamily="18" charset="0"/>
                          </a:rPr>
                        </m:ctrlPr>
                      </m:accPr>
                      <m:e>
                        <m:r>
                          <a:rPr lang="en-CA" sz="1300" b="0" i="1" dirty="0" smtClean="0">
                            <a:latin typeface="Cambria Math" panose="02040503050406030204" pitchFamily="18" charset="0"/>
                          </a:rPr>
                          <m:t>𝑝</m:t>
                        </m:r>
                      </m:e>
                    </m:acc>
                    <m:r>
                      <a:rPr lang="en-CA" sz="1300" b="0" i="1" dirty="0" smtClean="0">
                        <a:latin typeface="Cambria Math" panose="02040503050406030204" pitchFamily="18" charset="0"/>
                      </a:rPr>
                      <m:t>≅1.</m:t>
                    </m:r>
                    <m:r>
                      <a:rPr lang="en-CA" sz="1300" i="1" dirty="0" smtClean="0">
                        <a:latin typeface="Cambria Math" panose="02040503050406030204" pitchFamily="18" charset="0"/>
                      </a:rPr>
                      <m:t>0155  </m:t>
                    </m:r>
                  </m:oMath>
                </a14:m>
                <a:r>
                  <a:rPr lang="en-CA" sz="1300" dirty="0" err="1"/>
                  <a:t>proche</a:t>
                </a:r>
                <a:r>
                  <a:rPr lang="en-CA" sz="1300" dirty="0"/>
                  <a:t> de </a:t>
                </a:r>
                <a:r>
                  <a:rPr lang="en-CA" sz="1300" dirty="0" err="1"/>
                  <a:t>l’ordre</a:t>
                </a:r>
                <a:r>
                  <a:rPr lang="en-CA" sz="1300" dirty="0"/>
                  <a:t> </a:t>
                </a:r>
                <a:r>
                  <a:rPr lang="en-CA" sz="1300" dirty="0" err="1"/>
                  <a:t>formel</a:t>
                </a:r>
                <a:r>
                  <a:rPr lang="en-CA" sz="1300" dirty="0"/>
                  <a:t> </a:t>
                </a:r>
                <a14:m>
                  <m:oMath xmlns:m="http://schemas.openxmlformats.org/officeDocument/2006/math">
                    <m:sSub>
                      <m:sSubPr>
                        <m:ctrlPr>
                          <a:rPr lang="en-CA" sz="1300" b="0" i="1" dirty="0" smtClean="0">
                            <a:latin typeface="Cambria Math" panose="02040503050406030204" pitchFamily="18" charset="0"/>
                          </a:rPr>
                        </m:ctrlPr>
                      </m:sSubPr>
                      <m:e>
                        <m:r>
                          <a:rPr lang="en-CA" sz="1300" i="1" dirty="0" smtClean="0">
                            <a:latin typeface="Cambria Math" panose="02040503050406030204" pitchFamily="18" charset="0"/>
                          </a:rPr>
                          <m:t>𝑝</m:t>
                        </m:r>
                      </m:e>
                      <m:sub>
                        <m:r>
                          <a:rPr lang="en-CA" sz="1300" b="0" i="1" dirty="0" smtClean="0">
                            <a:latin typeface="Cambria Math" panose="02040503050406030204" pitchFamily="18" charset="0"/>
                          </a:rPr>
                          <m:t>𝑓</m:t>
                        </m:r>
                      </m:sub>
                    </m:sSub>
                    <m:r>
                      <a:rPr lang="en-CA" sz="1300" b="0" i="1" dirty="0" smtClean="0">
                        <a:latin typeface="Cambria Math" panose="02040503050406030204" pitchFamily="18" charset="0"/>
                      </a:rPr>
                      <m:t>=</m:t>
                    </m:r>
                    <m:r>
                      <a:rPr lang="en-CA" sz="1300" i="1" dirty="0">
                        <a:latin typeface="Cambria Math" panose="02040503050406030204" pitchFamily="18" charset="0"/>
                      </a:rPr>
                      <m:t>1</m:t>
                    </m:r>
                  </m:oMath>
                </a14:m>
                <a:r>
                  <a:rPr lang="en-CA" sz="1300" dirty="0"/>
                  <a:t> </a:t>
                </a:r>
                <a:r>
                  <a:rPr lang="en-CA" sz="1300" dirty="0" err="1"/>
                  <a:t>attendu</a:t>
                </a:r>
                <a:r>
                  <a:rPr lang="en-CA" sz="1300" dirty="0"/>
                  <a:t> (car </a:t>
                </a:r>
                <a:r>
                  <a:rPr lang="en-CA" sz="1300" dirty="0" err="1"/>
                  <a:t>schéma</a:t>
                </a:r>
                <a:r>
                  <a:rPr lang="en-CA" sz="1300" dirty="0"/>
                  <a:t> </a:t>
                </a:r>
                <a:r>
                  <a:rPr lang="en-CA" sz="1300" dirty="0" err="1"/>
                  <a:t>d’ordre</a:t>
                </a:r>
                <a:r>
                  <a:rPr lang="en-CA" sz="1300" dirty="0"/>
                  <a:t> 1 </a:t>
                </a:r>
                <a:r>
                  <a:rPr lang="en-CA" sz="1300" dirty="0" err="1"/>
                  <a:t>en</a:t>
                </a:r>
                <a:r>
                  <a:rPr lang="en-CA" sz="1300" dirty="0"/>
                  <a:t> temps). La </a:t>
                </a:r>
                <a:r>
                  <a:rPr lang="en-CA" sz="1300" dirty="0" err="1"/>
                  <a:t>différence</a:t>
                </a:r>
                <a:r>
                  <a:rPr lang="en-CA" sz="1300" dirty="0"/>
                  <a:t> entre </a:t>
                </a:r>
                <a14:m>
                  <m:oMath xmlns:m="http://schemas.openxmlformats.org/officeDocument/2006/math">
                    <m:acc>
                      <m:accPr>
                        <m:chr m:val="̂"/>
                        <m:ctrlPr>
                          <a:rPr lang="en-CA" sz="1300" i="1" dirty="0">
                            <a:latin typeface="Cambria Math" panose="02040503050406030204" pitchFamily="18" charset="0"/>
                          </a:rPr>
                        </m:ctrlPr>
                      </m:accPr>
                      <m:e>
                        <m:r>
                          <a:rPr lang="en-CA" sz="1300" i="1" dirty="0">
                            <a:latin typeface="Cambria Math" panose="02040503050406030204" pitchFamily="18" charset="0"/>
                          </a:rPr>
                          <m:t>𝑝</m:t>
                        </m:r>
                      </m:e>
                    </m:acc>
                    <m:r>
                      <a:rPr lang="en-CA" sz="1300" i="1" dirty="0">
                        <a:latin typeface="Cambria Math" panose="02040503050406030204" pitchFamily="18" charset="0"/>
                      </a:rPr>
                      <m:t> </m:t>
                    </m:r>
                  </m:oMath>
                </a14:m>
                <a:r>
                  <a:rPr lang="en-CA" sz="1300" dirty="0"/>
                  <a:t>et </a:t>
                </a:r>
                <a14:m>
                  <m:oMath xmlns:m="http://schemas.openxmlformats.org/officeDocument/2006/math">
                    <m:sSub>
                      <m:sSubPr>
                        <m:ctrlPr>
                          <a:rPr lang="en-CA" sz="1300" b="0" i="1" dirty="0" smtClean="0">
                            <a:latin typeface="Cambria Math" panose="02040503050406030204" pitchFamily="18" charset="0"/>
                          </a:rPr>
                        </m:ctrlPr>
                      </m:sSubPr>
                      <m:e>
                        <m:r>
                          <a:rPr lang="en-CA" sz="1300" b="0" i="1" dirty="0" smtClean="0">
                            <a:latin typeface="Cambria Math" panose="02040503050406030204" pitchFamily="18" charset="0"/>
                          </a:rPr>
                          <m:t>𝑝</m:t>
                        </m:r>
                      </m:e>
                      <m:sub>
                        <m:r>
                          <a:rPr lang="en-CA" sz="1300" b="0" i="1" dirty="0" smtClean="0">
                            <a:latin typeface="Cambria Math" panose="02040503050406030204" pitchFamily="18" charset="0"/>
                          </a:rPr>
                          <m:t>𝑓</m:t>
                        </m:r>
                      </m:sub>
                    </m:sSub>
                  </m:oMath>
                </a14:m>
                <a:r>
                  <a:rPr lang="en-CA" sz="1300" dirty="0"/>
                  <a:t> </a:t>
                </a:r>
                <a:r>
                  <a:rPr lang="en-CA" sz="1300" dirty="0" err="1"/>
                  <a:t>est</a:t>
                </a:r>
                <a:r>
                  <a:rPr lang="en-CA" sz="1300" dirty="0"/>
                  <a:t> </a:t>
                </a:r>
                <a:r>
                  <a:rPr lang="en-CA" sz="1300" dirty="0" err="1"/>
                  <a:t>légèrement</a:t>
                </a:r>
                <a:r>
                  <a:rPr lang="en-CA" sz="1300" dirty="0"/>
                  <a:t> supérieure à 1% </a:t>
                </a:r>
                <a:r>
                  <a:rPr lang="en-CA" sz="1300" dirty="0" err="1"/>
                  <a:t>mais</a:t>
                </a:r>
                <a:r>
                  <a:rPr lang="en-CA" sz="1300" dirty="0"/>
                  <a:t> on </a:t>
                </a:r>
                <a:r>
                  <a:rPr lang="en-CA" sz="1300" dirty="0" err="1"/>
                  <a:t>pourrait</a:t>
                </a:r>
                <a:r>
                  <a:rPr lang="en-CA" sz="1300" dirty="0"/>
                  <a:t> </a:t>
                </a:r>
                <a:r>
                  <a:rPr lang="en-CA" sz="1300" dirty="0" err="1"/>
                  <a:t>s’attendre</a:t>
                </a:r>
                <a:r>
                  <a:rPr lang="en-CA" sz="1300" dirty="0"/>
                  <a:t> à </a:t>
                </a:r>
                <a:r>
                  <a:rPr lang="en-CA" sz="1300" dirty="0" err="1"/>
                  <a:t>ce</a:t>
                </a:r>
                <a:r>
                  <a:rPr lang="en-CA" sz="1300" dirty="0"/>
                  <a:t> </a:t>
                </a:r>
                <a:r>
                  <a:rPr lang="en-CA" sz="1300" dirty="0" err="1"/>
                  <a:t>qu’elle</a:t>
                </a:r>
                <a:r>
                  <a:rPr lang="en-CA" sz="1300" dirty="0"/>
                  <a:t> </a:t>
                </a:r>
                <a:r>
                  <a:rPr lang="en-CA" sz="1300" dirty="0" err="1"/>
                  <a:t>diminue</a:t>
                </a:r>
                <a:r>
                  <a:rPr lang="en-CA" sz="1300" dirty="0"/>
                  <a:t> avec des </a:t>
                </a:r>
                <a:r>
                  <a:rPr lang="en-CA" sz="1300" dirty="0" err="1"/>
                  <a:t>maillages</a:t>
                </a:r>
                <a:r>
                  <a:rPr lang="en-CA" sz="1300" dirty="0"/>
                  <a:t> </a:t>
                </a:r>
                <a:r>
                  <a:rPr lang="en-CA" sz="1300" dirty="0" err="1"/>
                  <a:t>en</a:t>
                </a:r>
                <a:r>
                  <a:rPr lang="en-CA" sz="1300" dirty="0"/>
                  <a:t> temps plus fins, que nous </a:t>
                </a:r>
                <a:r>
                  <a:rPr lang="en-CA" sz="1300" dirty="0" err="1"/>
                  <a:t>n’avons</a:t>
                </a:r>
                <a:r>
                  <a:rPr lang="en-CA" sz="1300" dirty="0"/>
                  <a:t> pas </a:t>
                </a:r>
                <a:r>
                  <a:rPr lang="en-CA" sz="1300" dirty="0" err="1"/>
                  <a:t>pu</a:t>
                </a:r>
                <a:r>
                  <a:rPr lang="en-CA" sz="1300" dirty="0"/>
                  <a:t> </a:t>
                </a:r>
                <a:r>
                  <a:rPr lang="en-CA" sz="1300" dirty="0" err="1"/>
                  <a:t>réaliser</a:t>
                </a:r>
                <a:r>
                  <a:rPr lang="en-CA" sz="1300" dirty="0"/>
                  <a:t>.</a:t>
                </a:r>
              </a:p>
            </p:txBody>
          </p:sp>
        </mc:Choice>
        <mc:Fallback>
          <p:sp>
            <p:nvSpPr>
              <p:cNvPr id="11" name="Content Placeholder 2">
                <a:extLst>
                  <a:ext uri="{FF2B5EF4-FFF2-40B4-BE49-F238E27FC236}">
                    <a16:creationId xmlns:a16="http://schemas.microsoft.com/office/drawing/2014/main" id="{457458B0-6044-3CFC-64EB-FB5EB23411A4}"/>
                  </a:ext>
                </a:extLst>
              </p:cNvPr>
              <p:cNvSpPr txBox="1">
                <a:spLocks noRot="1" noChangeAspect="1" noMove="1" noResize="1" noEditPoints="1" noAdjustHandles="1" noChangeArrowheads="1" noChangeShapeType="1" noTextEdit="1"/>
              </p:cNvSpPr>
              <p:nvPr/>
            </p:nvSpPr>
            <p:spPr>
              <a:xfrm>
                <a:off x="235975" y="563853"/>
                <a:ext cx="11720050" cy="1105891"/>
              </a:xfrm>
              <a:prstGeom prst="rect">
                <a:avLst/>
              </a:prstGeom>
              <a:blipFill>
                <a:blip r:embed="rId4"/>
                <a:stretch>
                  <a:fillRect l="-104" r="-52" b="-22527"/>
                </a:stretch>
              </a:blipFill>
            </p:spPr>
            <p:txBody>
              <a:bodyPr/>
              <a:lstStyle/>
              <a:p>
                <a:r>
                  <a:rPr lang="en-CA">
                    <a:noFill/>
                  </a:rPr>
                  <a:t> </a:t>
                </a:r>
              </a:p>
            </p:txBody>
          </p:sp>
        </mc:Fallback>
      </mc:AlternateContent>
    </p:spTree>
    <p:extLst>
      <p:ext uri="{BB962C8B-B14F-4D97-AF65-F5344CB8AC3E}">
        <p14:creationId xmlns:p14="http://schemas.microsoft.com/office/powerpoint/2010/main" val="276514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F6B3-441A-C6AC-95DA-18C16332F4F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DD2C580B-52ED-64CA-7772-6FFB0E30F5CD}"/>
                  </a:ext>
                </a:extLst>
              </p:cNvPr>
              <p:cNvSpPr>
                <a:spLocks noGrp="1"/>
              </p:cNvSpPr>
              <p:nvPr>
                <p:ph idx="1"/>
              </p:nvPr>
            </p:nvSpPr>
            <p:spPr>
              <a:xfrm>
                <a:off x="838200" y="850231"/>
                <a:ext cx="10515600" cy="2256761"/>
              </a:xfrm>
            </p:spPr>
            <p:txBody>
              <a:bodyPr>
                <a:normAutofit lnSpcReduction="10000"/>
              </a:bodyPr>
              <a:lstStyle/>
              <a:p>
                <a:pPr marL="0" indent="0" algn="just">
                  <a:buNone/>
                </a:pPr>
                <a:r>
                  <a:rPr lang="en-CA" sz="2000" dirty="0"/>
                  <a:t>Les études de convergences </a:t>
                </a:r>
                <a:r>
                  <a:rPr lang="en-CA" sz="2000" dirty="0" err="1"/>
                  <a:t>en</a:t>
                </a:r>
                <a:r>
                  <a:rPr lang="en-CA" sz="2000" dirty="0"/>
                  <a:t> temps et </a:t>
                </a:r>
                <a:r>
                  <a:rPr lang="en-CA" sz="2000" dirty="0" err="1"/>
                  <a:t>en</a:t>
                </a:r>
                <a:r>
                  <a:rPr lang="en-CA" sz="2000" dirty="0"/>
                  <a:t> </a:t>
                </a:r>
                <a:r>
                  <a:rPr lang="en-CA" sz="2000" dirty="0" err="1"/>
                  <a:t>espace</a:t>
                </a:r>
                <a:r>
                  <a:rPr lang="en-CA" sz="2000" dirty="0"/>
                  <a:t> on </a:t>
                </a:r>
                <a:r>
                  <a:rPr lang="en-CA" sz="2000" dirty="0" err="1"/>
                  <a:t>été</a:t>
                </a:r>
                <a:r>
                  <a:rPr lang="en-CA" sz="2000" dirty="0"/>
                  <a:t> </a:t>
                </a:r>
                <a:r>
                  <a:rPr lang="en-CA" sz="2000" dirty="0" err="1"/>
                  <a:t>menées</a:t>
                </a:r>
                <a:r>
                  <a:rPr lang="en-CA" sz="2000" dirty="0"/>
                  <a:t> </a:t>
                </a:r>
                <a:r>
                  <a:rPr lang="en-CA" sz="2000" dirty="0" err="1"/>
                  <a:t>en</a:t>
                </a:r>
                <a:r>
                  <a:rPr lang="en-CA" sz="2000" dirty="0"/>
                  <a:t> regime permanent. </a:t>
                </a:r>
                <a:r>
                  <a:rPr lang="en-CA" sz="2000" dirty="0" err="1"/>
                  <a:t>Idéalement</a:t>
                </a:r>
                <a:r>
                  <a:rPr lang="en-CA" sz="2000" dirty="0"/>
                  <a:t> nous </a:t>
                </a:r>
                <a:r>
                  <a:rPr lang="en-CA" sz="2000" dirty="0" err="1"/>
                  <a:t>voulions</a:t>
                </a:r>
                <a:r>
                  <a:rPr lang="en-CA" sz="2000" dirty="0"/>
                  <a:t> lancer </a:t>
                </a:r>
                <a:r>
                  <a:rPr lang="en-CA" sz="2000" dirty="0" err="1"/>
                  <a:t>d’autres</a:t>
                </a:r>
                <a:r>
                  <a:rPr lang="en-CA" sz="2000" dirty="0"/>
                  <a:t> simulations qui </a:t>
                </a:r>
                <a:r>
                  <a:rPr lang="en-CA" sz="2000" dirty="0" err="1"/>
                  <a:t>s’arrêteraient</a:t>
                </a:r>
                <a:r>
                  <a:rPr lang="en-CA" sz="2000" dirty="0"/>
                  <a:t> à </a:t>
                </a:r>
                <a:r>
                  <a:rPr lang="en-CA" sz="2000" dirty="0" err="1"/>
                  <a:t>différents</a:t>
                </a:r>
                <a:r>
                  <a:rPr lang="en-CA" sz="2000" dirty="0"/>
                  <a:t> instants du regime </a:t>
                </a:r>
                <a:r>
                  <a:rPr lang="en-CA" sz="2000" dirty="0" err="1"/>
                  <a:t>transitoire</a:t>
                </a:r>
                <a:r>
                  <a:rPr lang="en-CA" sz="2000" dirty="0"/>
                  <a:t>, </a:t>
                </a:r>
                <a:r>
                  <a:rPr lang="en-CA" sz="2000" dirty="0" err="1"/>
                  <a:t>calculer</a:t>
                </a:r>
                <a:r>
                  <a:rPr lang="en-CA" sz="2000" dirty="0"/>
                  <a:t> </a:t>
                </a:r>
                <a:r>
                  <a:rPr lang="en-CA" sz="2000" dirty="0" err="1"/>
                  <a:t>l’erreur</a:t>
                </a:r>
                <a:r>
                  <a:rPr lang="en-CA" sz="2000" dirty="0"/>
                  <a:t> L2 à chacun de </a:t>
                </a:r>
                <a:r>
                  <a:rPr lang="en-CA" sz="2000" dirty="0" err="1"/>
                  <a:t>ces</a:t>
                </a:r>
                <a:r>
                  <a:rPr lang="en-CA" sz="2000" dirty="0"/>
                  <a:t> instants et faire la </a:t>
                </a:r>
                <a:r>
                  <a:rPr lang="en-CA" sz="2000" dirty="0" err="1"/>
                  <a:t>moyenne</a:t>
                </a:r>
                <a:r>
                  <a:rPr lang="en-CA" sz="2000" dirty="0"/>
                  <a:t> des L2, </a:t>
                </a:r>
                <a:r>
                  <a:rPr lang="en-CA" sz="2000" dirty="0" err="1"/>
                  <a:t>mais</a:t>
                </a:r>
                <a:r>
                  <a:rPr lang="en-CA" sz="2000" dirty="0"/>
                  <a:t> nous </a:t>
                </a:r>
                <a:r>
                  <a:rPr lang="en-CA" sz="2000" dirty="0" err="1"/>
                  <a:t>avons</a:t>
                </a:r>
                <a:r>
                  <a:rPr lang="en-CA" sz="2000" dirty="0"/>
                  <a:t> </a:t>
                </a:r>
                <a:r>
                  <a:rPr lang="en-CA" sz="2000" dirty="0" err="1"/>
                  <a:t>rencontré</a:t>
                </a:r>
                <a:r>
                  <a:rPr lang="en-CA" sz="2000" dirty="0"/>
                  <a:t> des </a:t>
                </a:r>
                <a:r>
                  <a:rPr lang="en-CA" sz="2000" dirty="0" err="1"/>
                  <a:t>difficultés</a:t>
                </a:r>
                <a:r>
                  <a:rPr lang="en-CA" sz="2000" dirty="0"/>
                  <a:t> dans la gestion de la variation de </a:t>
                </a:r>
                <a14:m>
                  <m:oMath xmlns:m="http://schemas.openxmlformats.org/officeDocument/2006/math">
                    <m:r>
                      <m:rPr>
                        <m:sty m:val="p"/>
                      </m:rPr>
                      <a:rPr lang="en-CA" sz="2000" smtClean="0">
                        <a:latin typeface="Cambria Math" panose="02040503050406030204" pitchFamily="18" charset="0"/>
                      </a:rPr>
                      <m:t>Δ</m:t>
                    </m:r>
                    <m:r>
                      <a:rPr lang="en-CA" sz="2000" b="0" i="1" smtClean="0">
                        <a:latin typeface="Cambria Math" panose="02040503050406030204" pitchFamily="18" charset="0"/>
                      </a:rPr>
                      <m:t>𝑟</m:t>
                    </m:r>
                  </m:oMath>
                </a14:m>
                <a:r>
                  <a:rPr lang="en-CA" sz="2000" dirty="0"/>
                  <a:t> </a:t>
                </a:r>
                <a:r>
                  <a:rPr lang="en-CA" sz="2000" dirty="0" err="1"/>
                  <a:t>en</a:t>
                </a:r>
                <a:r>
                  <a:rPr lang="en-CA" sz="2000" dirty="0"/>
                  <a:t> </a:t>
                </a:r>
                <a:r>
                  <a:rPr lang="en-CA" sz="2000" dirty="0" err="1"/>
                  <a:t>fonction</a:t>
                </a:r>
                <a:r>
                  <a:rPr lang="en-CA" sz="2000" dirty="0"/>
                  <a:t> de </a:t>
                </a:r>
                <a14:m>
                  <m:oMath xmlns:m="http://schemas.openxmlformats.org/officeDocument/2006/math">
                    <m:r>
                      <m:rPr>
                        <m:sty m:val="p"/>
                      </m:rPr>
                      <a:rPr lang="en-CA" sz="2000">
                        <a:latin typeface="Cambria Math" panose="02040503050406030204" pitchFamily="18" charset="0"/>
                      </a:rPr>
                      <m:t>Δ</m:t>
                    </m:r>
                    <m:r>
                      <m:rPr>
                        <m:sty m:val="p"/>
                      </m:rPr>
                      <a:rPr lang="en-CA" sz="2000" b="0" i="0" smtClean="0">
                        <a:latin typeface="Cambria Math" panose="02040503050406030204" pitchFamily="18" charset="0"/>
                      </a:rPr>
                      <m:t>t</m:t>
                    </m:r>
                  </m:oMath>
                </a14:m>
                <a:r>
                  <a:rPr lang="en-CA" sz="2000" dirty="0"/>
                  <a:t> et nous </a:t>
                </a:r>
                <a:r>
                  <a:rPr lang="en-CA" sz="2000" dirty="0" err="1"/>
                  <a:t>obtenions</a:t>
                </a:r>
                <a:r>
                  <a:rPr lang="en-CA" sz="2000" dirty="0"/>
                  <a:t> des </a:t>
                </a:r>
                <a:r>
                  <a:rPr lang="en-CA" sz="2000" dirty="0" err="1"/>
                  <a:t>résultats</a:t>
                </a:r>
                <a:r>
                  <a:rPr lang="en-CA" sz="2000" dirty="0"/>
                  <a:t> </a:t>
                </a:r>
                <a:r>
                  <a:rPr lang="en-CA" sz="2000" dirty="0" err="1"/>
                  <a:t>aberrants</a:t>
                </a:r>
                <a:r>
                  <a:rPr lang="en-CA" sz="2000" dirty="0"/>
                  <a:t> </a:t>
                </a:r>
                <a:r>
                  <a:rPr lang="en-CA" sz="2000" dirty="0" err="1"/>
                  <a:t>en</a:t>
                </a:r>
                <a:r>
                  <a:rPr lang="en-CA" sz="2000" dirty="0"/>
                  <a:t> </a:t>
                </a:r>
                <a:r>
                  <a:rPr lang="en-CA" sz="2000" dirty="0" err="1"/>
                  <a:t>essayant</a:t>
                </a:r>
                <a:r>
                  <a:rPr lang="en-CA" sz="2000" dirty="0"/>
                  <a:t> de changer le temps de </a:t>
                </a:r>
                <a:r>
                  <a:rPr lang="en-CA" sz="2000" dirty="0" err="1"/>
                  <a:t>résolution</a:t>
                </a:r>
                <a:r>
                  <a:rPr lang="en-CA" sz="2000" dirty="0"/>
                  <a:t> (par ex. Des </a:t>
                </a:r>
                <a:r>
                  <a:rPr lang="en-CA" sz="2000" dirty="0" err="1"/>
                  <a:t>pentes</a:t>
                </a:r>
                <a:r>
                  <a:rPr lang="en-CA" sz="2000" dirty="0"/>
                  <a:t> de regression negatives, des </a:t>
                </a:r>
                <a:r>
                  <a:rPr lang="en-CA" sz="2000" dirty="0" err="1"/>
                  <a:t>droites</a:t>
                </a:r>
                <a:r>
                  <a:rPr lang="en-CA" sz="2000" dirty="0"/>
                  <a:t> de regression ne passant pas par les points de </a:t>
                </a:r>
                <a:r>
                  <a:rPr lang="en-CA" sz="2000" dirty="0" err="1"/>
                  <a:t>mesure</a:t>
                </a:r>
                <a:r>
                  <a:rPr lang="en-CA" sz="2000" dirty="0"/>
                  <a:t> etc.)</a:t>
                </a:r>
              </a:p>
              <a:p>
                <a:pPr marL="0" indent="0" algn="just">
                  <a:buNone/>
                </a:pPr>
                <a:r>
                  <a:rPr lang="en-CA" sz="2000" dirty="0"/>
                  <a:t>Notre analyse de convergence, bien que </a:t>
                </a:r>
                <a:r>
                  <a:rPr lang="en-CA" sz="2000" dirty="0" err="1"/>
                  <a:t>prometteuse</a:t>
                </a:r>
                <a:r>
                  <a:rPr lang="en-CA" sz="2000" dirty="0"/>
                  <a:t> </a:t>
                </a:r>
                <a:r>
                  <a:rPr lang="en-CA" sz="2000" dirty="0" err="1"/>
                  <a:t>est</a:t>
                </a:r>
                <a:r>
                  <a:rPr lang="en-CA" sz="2000" dirty="0"/>
                  <a:t> </a:t>
                </a:r>
                <a:r>
                  <a:rPr lang="en-CA" sz="2000" dirty="0" err="1"/>
                  <a:t>donc</a:t>
                </a:r>
                <a:r>
                  <a:rPr lang="en-CA" sz="2000" dirty="0"/>
                  <a:t> </a:t>
                </a:r>
                <a:r>
                  <a:rPr lang="en-CA" sz="2000" dirty="0" err="1"/>
                  <a:t>malheureusement</a:t>
                </a:r>
                <a:r>
                  <a:rPr lang="en-CA" sz="2000" dirty="0"/>
                  <a:t> </a:t>
                </a:r>
                <a:r>
                  <a:rPr lang="en-CA" sz="2000" dirty="0" err="1"/>
                  <a:t>incomplète</a:t>
                </a:r>
                <a:r>
                  <a:rPr lang="en-CA" sz="2000" dirty="0"/>
                  <a:t>.</a:t>
                </a:r>
              </a:p>
            </p:txBody>
          </p:sp>
        </mc:Choice>
        <mc:Fallback>
          <p:sp>
            <p:nvSpPr>
              <p:cNvPr id="6" name="Content Placeholder 2">
                <a:extLst>
                  <a:ext uri="{FF2B5EF4-FFF2-40B4-BE49-F238E27FC236}">
                    <a16:creationId xmlns:a16="http://schemas.microsoft.com/office/drawing/2014/main" id="{DD2C580B-52ED-64CA-7772-6FFB0E30F5CD}"/>
                  </a:ext>
                </a:extLst>
              </p:cNvPr>
              <p:cNvSpPr>
                <a:spLocks noGrp="1" noRot="1" noChangeAspect="1" noMove="1" noResize="1" noEditPoints="1" noAdjustHandles="1" noChangeArrowheads="1" noChangeShapeType="1" noTextEdit="1"/>
              </p:cNvSpPr>
              <p:nvPr>
                <p:ph idx="1"/>
              </p:nvPr>
            </p:nvSpPr>
            <p:spPr>
              <a:xfrm>
                <a:off x="838200" y="850231"/>
                <a:ext cx="10515600" cy="2256761"/>
              </a:xfrm>
              <a:blipFill>
                <a:blip r:embed="rId2"/>
                <a:stretch>
                  <a:fillRect l="-638" t="-3504" r="-580" b="-1348"/>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E7660CA2-3305-1D1E-1891-0697D1DB0477}"/>
              </a:ext>
            </a:extLst>
          </p:cNvPr>
          <p:cNvSpPr txBox="1">
            <a:spLocks/>
          </p:cNvSpPr>
          <p:nvPr/>
        </p:nvSpPr>
        <p:spPr>
          <a:xfrm>
            <a:off x="1000432" y="4598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60735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208EBBB-8D0F-7595-D30E-8E940AB7F42F}"/>
              </a:ext>
            </a:extLst>
          </p:cNvPr>
          <p:cNvSpPr>
            <a:spLocks noGrp="1"/>
          </p:cNvSpPr>
          <p:nvPr>
            <p:ph idx="1"/>
          </p:nvPr>
        </p:nvSpPr>
        <p:spPr>
          <a:xfrm>
            <a:off x="838200" y="1825625"/>
            <a:ext cx="10515600" cy="4351338"/>
          </a:xfrm>
        </p:spPr>
        <p:txBody>
          <a:bodyPr>
            <a:normAutofit/>
          </a:bodyPr>
          <a:lstStyle/>
          <a:p>
            <a:pPr marL="0" indent="0" algn="just">
              <a:buNone/>
            </a:pPr>
            <a:r>
              <a:rPr lang="fr-FR" sz="2000" dirty="0"/>
              <a:t>La méthode la plus facile à mettre en œuvre est la comparaison code à code car consiste à comparer les résultats de notre solution numérique avec ceux d’un autre code ou logiciel qui est normalement déjà vérifié et validé, donc hautement fiable. Cependant le désavantage de cette méthode est le manque de contrôle sur les paramètres internes de logiciels comme COMSOL où le choix du pas de temps est interne au logiciel et n’est pas connu de l’utilisateur. Donc on ne peut pas mener une étude de convergence en temps.</a:t>
            </a:r>
          </a:p>
          <a:p>
            <a:pPr marL="0" indent="0" algn="just">
              <a:buNone/>
            </a:pPr>
            <a:r>
              <a:rPr lang="fr-FR" sz="2000" dirty="0"/>
              <a:t>La vérification par MMS reste alors la plus précise car est celle qui se rapproche le plus d’une comparaison avec une solution « analytique » connue. La convergence en espace et en temps peut alors être effectuée car nous avons accès à tous les paramètres du code et pouvons les faire varier selon nos besoins. La difficulté principale de cette méthode est le choix de la solution manufacturée et l’adaptation des conditions frontières à la fonction MMS pour obtenir des résultats cohérents. Cependant lorsque la MMS est correctement implémentée on est capable de retrouver les ordres de convergence formels attendus et d’appliquer en général les mêmes méthodes de vérification et de calcul d’erreur que celles utilisées quand on connait une vraie solution analytique du problème, d’où la robustesse et l’intérêt de cette méthode.</a:t>
            </a:r>
            <a:endParaRPr lang="en-CA" sz="2000" dirty="0"/>
          </a:p>
        </p:txBody>
      </p:sp>
      <p:sp>
        <p:nvSpPr>
          <p:cNvPr id="7" name="Title 1">
            <a:extLst>
              <a:ext uri="{FF2B5EF4-FFF2-40B4-BE49-F238E27FC236}">
                <a16:creationId xmlns:a16="http://schemas.microsoft.com/office/drawing/2014/main" id="{FDE602C1-A5D9-CCD7-3419-FF81CD2A774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pPr algn="just"/>
            <a:r>
              <a:rPr lang="fr-FR" sz="2500" dirty="0"/>
              <a:t>Afin de faire une première vérification de code, nous effectuons une comparaison code à code avec le logiciel COMSOL, qui lui a été complétement vérifié.</a:t>
            </a:r>
          </a:p>
          <a:p>
            <a:pPr algn="just"/>
            <a:r>
              <a:rPr lang="fr-FR" sz="2500" dirty="0"/>
              <a:t>Une première étape pour vérifier la configuration de  nos paramètres sur COMSOL: nous réalisons la simulation de la fonction analytique du problème en régime stationnaire avec terme source S  constant (présenté au Devoir1) en la comparant à la solution obtenue par COMSOL (nommé sur le graphe suivant « solution  numérique  »).</a:t>
            </a:r>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a:xfrm>
            <a:off x="838200" y="365125"/>
            <a:ext cx="10515600" cy="675815"/>
          </a:xfrm>
        </p:spPr>
        <p:txBody>
          <a:bodyPr>
            <a:normAutofit/>
          </a:bodyPr>
          <a:lstStyle/>
          <a:p>
            <a:r>
              <a:rPr lang="en-CA" sz="2500" dirty="0"/>
              <a:t>A-a) </a:t>
            </a:r>
            <a:r>
              <a:rPr lang="en-CA" sz="2500" dirty="0" err="1"/>
              <a:t>Comparaison</a:t>
            </a:r>
            <a:r>
              <a:rPr lang="en-CA" sz="25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550119" y="1899827"/>
            <a:ext cx="8839200" cy="4564473"/>
          </a:xfrm>
        </p:spPr>
      </p:pic>
      <p:sp>
        <p:nvSpPr>
          <p:cNvPr id="3" name="Espace réservé du contenu 3">
            <a:extLst>
              <a:ext uri="{FF2B5EF4-FFF2-40B4-BE49-F238E27FC236}">
                <a16:creationId xmlns:a16="http://schemas.microsoft.com/office/drawing/2014/main" id="{0454E3A3-440E-F563-DEB8-BA03045E724B}"/>
              </a:ext>
            </a:extLst>
          </p:cNvPr>
          <p:cNvSpPr txBox="1">
            <a:spLocks/>
          </p:cNvSpPr>
          <p:nvPr/>
        </p:nvSpPr>
        <p:spPr>
          <a:xfrm>
            <a:off x="838200" y="1042528"/>
            <a:ext cx="10515600" cy="91009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CA" sz="1600" dirty="0"/>
              <a:t>On observe que les </a:t>
            </a:r>
            <a:r>
              <a:rPr lang="en-CA" sz="1600" dirty="0" err="1"/>
              <a:t>courbes</a:t>
            </a:r>
            <a:r>
              <a:rPr lang="en-CA" sz="1600" dirty="0"/>
              <a:t> issues de  la solution </a:t>
            </a:r>
            <a:r>
              <a:rPr lang="en-CA" sz="1600" dirty="0" err="1"/>
              <a:t>analytique</a:t>
            </a:r>
            <a:r>
              <a:rPr lang="en-CA" sz="1600" dirty="0"/>
              <a:t> du </a:t>
            </a:r>
            <a:r>
              <a:rPr lang="en-CA" sz="1600" dirty="0" err="1"/>
              <a:t>probleme</a:t>
            </a:r>
            <a:r>
              <a:rPr lang="en-CA" sz="1600" dirty="0"/>
              <a:t> </a:t>
            </a:r>
            <a:r>
              <a:rPr lang="en-CA" sz="1600" dirty="0" err="1"/>
              <a:t>stationnaire</a:t>
            </a:r>
            <a:r>
              <a:rPr lang="en-CA" sz="1600" dirty="0"/>
              <a:t> et </a:t>
            </a:r>
            <a:r>
              <a:rPr lang="en-CA" sz="1600" dirty="0" err="1"/>
              <a:t>celle</a:t>
            </a:r>
            <a:r>
              <a:rPr lang="en-CA" sz="1600" dirty="0"/>
              <a:t> de COMSOL (“solution numérique”) se </a:t>
            </a:r>
            <a:r>
              <a:rPr lang="en-CA" sz="1600" dirty="0" err="1"/>
              <a:t>superposent</a:t>
            </a:r>
            <a:r>
              <a:rPr lang="en-CA" sz="1600" dirty="0"/>
              <a:t> </a:t>
            </a:r>
            <a:r>
              <a:rPr lang="en-CA" sz="1600" dirty="0" err="1"/>
              <a:t>parfaitement</a:t>
            </a:r>
            <a:r>
              <a:rPr lang="en-CA" sz="1600" dirty="0"/>
              <a:t>, </a:t>
            </a:r>
            <a:r>
              <a:rPr lang="en-CA" sz="1600" dirty="0" err="1"/>
              <a:t>ce</a:t>
            </a:r>
            <a:r>
              <a:rPr lang="en-CA" sz="1600" dirty="0"/>
              <a:t> qui </a:t>
            </a:r>
            <a:r>
              <a:rPr lang="en-CA" sz="1600" dirty="0" err="1"/>
              <a:t>valide</a:t>
            </a:r>
            <a:r>
              <a:rPr lang="en-CA" sz="1600" dirty="0"/>
              <a:t> la configuration de </a:t>
            </a:r>
            <a:r>
              <a:rPr lang="en-CA" sz="1600" dirty="0" err="1"/>
              <a:t>paramètres</a:t>
            </a:r>
            <a:r>
              <a:rPr lang="en-CA" sz="1600" dirty="0"/>
              <a:t> que nous </a:t>
            </a:r>
            <a:r>
              <a:rPr lang="en-CA" sz="1600" dirty="0" err="1"/>
              <a:t>avons</a:t>
            </a:r>
            <a:r>
              <a:rPr lang="en-CA" sz="1600" dirty="0"/>
              <a:t> </a:t>
            </a:r>
            <a:r>
              <a:rPr lang="en-CA" sz="1600" dirty="0" err="1"/>
              <a:t>choisi</a:t>
            </a:r>
            <a:r>
              <a:rPr lang="en-CA" sz="1600" dirty="0"/>
              <a:t> dans COMSOL et </a:t>
            </a:r>
            <a:r>
              <a:rPr lang="en-CA" sz="1600" dirty="0" err="1"/>
              <a:t>permet</a:t>
            </a:r>
            <a:r>
              <a:rPr lang="en-CA" sz="1600" dirty="0"/>
              <a:t> de lancer la </a:t>
            </a:r>
            <a:r>
              <a:rPr lang="en-CA" sz="1600" dirty="0" err="1"/>
              <a:t>comparaison</a:t>
            </a:r>
            <a:r>
              <a:rPr lang="en-CA" sz="1600" dirty="0"/>
              <a:t> avec </a:t>
            </a:r>
            <a:r>
              <a:rPr lang="en-CA" sz="1600" dirty="0" err="1"/>
              <a:t>notre</a:t>
            </a:r>
            <a:r>
              <a:rPr lang="en-CA" sz="1600" dirty="0"/>
              <a:t> solution MDF et le </a:t>
            </a:r>
            <a:r>
              <a:rPr lang="en-CA" sz="1600" dirty="0" err="1"/>
              <a:t>terme</a:t>
            </a:r>
            <a:r>
              <a:rPr lang="en-CA" sz="1600" dirty="0"/>
              <a:t> S=</a:t>
            </a:r>
            <a:r>
              <a:rPr lang="en-CA" sz="1600" dirty="0" err="1"/>
              <a:t>kC</a:t>
            </a:r>
            <a:r>
              <a:rPr lang="en-CA" sz="1600" dirty="0"/>
              <a:t> non constant.</a:t>
            </a:r>
            <a:endParaRPr lang="fr-CA" sz="1600" dirty="0"/>
          </a:p>
        </p:txBody>
      </p:sp>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a:xfrm>
            <a:off x="838200" y="365126"/>
            <a:ext cx="10515600" cy="862542"/>
          </a:xfrm>
        </p:spPr>
        <p:txBody>
          <a:bodyPr>
            <a:normAutofit/>
          </a:bodyPr>
          <a:lstStyle/>
          <a:p>
            <a:r>
              <a:rPr lang="en-CA" sz="2500" dirty="0"/>
              <a:t>A-a) </a:t>
            </a:r>
            <a:r>
              <a:rPr lang="en-CA" sz="2500" dirty="0" err="1"/>
              <a:t>Comparaison</a:t>
            </a:r>
            <a:r>
              <a:rPr lang="en-CA" sz="2500" dirty="0"/>
              <a:t> code à code</a:t>
            </a:r>
          </a:p>
        </p:txBody>
      </p:sp>
      <mc:AlternateContent xmlns:mc="http://schemas.openxmlformats.org/markup-compatibility/2006">
        <mc:Choice xmlns:a14="http://schemas.microsoft.com/office/drawing/2010/main"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a:xfrm>
                <a:off x="838200" y="1227668"/>
                <a:ext cx="10515600" cy="4949295"/>
              </a:xfrm>
            </p:spPr>
            <p:txBody>
              <a:bodyPr>
                <a:normAutofit/>
              </a:bodyPr>
              <a:lstStyle/>
              <a:p>
                <a:pPr>
                  <a:lnSpc>
                    <a:spcPct val="150000"/>
                  </a:lnSpc>
                </a:pPr>
                <a:r>
                  <a:rPr lang="fr-FR" sz="1600" dirty="0"/>
                  <a:t>Pour cette partie de vérification une comparaison code à code a été réalisé pour un maillage tel que </a:t>
                </a:r>
                <a:r>
                  <a:rPr lang="el-GR" sz="1600" dirty="0"/>
                  <a:t>Δ</a:t>
                </a:r>
                <a:r>
                  <a:rPr lang="fr-FR" sz="1600" dirty="0"/>
                  <a:t>r</a:t>
                </a:r>
                <a14:m>
                  <m:oMath xmlns:m="http://schemas.openxmlformats.org/officeDocument/2006/math">
                    <m:r>
                      <a:rPr lang="fr-FR" sz="1600" b="0" i="1" smtClean="0">
                        <a:latin typeface="Cambria Math" panose="02040503050406030204" pitchFamily="18" charset="0"/>
                      </a:rPr>
                      <m:t>=0.00</m:t>
                    </m:r>
                    <m:r>
                      <a:rPr lang="en-US" sz="1600" b="0" i="1" smtClean="0">
                        <a:latin typeface="Cambria Math" panose="02040503050406030204" pitchFamily="18" charset="0"/>
                      </a:rPr>
                      <m:t>1</m:t>
                    </m:r>
                    <m:r>
                      <a:rPr lang="fr-FR" sz="1600" b="0" i="1" smtClean="0">
                        <a:latin typeface="Cambria Math" panose="02040503050406030204" pitchFamily="18" charset="0"/>
                      </a:rPr>
                      <m:t>𝑚</m:t>
                    </m:r>
                  </m:oMath>
                </a14:m>
                <a:r>
                  <a:rPr lang="fr-CA" sz="1600" dirty="0"/>
                  <a:t>.</a:t>
                </a:r>
              </a:p>
              <a:p>
                <a:pPr>
                  <a:lnSpc>
                    <a:spcPct val="150000"/>
                  </a:lnSpc>
                </a:pPr>
                <a:r>
                  <a:rPr lang="fr-CA" sz="1600" dirty="0"/>
                  <a:t>Le pas de temps pour le code de différences finies est tel que : </a:t>
                </a:r>
                <a:r>
                  <a:rPr lang="el-GR" sz="1600" dirty="0"/>
                  <a:t>Δ</a:t>
                </a:r>
                <a:r>
                  <a:rPr lang="fr-FR" sz="1600" dirty="0"/>
                  <a:t>t=</a:t>
                </a:r>
                <a14:m>
                  <m:oMath xmlns:m="http://schemas.openxmlformats.org/officeDocument/2006/math">
                    <m:f>
                      <m:fPr>
                        <m:ctrlPr>
                          <a:rPr lang="fr-FR" sz="1600" i="1" smtClean="0">
                            <a:latin typeface="Cambria Math" panose="02040503050406030204" pitchFamily="18" charset="0"/>
                          </a:rPr>
                        </m:ctrlPr>
                      </m:fPr>
                      <m:num>
                        <m:sSup>
                          <m:sSupPr>
                            <m:ctrlPr>
                              <a:rPr lang="fr-FR" sz="1600" i="1" dirty="0" smtClean="0">
                                <a:latin typeface="Cambria Math" panose="02040503050406030204" pitchFamily="18" charset="0"/>
                              </a:rPr>
                            </m:ctrlPr>
                          </m:sSupPr>
                          <m:e>
                            <m:r>
                              <m:rPr>
                                <m:nor/>
                              </m:rPr>
                              <a:rPr lang="el-GR" sz="1600" dirty="0"/>
                              <m:t>Δ</m:t>
                            </m:r>
                            <m:r>
                              <m:rPr>
                                <m:nor/>
                              </m:rPr>
                              <a:rPr lang="fr-FR" sz="1600" dirty="0"/>
                              <m:t>r</m:t>
                            </m:r>
                          </m:e>
                          <m:sup>
                            <m:r>
                              <a:rPr lang="fr-FR" sz="1600" b="0" i="1" dirty="0" smtClean="0">
                                <a:latin typeface="Cambria Math" panose="02040503050406030204" pitchFamily="18" charset="0"/>
                              </a:rPr>
                              <m:t>2</m:t>
                            </m:r>
                          </m:sup>
                        </m:sSup>
                      </m:num>
                      <m:den>
                        <m:r>
                          <a:rPr lang="fr-FR" sz="1600" b="0" i="1" smtClean="0">
                            <a:latin typeface="Cambria Math" panose="02040503050406030204" pitchFamily="18" charset="0"/>
                          </a:rPr>
                          <m:t>2</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𝐷</m:t>
                            </m:r>
                          </m:e>
                          <m:sub>
                            <m:r>
                              <a:rPr lang="fr-FR" sz="1600" b="0" i="1" smtClean="0">
                                <a:latin typeface="Cambria Math" panose="02040503050406030204" pitchFamily="18" charset="0"/>
                              </a:rPr>
                              <m:t>𝑒𝑓𝑓</m:t>
                            </m:r>
                          </m:sub>
                        </m:sSub>
                      </m:den>
                    </m:f>
                    <m:r>
                      <a:rPr lang="fr-FR" sz="1600" b="0" i="0" smtClean="0">
                        <a:latin typeface="Cambria Math" panose="02040503050406030204" pitchFamily="18" charset="0"/>
                      </a:rPr>
                      <m:t>∗</m:t>
                    </m:r>
                    <m:f>
                      <m:fPr>
                        <m:ctrlPr>
                          <a:rPr lang="fr-FR" sz="1600" i="1">
                            <a:latin typeface="Cambria Math" panose="02040503050406030204" pitchFamily="18" charset="0"/>
                          </a:rPr>
                        </m:ctrlPr>
                      </m:fPr>
                      <m:num>
                        <m:r>
                          <a:rPr lang="fr-FR" sz="1600" b="0" i="1" dirty="0" smtClean="0">
                            <a:latin typeface="Cambria Math" panose="02040503050406030204" pitchFamily="18" charset="0"/>
                          </a:rPr>
                          <m:t>1</m:t>
                        </m:r>
                      </m:num>
                      <m:den>
                        <m:r>
                          <a:rPr lang="fr-FR" sz="1600" b="0" i="1" smtClean="0">
                            <a:latin typeface="Cambria Math" panose="02040503050406030204" pitchFamily="18" charset="0"/>
                          </a:rPr>
                          <m:t>10</m:t>
                        </m:r>
                      </m:den>
                    </m:f>
                  </m:oMath>
                </a14:m>
                <a:r>
                  <a:rPr lang="fr-CA" sz="1600" dirty="0"/>
                  <a:t> = 5000s pour diminuer l’effet de l’erreur causée par la discrétisation en temps. Le logiciel COMSOL quant à lui utilise une méthode interne pour calculer le pas de temps ce qui explique l’ordre de convergence observé.</a:t>
                </a:r>
              </a:p>
              <a:p>
                <a:pPr>
                  <a:lnSpc>
                    <a:spcPct val="150000"/>
                  </a:lnSpc>
                </a:pPr>
                <a:r>
                  <a:rPr lang="fr-CA" sz="1600" dirty="0"/>
                  <a:t>Le fait que COMSOL utilise un pas de temps calculé à l’interne et que de plus, ce pas de temps est variable le long d’une simulation, l’étude de convergence en temps n’a pas pu être effectuée pour la comparaison code à code. </a:t>
                </a:r>
              </a:p>
              <a:p>
                <a:pPr>
                  <a:lnSpc>
                    <a:spcPct val="150000"/>
                  </a:lnSpc>
                </a:pPr>
                <a:r>
                  <a:rPr lang="fr-CA" sz="1600" dirty="0"/>
                  <a:t>On observe sur le graphe de la diapo suivante que plus le pas en espace est fin plus la solution MDF se rapproche de la solution donnée  par COMSOL. C’est le pas le plus fin qui va servir pour le calcul de l’erreur L2 (diapo 6).</a:t>
                </a:r>
              </a:p>
              <a:p>
                <a:endParaRPr lang="fr-CA" sz="1600" dirty="0"/>
              </a:p>
            </p:txBody>
          </p:sp>
        </mc:Choice>
        <mc:Fallback>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xfrm>
                <a:off x="838200" y="1227668"/>
                <a:ext cx="10515600" cy="4949295"/>
              </a:xfrm>
              <a:blipFill>
                <a:blip r:embed="rId2"/>
                <a:stretch>
                  <a:fillRect l="-232"/>
                </a:stretch>
              </a:blipFill>
            </p:spPr>
            <p:txBody>
              <a:bodyPr/>
              <a:lstStyle/>
              <a:p>
                <a:r>
                  <a:rPr lang="en-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BA563-4630-4D7A-C43C-545B77802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ED77E-4E35-141A-A1AA-D94EBC470B7E}"/>
              </a:ext>
            </a:extLst>
          </p:cNvPr>
          <p:cNvSpPr>
            <a:spLocks noGrp="1"/>
          </p:cNvSpPr>
          <p:nvPr>
            <p:ph type="title"/>
          </p:nvPr>
        </p:nvSpPr>
        <p:spPr>
          <a:xfrm>
            <a:off x="838200" y="365126"/>
            <a:ext cx="10515600" cy="735542"/>
          </a:xfrm>
        </p:spPr>
        <p:txBody>
          <a:bodyPr>
            <a:normAutofit/>
          </a:bodyPr>
          <a:lstStyle/>
          <a:p>
            <a:r>
              <a:rPr lang="en-CA" sz="2500" dirty="0"/>
              <a:t>A-a) </a:t>
            </a:r>
            <a:r>
              <a:rPr lang="en-CA" sz="2500" dirty="0" err="1"/>
              <a:t>Comparaison</a:t>
            </a:r>
            <a:r>
              <a:rPr lang="en-CA" sz="2500" dirty="0"/>
              <a:t> code à code</a:t>
            </a:r>
          </a:p>
        </p:txBody>
      </p:sp>
      <p:pic>
        <p:nvPicPr>
          <p:cNvPr id="9" name="Espace réservé du contenu 8">
            <a:extLst>
              <a:ext uri="{FF2B5EF4-FFF2-40B4-BE49-F238E27FC236}">
                <a16:creationId xmlns:a16="http://schemas.microsoft.com/office/drawing/2014/main" id="{22690F50-9175-265A-AFAB-1C3B26BFA623}"/>
              </a:ext>
            </a:extLst>
          </p:cNvPr>
          <p:cNvPicPr>
            <a:picLocks noGrp="1" noChangeAspect="1"/>
          </p:cNvPicPr>
          <p:nvPr>
            <p:ph idx="1"/>
          </p:nvPr>
        </p:nvPicPr>
        <p:blipFill>
          <a:blip r:embed="rId2"/>
          <a:stretch>
            <a:fillRect/>
          </a:stretch>
        </p:blipFill>
        <p:spPr>
          <a:xfrm>
            <a:off x="1806907" y="962026"/>
            <a:ext cx="8870618" cy="5778108"/>
          </a:xfrm>
        </p:spPr>
      </p:pic>
    </p:spTree>
    <p:extLst>
      <p:ext uri="{BB962C8B-B14F-4D97-AF65-F5344CB8AC3E}">
        <p14:creationId xmlns:p14="http://schemas.microsoft.com/office/powerpoint/2010/main" val="392291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6"/>
            <a:ext cx="10515600" cy="845608"/>
          </a:xfrm>
        </p:spPr>
        <p:txBody>
          <a:bodyPr>
            <a:normAutofit/>
          </a:bodyPr>
          <a:lstStyle/>
          <a:p>
            <a:r>
              <a:rPr lang="en-CA" sz="2500" dirty="0"/>
              <a:t>A-a) </a:t>
            </a:r>
            <a:r>
              <a:rPr lang="en-CA" sz="2500" dirty="0" err="1"/>
              <a:t>Comparaison</a:t>
            </a:r>
            <a:r>
              <a:rPr lang="en-CA" sz="25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3947906867"/>
              </p:ext>
            </p:extLst>
          </p:nvPr>
        </p:nvGraphicFramePr>
        <p:xfrm>
          <a:off x="519112" y="1924052"/>
          <a:ext cx="11153775" cy="4743449"/>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3" name="Espace réservé du contenu 3">
                <a:extLst>
                  <a:ext uri="{FF2B5EF4-FFF2-40B4-BE49-F238E27FC236}">
                    <a16:creationId xmlns:a16="http://schemas.microsoft.com/office/drawing/2014/main" id="{F562F2E6-5CC3-B26E-11C9-47F02B5E4C2A}"/>
                  </a:ext>
                </a:extLst>
              </p:cNvPr>
              <p:cNvSpPr txBox="1">
                <a:spLocks/>
              </p:cNvSpPr>
              <p:nvPr/>
            </p:nvSpPr>
            <p:spPr>
              <a:xfrm>
                <a:off x="838200" y="1042528"/>
                <a:ext cx="10515600" cy="910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CA" sz="1600" dirty="0"/>
                  <a:t>En </a:t>
                </a:r>
                <a:r>
                  <a:rPr lang="en-CA" sz="1600" dirty="0" err="1"/>
                  <a:t>utilisant</a:t>
                </a:r>
                <a:r>
                  <a:rPr lang="en-CA" sz="1600" dirty="0"/>
                  <a:t> le pas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𝑟</m:t>
                    </m:r>
                    <m:r>
                      <a:rPr lang="en-CA" sz="1600" b="0" i="1" smtClean="0">
                        <a:latin typeface="Cambria Math" panose="02040503050406030204" pitchFamily="18" charset="0"/>
                      </a:rPr>
                      <m:t>=0.001</m:t>
                    </m:r>
                    <m:r>
                      <a:rPr lang="en-CA" sz="1600" b="0" i="1" smtClean="0">
                        <a:latin typeface="Cambria Math" panose="02040503050406030204" pitchFamily="18" charset="0"/>
                      </a:rPr>
                      <m:t>𝑚</m:t>
                    </m:r>
                  </m:oMath>
                </a14:m>
                <a:r>
                  <a:rPr lang="fr-CA" sz="1600" dirty="0"/>
                  <a:t>, la comparaison de la solution MDF et de la solution COMSOL a été effectuée. Bien que les courbes soient cohérentes, on observe un léger décalage entre les 2 courbes au niveau de chaque nœud.</a:t>
                </a:r>
              </a:p>
            </p:txBody>
          </p:sp>
        </mc:Choice>
        <mc:Fallback>
          <p:sp>
            <p:nvSpPr>
              <p:cNvPr id="3" name="Espace réservé du contenu 3">
                <a:extLst>
                  <a:ext uri="{FF2B5EF4-FFF2-40B4-BE49-F238E27FC236}">
                    <a16:creationId xmlns:a16="http://schemas.microsoft.com/office/drawing/2014/main" id="{F562F2E6-5CC3-B26E-11C9-47F02B5E4C2A}"/>
                  </a:ext>
                </a:extLst>
              </p:cNvPr>
              <p:cNvSpPr txBox="1">
                <a:spLocks noRot="1" noChangeAspect="1" noMove="1" noResize="1" noEditPoints="1" noAdjustHandles="1" noChangeArrowheads="1" noChangeShapeType="1" noTextEdit="1"/>
              </p:cNvSpPr>
              <p:nvPr/>
            </p:nvSpPr>
            <p:spPr>
              <a:xfrm>
                <a:off x="838200" y="1042528"/>
                <a:ext cx="10515600" cy="910098"/>
              </a:xfrm>
              <a:prstGeom prst="rect">
                <a:avLst/>
              </a:prstGeom>
              <a:blipFill>
                <a:blip r:embed="rId3"/>
                <a:stretch>
                  <a:fillRect l="-348"/>
                </a:stretch>
              </a:blipFill>
            </p:spPr>
            <p:txBody>
              <a:bodyPr/>
              <a:lstStyle/>
              <a:p>
                <a:r>
                  <a:rPr lang="en-CA">
                    <a:noFill/>
                  </a:rPr>
                  <a:t> </a:t>
                </a:r>
              </a:p>
            </p:txBody>
          </p:sp>
        </mc:Fallback>
      </mc:AlternateContent>
    </p:spTree>
    <p:extLst>
      <p:ext uri="{BB962C8B-B14F-4D97-AF65-F5344CB8AC3E}">
        <p14:creationId xmlns:p14="http://schemas.microsoft.com/office/powerpoint/2010/main" val="276778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a:xfrm>
            <a:off x="838200" y="365126"/>
            <a:ext cx="10515600" cy="837142"/>
          </a:xfrm>
        </p:spPr>
        <p:txBody>
          <a:bodyPr>
            <a:normAutofit/>
          </a:bodyPr>
          <a:lstStyle/>
          <a:p>
            <a:r>
              <a:rPr lang="en-CA" sz="2500" dirty="0"/>
              <a:t>A-a) </a:t>
            </a:r>
            <a:r>
              <a:rPr lang="en-CA" sz="2500" dirty="0" err="1"/>
              <a:t>Comparaison</a:t>
            </a:r>
            <a:r>
              <a:rPr lang="en-CA" sz="2500" dirty="0"/>
              <a:t> code à code</a:t>
            </a:r>
          </a:p>
        </p:txBody>
      </p:sp>
      <p:graphicFrame>
        <p:nvGraphicFramePr>
          <p:cNvPr id="6" name="Espace réservé du contenu 5">
            <a:extLst>
              <a:ext uri="{FF2B5EF4-FFF2-40B4-BE49-F238E27FC236}">
                <a16:creationId xmlns:a16="http://schemas.microsoft.com/office/drawing/2014/main" id="{2117B05A-8EE7-6E87-0E2A-64DF580092ED}"/>
              </a:ext>
            </a:extLst>
          </p:cNvPr>
          <p:cNvGraphicFramePr>
            <a:graphicFrameLocks noGrp="1"/>
          </p:cNvGraphicFramePr>
          <p:nvPr>
            <p:ph idx="1"/>
            <p:extLst>
              <p:ext uri="{D42A27DB-BD31-4B8C-83A1-F6EECF244321}">
                <p14:modId xmlns:p14="http://schemas.microsoft.com/office/powerpoint/2010/main" val="3940682703"/>
              </p:ext>
            </p:extLst>
          </p:nvPr>
        </p:nvGraphicFramePr>
        <p:xfrm>
          <a:off x="422788" y="1376516"/>
          <a:ext cx="7340282" cy="4847001"/>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3C0B58AD-43EB-3FA7-991B-1D55AFF1F839}"/>
                  </a:ext>
                </a:extLst>
              </p:cNvPr>
              <p:cNvSpPr txBox="1"/>
              <p:nvPr/>
            </p:nvSpPr>
            <p:spPr>
              <a:xfrm>
                <a:off x="8119872" y="1825624"/>
                <a:ext cx="3575587" cy="4524315"/>
              </a:xfrm>
              <a:prstGeom prst="rect">
                <a:avLst/>
              </a:prstGeom>
              <a:noFill/>
            </p:spPr>
            <p:txBody>
              <a:bodyPr wrap="square" rtlCol="0">
                <a:spAutoFit/>
              </a:bodyPr>
              <a:lstStyle/>
              <a:p>
                <a:pPr algn="just"/>
                <a:br>
                  <a:rPr lang="fr-FR" sz="1600" b="0" i="0" dirty="0">
                    <a:effectLst/>
                  </a:rPr>
                </a:br>
                <a:r>
                  <a:rPr lang="fr-FR" sz="1600" b="0" i="0" dirty="0">
                    <a:effectLst/>
                  </a:rPr>
                  <a:t>La figure ci-contre nous permet de remarquer que l'ordre de convergence observé </a:t>
                </a:r>
                <a14:m>
                  <m:oMath xmlns:m="http://schemas.openxmlformats.org/officeDocument/2006/math">
                    <m:acc>
                      <m:accPr>
                        <m:chr m:val="̂"/>
                        <m:ctrlPr>
                          <a:rPr lang="fr-FR" sz="1600" b="0" i="1" dirty="0" smtClean="0">
                            <a:effectLst/>
                            <a:latin typeface="Cambria Math" panose="02040503050406030204" pitchFamily="18" charset="0"/>
                          </a:rPr>
                        </m:ctrlPr>
                      </m:accPr>
                      <m:e>
                        <m:r>
                          <a:rPr lang="en-CA" sz="1600" b="0" i="1" dirty="0" smtClean="0">
                            <a:effectLst/>
                            <a:latin typeface="Cambria Math" panose="02040503050406030204" pitchFamily="18" charset="0"/>
                          </a:rPr>
                          <m:t>𝑝</m:t>
                        </m:r>
                      </m:e>
                    </m:acc>
                    <m:r>
                      <a:rPr lang="fr-FR" sz="1600" b="0" i="1" dirty="0" smtClean="0">
                        <a:effectLst/>
                        <a:latin typeface="Cambria Math" panose="02040503050406030204" pitchFamily="18" charset="0"/>
                      </a:rPr>
                      <m:t>=2.56 </m:t>
                    </m:r>
                  </m:oMath>
                </a14:m>
                <a:r>
                  <a:rPr lang="fr-FR" sz="1600" b="0" i="0" dirty="0">
                    <a:effectLst/>
                  </a:rPr>
                  <a:t>est supérieur à l'ordre de convergence formel </a:t>
                </a:r>
                <a14:m>
                  <m:oMath xmlns:m="http://schemas.openxmlformats.org/officeDocument/2006/math">
                    <m:r>
                      <a:rPr lang="fr-FR" sz="1600" b="0" i="1" dirty="0" smtClean="0">
                        <a:effectLst/>
                        <a:latin typeface="Cambria Math" panose="02040503050406030204" pitchFamily="18" charset="0"/>
                      </a:rPr>
                      <m:t>𝑝</m:t>
                    </m:r>
                    <m:r>
                      <a:rPr lang="fr-FR" sz="1600" b="0" i="1" dirty="0" smtClean="0">
                        <a:effectLst/>
                        <a:latin typeface="Cambria Math" panose="02040503050406030204" pitchFamily="18" charset="0"/>
                      </a:rPr>
                      <m:t>=2</m:t>
                    </m:r>
                  </m:oMath>
                </a14:m>
                <a:r>
                  <a:rPr lang="fr-FR" sz="1600" b="0" i="0" dirty="0">
                    <a:effectLst/>
                  </a:rPr>
                  <a:t>. Les deux principales causes retenues sont que :</a:t>
                </a:r>
              </a:p>
              <a:p>
                <a:pPr algn="just">
                  <a:buFont typeface="Arial" panose="020B0604020202020204" pitchFamily="34" charset="0"/>
                  <a:buChar char="•"/>
                </a:pPr>
                <a:r>
                  <a:rPr lang="fr-FR" sz="1600" dirty="0"/>
                  <a:t>L</a:t>
                </a:r>
                <a:r>
                  <a:rPr lang="fr-FR" sz="1600" b="0" i="0" dirty="0">
                    <a:effectLst/>
                  </a:rPr>
                  <a:t>e pas de temps utilisé par COMSOL est différent de celui utilisé par la MDF,</a:t>
                </a:r>
              </a:p>
              <a:p>
                <a:pPr algn="just">
                  <a:buFont typeface="Arial" panose="020B0604020202020204" pitchFamily="34" charset="0"/>
                  <a:buChar char="•"/>
                </a:pPr>
                <a:r>
                  <a:rPr lang="fr-FR" sz="1600" b="0" i="0" dirty="0">
                    <a:effectLst/>
                  </a:rPr>
                  <a:t>Le temps final retenu (1e7 secondes) n'est pas assez éloigné du temps initial et ne permet pas d'observer l'ordre formel (cependant, il n'est pas possible d'augmenter d’avantage le temps choisi à cause du temps de calcul qui devient extrêmement long pour les maillages en espace retenus).</a:t>
                </a:r>
              </a:p>
              <a:p>
                <a:pPr algn="just"/>
                <a:endParaRPr lang="fr-CA" sz="1600" dirty="0"/>
              </a:p>
            </p:txBody>
          </p:sp>
        </mc:Choice>
        <mc:Fallback>
          <p:sp>
            <p:nvSpPr>
              <p:cNvPr id="8" name="ZoneTexte 7">
                <a:extLst>
                  <a:ext uri="{FF2B5EF4-FFF2-40B4-BE49-F238E27FC236}">
                    <a16:creationId xmlns:a16="http://schemas.microsoft.com/office/drawing/2014/main" id="{3C0B58AD-43EB-3FA7-991B-1D55AFF1F839}"/>
                  </a:ext>
                </a:extLst>
              </p:cNvPr>
              <p:cNvSpPr txBox="1">
                <a:spLocks noRot="1" noChangeAspect="1" noMove="1" noResize="1" noEditPoints="1" noAdjustHandles="1" noChangeArrowheads="1" noChangeShapeType="1" noTextEdit="1"/>
              </p:cNvSpPr>
              <p:nvPr/>
            </p:nvSpPr>
            <p:spPr>
              <a:xfrm>
                <a:off x="8119872" y="1825624"/>
                <a:ext cx="3575587" cy="4524315"/>
              </a:xfrm>
              <a:prstGeom prst="rect">
                <a:avLst/>
              </a:prstGeom>
              <a:blipFill>
                <a:blip r:embed="rId3"/>
                <a:stretch>
                  <a:fillRect l="-852" r="-852"/>
                </a:stretch>
              </a:blipFill>
            </p:spPr>
            <p:txBody>
              <a:bodyPr/>
              <a:lstStyle/>
              <a:p>
                <a:r>
                  <a:rPr lang="en-CA">
                    <a:noFill/>
                  </a:rPr>
                  <a:t> </a:t>
                </a:r>
              </a:p>
            </p:txBody>
          </p:sp>
        </mc:Fallback>
      </mc:AlternateContent>
    </p:spTree>
    <p:extLst>
      <p:ext uri="{BB962C8B-B14F-4D97-AF65-F5344CB8AC3E}">
        <p14:creationId xmlns:p14="http://schemas.microsoft.com/office/powerpoint/2010/main" val="350467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4073-EBB5-8D3B-E9C1-81C897237546}"/>
              </a:ext>
            </a:extLst>
          </p:cNvPr>
          <p:cNvSpPr>
            <a:spLocks noGrp="1"/>
          </p:cNvSpPr>
          <p:nvPr>
            <p:ph type="title"/>
          </p:nvPr>
        </p:nvSpPr>
        <p:spPr>
          <a:xfrm>
            <a:off x="838200" y="365125"/>
            <a:ext cx="10515600" cy="881599"/>
          </a:xfrm>
        </p:spPr>
        <p:txBody>
          <a:bodyPr>
            <a:normAutofit/>
          </a:bodyPr>
          <a:lstStyle/>
          <a:p>
            <a:r>
              <a:rPr lang="en-CA" sz="2500" dirty="0"/>
              <a:t>A-a) </a:t>
            </a:r>
            <a:r>
              <a:rPr lang="en-CA" sz="2500" dirty="0" err="1"/>
              <a:t>Comparaison</a:t>
            </a:r>
            <a:r>
              <a:rPr lang="en-CA" sz="2500" dirty="0"/>
              <a:t> code à code</a:t>
            </a:r>
            <a:endParaRPr lang="en-CA" sz="2500" dirty="0">
              <a:highlight>
                <a:srgbClr val="FFFF00"/>
              </a:highlight>
            </a:endParaRPr>
          </a:p>
        </p:txBody>
      </p:sp>
      <p:graphicFrame>
        <p:nvGraphicFramePr>
          <p:cNvPr id="4" name="Espace réservé du contenu 4">
            <a:extLst>
              <a:ext uri="{FF2B5EF4-FFF2-40B4-BE49-F238E27FC236}">
                <a16:creationId xmlns:a16="http://schemas.microsoft.com/office/drawing/2014/main" id="{227A7072-0029-83E6-0E02-7CE18C5DA53B}"/>
              </a:ext>
            </a:extLst>
          </p:cNvPr>
          <p:cNvGraphicFramePr>
            <a:graphicFrameLocks noGrp="1"/>
          </p:cNvGraphicFramePr>
          <p:nvPr>
            <p:ph idx="1"/>
            <p:extLst>
              <p:ext uri="{D42A27DB-BD31-4B8C-83A1-F6EECF244321}">
                <p14:modId xmlns:p14="http://schemas.microsoft.com/office/powerpoint/2010/main" val="1208948725"/>
              </p:ext>
            </p:extLst>
          </p:nvPr>
        </p:nvGraphicFramePr>
        <p:xfrm>
          <a:off x="838201" y="1825625"/>
          <a:ext cx="6703142"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a:extLst>
              <a:ext uri="{FF2B5EF4-FFF2-40B4-BE49-F238E27FC236}">
                <a16:creationId xmlns:a16="http://schemas.microsoft.com/office/drawing/2014/main" id="{6942448D-EF2D-E633-42C4-F27D29CCBCF3}"/>
              </a:ext>
            </a:extLst>
          </p:cNvPr>
          <p:cNvSpPr txBox="1"/>
          <p:nvPr/>
        </p:nvSpPr>
        <p:spPr>
          <a:xfrm>
            <a:off x="8119872" y="1825624"/>
            <a:ext cx="3575587" cy="4031873"/>
          </a:xfrm>
          <a:prstGeom prst="rect">
            <a:avLst/>
          </a:prstGeom>
          <a:noFill/>
        </p:spPr>
        <p:txBody>
          <a:bodyPr wrap="square" rtlCol="0">
            <a:spAutoFit/>
          </a:bodyPr>
          <a:lstStyle/>
          <a:p>
            <a:pPr algn="just"/>
            <a:br>
              <a:rPr lang="fr-FR" sz="1600" b="0" i="0" dirty="0">
                <a:effectLst/>
              </a:rPr>
            </a:br>
            <a:r>
              <a:rPr lang="fr-FR" sz="1600" b="0" i="0" dirty="0">
                <a:effectLst/>
              </a:rPr>
              <a:t>Cette figure nous permet de mettre en évidence l’importance de choisir un temps d’arrêt loin de la condition initiale. Si le temps final de simulation est très proche de la condition initiale la majorité des nœuds sera encore à une valeur nulle et aucune erreur ne sera commise sur ces points, ce qui vient compromettre l’analyse de convergence. Donc il faut trouver un compromis entre un temps de simulation permettant d’observer l’ordre formel tout ayant un temps de calcul raisonnable. Ce qui s’est avéré être une tâche délicate.</a:t>
            </a:r>
            <a:endParaRPr lang="fr-CA" sz="1600" dirty="0"/>
          </a:p>
        </p:txBody>
      </p:sp>
    </p:spTree>
    <p:extLst>
      <p:ext uri="{BB962C8B-B14F-4D97-AF65-F5344CB8AC3E}">
        <p14:creationId xmlns:p14="http://schemas.microsoft.com/office/powerpoint/2010/main" val="357642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8F39D809-F837-A2A5-54FE-528BD3809B9C}"/>
                  </a:ext>
                </a:extLst>
              </p:cNvPr>
              <p:cNvSpPr>
                <a:spLocks noGrp="1"/>
              </p:cNvSpPr>
              <p:nvPr>
                <p:ph idx="1"/>
              </p:nvPr>
            </p:nvSpPr>
            <p:spPr>
              <a:xfrm>
                <a:off x="269774" y="495300"/>
                <a:ext cx="5191432" cy="2266719"/>
              </a:xfrm>
            </p:spPr>
            <p:txBody>
              <a:bodyPr>
                <a:normAutofit/>
              </a:bodyPr>
              <a:lstStyle/>
              <a:p>
                <a:pPr marL="0" indent="0" algn="just">
                  <a:lnSpc>
                    <a:spcPct val="150000"/>
                  </a:lnSpc>
                  <a:buNone/>
                </a:pPr>
                <a:r>
                  <a:rPr lang="en-CA" sz="1300" b="1" dirty="0"/>
                  <a:t>Fonction MMS </a:t>
                </a:r>
                <a:r>
                  <a:rPr lang="en-CA" sz="1300" b="1" dirty="0" err="1"/>
                  <a:t>choisie</a:t>
                </a:r>
                <a:r>
                  <a:rPr lang="en-CA" sz="1300" b="1" dirty="0"/>
                  <a:t>:  </a:t>
                </a:r>
                <a14:m>
                  <m:oMath xmlns:m="http://schemas.openxmlformats.org/officeDocument/2006/math">
                    <m:acc>
                      <m:accPr>
                        <m:chr m:val="̂"/>
                        <m:ctrlPr>
                          <a:rPr lang="en-CA" sz="1300" b="1" i="1">
                            <a:latin typeface="Cambria Math" panose="02040503050406030204" pitchFamily="18" charset="0"/>
                          </a:rPr>
                        </m:ctrlPr>
                      </m:accPr>
                      <m:e>
                        <m:r>
                          <a:rPr lang="en-CA" sz="1300" b="1" i="1">
                            <a:latin typeface="Cambria Math" panose="02040503050406030204" pitchFamily="18" charset="0"/>
                          </a:rPr>
                          <m:t>𝑪</m:t>
                        </m:r>
                      </m:e>
                    </m:acc>
                    <m:r>
                      <a:rPr lang="en-CA" sz="1300" b="1" i="1" smtClean="0">
                        <a:latin typeface="Cambria Math" panose="02040503050406030204" pitchFamily="18" charset="0"/>
                      </a:rPr>
                      <m:t>=</m:t>
                    </m:r>
                    <m:sSup>
                      <m:sSupPr>
                        <m:ctrlPr>
                          <a:rPr lang="en-CA" sz="1300" b="1" i="1" smtClean="0">
                            <a:latin typeface="Cambria Math" panose="02040503050406030204" pitchFamily="18" charset="0"/>
                          </a:rPr>
                        </m:ctrlPr>
                      </m:sSupPr>
                      <m:e>
                        <m:r>
                          <a:rPr lang="en-CA" sz="1300" b="1" i="1" smtClean="0">
                            <a:latin typeface="Cambria Math" panose="02040503050406030204" pitchFamily="18" charset="0"/>
                          </a:rPr>
                          <m:t>𝒓</m:t>
                        </m:r>
                      </m:e>
                      <m:sup>
                        <m:r>
                          <a:rPr lang="en-CA" sz="1300" b="1" i="1" smtClean="0">
                            <a:latin typeface="Cambria Math" panose="02040503050406030204" pitchFamily="18" charset="0"/>
                          </a:rPr>
                          <m:t>𝟐</m:t>
                        </m:r>
                      </m:sup>
                    </m:sSup>
                    <m:d>
                      <m:dPr>
                        <m:ctrlPr>
                          <a:rPr lang="en-CA" sz="1300" b="1" i="1" smtClean="0">
                            <a:latin typeface="Cambria Math" panose="02040503050406030204" pitchFamily="18" charset="0"/>
                          </a:rPr>
                        </m:ctrlPr>
                      </m:dPr>
                      <m:e>
                        <m:r>
                          <a:rPr lang="en-CA" sz="1300" b="1" i="1" smtClean="0">
                            <a:latin typeface="Cambria Math" panose="02040503050406030204" pitchFamily="18" charset="0"/>
                          </a:rPr>
                          <m:t>𝑹</m:t>
                        </m:r>
                        <m:r>
                          <a:rPr lang="en-CA" sz="1300" b="1" i="1" smtClean="0">
                            <a:latin typeface="Cambria Math" panose="02040503050406030204" pitchFamily="18" charset="0"/>
                          </a:rPr>
                          <m:t>−</m:t>
                        </m:r>
                        <m:r>
                          <a:rPr lang="en-CA" sz="1300" b="1" i="1" smtClean="0">
                            <a:latin typeface="Cambria Math" panose="02040503050406030204" pitchFamily="18" charset="0"/>
                          </a:rPr>
                          <m:t>𝒓</m:t>
                        </m:r>
                      </m:e>
                    </m:d>
                    <m:r>
                      <a:rPr lang="en-CA" sz="1300" b="1" i="1" smtClean="0">
                        <a:latin typeface="Cambria Math" panose="02040503050406030204" pitchFamily="18" charset="0"/>
                      </a:rPr>
                      <m:t>𝒕</m:t>
                    </m:r>
                    <m:r>
                      <a:rPr lang="en-CA" sz="1300" b="1" i="1" smtClean="0">
                        <a:latin typeface="Cambria Math" panose="02040503050406030204" pitchFamily="18" charset="0"/>
                      </a:rPr>
                      <m:t>.</m:t>
                    </m:r>
                    <m:func>
                      <m:funcPr>
                        <m:ctrlPr>
                          <a:rPr lang="en-CA" sz="1300" b="1" i="1" smtClean="0">
                            <a:latin typeface="Cambria Math" panose="02040503050406030204" pitchFamily="18" charset="0"/>
                          </a:rPr>
                        </m:ctrlPr>
                      </m:funcPr>
                      <m:fName>
                        <m:r>
                          <a:rPr lang="en-CA" sz="1300" b="1" i="0" smtClean="0">
                            <a:latin typeface="Cambria Math" panose="02040503050406030204" pitchFamily="18" charset="0"/>
                          </a:rPr>
                          <m:t>𝐞𝐱𝐩</m:t>
                        </m:r>
                      </m:fName>
                      <m:e>
                        <m:d>
                          <m:dPr>
                            <m:ctrlPr>
                              <a:rPr lang="en-CA" sz="1300" b="1" i="1" smtClean="0">
                                <a:latin typeface="Cambria Math" panose="02040503050406030204" pitchFamily="18" charset="0"/>
                              </a:rPr>
                            </m:ctrlPr>
                          </m:dPr>
                          <m:e>
                            <m:r>
                              <a:rPr lang="en-CA" sz="1300" b="1" i="1" smtClean="0">
                                <a:latin typeface="Cambria Math" panose="02040503050406030204" pitchFamily="18" charset="0"/>
                              </a:rPr>
                              <m:t>−</m:t>
                            </m:r>
                            <m:sSub>
                              <m:sSubPr>
                                <m:ctrlPr>
                                  <a:rPr lang="en-CA" sz="1300" b="1" i="1" smtClean="0">
                                    <a:latin typeface="Cambria Math" panose="02040503050406030204" pitchFamily="18" charset="0"/>
                                  </a:rPr>
                                </m:ctrlPr>
                              </m:sSubPr>
                              <m:e>
                                <m:r>
                                  <a:rPr lang="en-CA" sz="1300" b="1" i="1" smtClean="0">
                                    <a:latin typeface="Cambria Math" panose="02040503050406030204" pitchFamily="18" charset="0"/>
                                  </a:rPr>
                                  <m:t>𝑫</m:t>
                                </m:r>
                              </m:e>
                              <m:sub>
                                <m:r>
                                  <a:rPr lang="en-CA" sz="1300" b="1" i="1" smtClean="0">
                                    <a:latin typeface="Cambria Math" panose="02040503050406030204" pitchFamily="18" charset="0"/>
                                  </a:rPr>
                                  <m:t>𝒆𝒇𝒇</m:t>
                                </m:r>
                              </m:sub>
                            </m:sSub>
                            <m:r>
                              <a:rPr lang="en-CA" sz="1300" b="1" i="1" smtClean="0">
                                <a:latin typeface="Cambria Math" panose="02040503050406030204" pitchFamily="18" charset="0"/>
                              </a:rPr>
                              <m:t>.</m:t>
                            </m:r>
                            <m:r>
                              <a:rPr lang="en-CA" sz="1300" b="1" i="1" smtClean="0">
                                <a:latin typeface="Cambria Math" panose="02040503050406030204" pitchFamily="18" charset="0"/>
                              </a:rPr>
                              <m:t>𝒕</m:t>
                            </m:r>
                          </m:e>
                        </m:d>
                      </m:e>
                    </m:func>
                  </m:oMath>
                </a14:m>
                <a:endParaRPr lang="en-CA" sz="1300" dirty="0"/>
              </a:p>
              <a:p>
                <a:pPr marL="0" indent="0" algn="just">
                  <a:lnSpc>
                    <a:spcPct val="150000"/>
                  </a:lnSpc>
                  <a:buNone/>
                </a:pPr>
                <a:r>
                  <a:rPr lang="en-CA" sz="1300" dirty="0"/>
                  <a:t>En </a:t>
                </a:r>
                <a:r>
                  <a:rPr lang="en-CA" sz="1300" dirty="0" err="1"/>
                  <a:t>lancant</a:t>
                </a:r>
                <a:r>
                  <a:rPr lang="en-CA" sz="1300" dirty="0"/>
                  <a:t> la simulation pour </a:t>
                </a:r>
                <a:r>
                  <a:rPr lang="en-CA" sz="1300" dirty="0" err="1"/>
                  <a:t>plusieurs</a:t>
                </a:r>
                <a:r>
                  <a:rPr lang="en-CA" sz="1300" dirty="0"/>
                  <a:t> temps </a:t>
                </a:r>
                <a:r>
                  <a:rPr lang="en-CA" sz="1300" dirty="0" err="1"/>
                  <a:t>finaux</a:t>
                </a:r>
                <a:r>
                  <a:rPr lang="en-CA" sz="1300" dirty="0"/>
                  <a:t> (</a:t>
                </a:r>
                <a14:m>
                  <m:oMath xmlns:m="http://schemas.openxmlformats.org/officeDocument/2006/math">
                    <m:sSub>
                      <m:sSubPr>
                        <m:ctrlPr>
                          <a:rPr lang="en-CA" sz="1300" i="1" dirty="0" smtClean="0">
                            <a:latin typeface="Cambria Math" panose="02040503050406030204" pitchFamily="18" charset="0"/>
                          </a:rPr>
                        </m:ctrlPr>
                      </m:sSubPr>
                      <m:e>
                        <m:r>
                          <a:rPr lang="en-CA" sz="1300" i="1" dirty="0" smtClean="0">
                            <a:latin typeface="Cambria Math" panose="02040503050406030204" pitchFamily="18" charset="0"/>
                          </a:rPr>
                          <m:t>𝑡</m:t>
                        </m:r>
                      </m:e>
                      <m:sub>
                        <m:r>
                          <a:rPr lang="en-CA" sz="1300" i="1" dirty="0" smtClean="0">
                            <a:latin typeface="Cambria Math" panose="02040503050406030204" pitchFamily="18" charset="0"/>
                          </a:rPr>
                          <m:t>𝑓</m:t>
                        </m:r>
                      </m:sub>
                    </m:sSub>
                  </m:oMath>
                </a14:m>
                <a:r>
                  <a:rPr lang="en-CA" sz="1300" dirty="0"/>
                  <a:t>) on note que le regime permanent </a:t>
                </a:r>
                <a:r>
                  <a:rPr lang="en-CA" sz="1300" dirty="0" err="1"/>
                  <a:t>est</a:t>
                </a:r>
                <a:r>
                  <a:rPr lang="en-CA" sz="1300" dirty="0"/>
                  <a:t> </a:t>
                </a:r>
                <a:r>
                  <a:rPr lang="en-CA" sz="1300" dirty="0" err="1"/>
                  <a:t>atteint</a:t>
                </a:r>
                <a:r>
                  <a:rPr lang="en-CA" sz="1300" dirty="0"/>
                  <a:t> pour tf~1e9 </a:t>
                </a:r>
                <a:r>
                  <a:rPr lang="en-CA" sz="1300" dirty="0" err="1"/>
                  <a:t>secondes</a:t>
                </a:r>
                <a:r>
                  <a:rPr lang="en-CA" sz="1300" dirty="0"/>
                  <a:t>: on </a:t>
                </a:r>
                <a:r>
                  <a:rPr lang="en-CA" sz="1300" dirty="0" err="1"/>
                  <a:t>voit</a:t>
                </a:r>
                <a:r>
                  <a:rPr lang="en-CA" sz="1300" dirty="0"/>
                  <a:t> les </a:t>
                </a:r>
                <a:r>
                  <a:rPr lang="en-CA" sz="1300" dirty="0" err="1"/>
                  <a:t>courbes</a:t>
                </a:r>
                <a:r>
                  <a:rPr lang="en-CA" sz="1300" dirty="0"/>
                  <a:t> se </a:t>
                </a:r>
                <a:r>
                  <a:rPr lang="en-CA" sz="1300" dirty="0" err="1"/>
                  <a:t>rapprocher</a:t>
                </a:r>
                <a:r>
                  <a:rPr lang="en-CA" sz="1300" dirty="0"/>
                  <a:t> de la </a:t>
                </a:r>
                <a:r>
                  <a:rPr lang="en-CA" sz="1300" dirty="0" err="1"/>
                  <a:t>courbe</a:t>
                </a:r>
                <a:r>
                  <a:rPr lang="en-CA" sz="1300" dirty="0"/>
                  <a:t> la plus haute (</a:t>
                </a:r>
                <a:r>
                  <a:rPr lang="en-CA" sz="1300" dirty="0" err="1"/>
                  <a:t>celle</a:t>
                </a:r>
                <a:r>
                  <a:rPr lang="en-CA" sz="1300" dirty="0"/>
                  <a:t> à 1e9 seconds) </a:t>
                </a:r>
                <a:r>
                  <a:rPr lang="en-CA" sz="1300" dirty="0" err="1"/>
                  <a:t>autant</a:t>
                </a:r>
                <a:r>
                  <a:rPr lang="en-CA" sz="1300" dirty="0"/>
                  <a:t> sur le </a:t>
                </a:r>
                <a:r>
                  <a:rPr lang="en-CA" sz="1300" dirty="0" err="1"/>
                  <a:t>graphe</a:t>
                </a:r>
                <a:r>
                  <a:rPr lang="en-CA" sz="1300" dirty="0"/>
                  <a:t> de droite que sur la </a:t>
                </a:r>
                <a:r>
                  <a:rPr lang="en-CA" sz="1300" dirty="0" err="1"/>
                  <a:t>vue</a:t>
                </a:r>
                <a:r>
                  <a:rPr lang="en-CA" sz="1300" dirty="0"/>
                  <a:t> </a:t>
                </a:r>
                <a:r>
                  <a:rPr lang="en-CA" sz="1300" dirty="0" err="1"/>
                  <a:t>aggrandie</a:t>
                </a:r>
                <a:r>
                  <a:rPr lang="en-CA" sz="1300" dirty="0"/>
                  <a:t> ci-dessous), plus le temps de </a:t>
                </a:r>
                <a:r>
                  <a:rPr lang="en-CA" sz="1300" dirty="0" err="1"/>
                  <a:t>résolution</a:t>
                </a:r>
                <a:r>
                  <a:rPr lang="en-CA" sz="1300" dirty="0"/>
                  <a:t> </a:t>
                </a:r>
                <a:r>
                  <a:rPr lang="en-CA" sz="1300" dirty="0" err="1"/>
                  <a:t>avance</a:t>
                </a:r>
                <a:r>
                  <a:rPr lang="en-CA" sz="1300" dirty="0"/>
                  <a:t>.</a:t>
                </a:r>
              </a:p>
              <a:p>
                <a:pPr marL="0" indent="0">
                  <a:buNone/>
                </a:pPr>
                <a:endParaRPr lang="en-CA" sz="1300" dirty="0"/>
              </a:p>
            </p:txBody>
          </p:sp>
        </mc:Choice>
        <mc:Fallback>
          <p:sp>
            <p:nvSpPr>
              <p:cNvPr id="4" name="Content Placeholder 2">
                <a:extLst>
                  <a:ext uri="{FF2B5EF4-FFF2-40B4-BE49-F238E27FC236}">
                    <a16:creationId xmlns:a16="http://schemas.microsoft.com/office/drawing/2014/main" id="{8F39D809-F837-A2A5-54FE-528BD3809B9C}"/>
                  </a:ext>
                </a:extLst>
              </p:cNvPr>
              <p:cNvSpPr>
                <a:spLocks noGrp="1" noRot="1" noChangeAspect="1" noMove="1" noResize="1" noEditPoints="1" noAdjustHandles="1" noChangeArrowheads="1" noChangeShapeType="1" noTextEdit="1"/>
              </p:cNvSpPr>
              <p:nvPr>
                <p:ph idx="1"/>
              </p:nvPr>
            </p:nvSpPr>
            <p:spPr>
              <a:xfrm>
                <a:off x="269774" y="495300"/>
                <a:ext cx="5191432" cy="2266719"/>
              </a:xfrm>
              <a:blipFill>
                <a:blip r:embed="rId2"/>
                <a:stretch>
                  <a:fillRect l="-117" r="-117"/>
                </a:stretch>
              </a:blipFill>
            </p:spPr>
            <p:txBody>
              <a:bodyPr/>
              <a:lstStyle/>
              <a:p>
                <a:r>
                  <a:rPr lang="en-CA">
                    <a:noFill/>
                  </a:rPr>
                  <a:t> </a:t>
                </a:r>
              </a:p>
            </p:txBody>
          </p:sp>
        </mc:Fallback>
      </mc:AlternateContent>
      <p:sp>
        <p:nvSpPr>
          <p:cNvPr id="5" name="Title 1">
            <a:extLst>
              <a:ext uri="{FF2B5EF4-FFF2-40B4-BE49-F238E27FC236}">
                <a16:creationId xmlns:a16="http://schemas.microsoft.com/office/drawing/2014/main" id="{7318785F-96FF-404E-B569-9DEF549CDF20}"/>
              </a:ext>
            </a:extLst>
          </p:cNvPr>
          <p:cNvSpPr txBox="1">
            <a:spLocks/>
          </p:cNvSpPr>
          <p:nvPr/>
        </p:nvSpPr>
        <p:spPr>
          <a:xfrm>
            <a:off x="990600" y="0"/>
            <a:ext cx="10515600" cy="662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B-a) </a:t>
            </a:r>
            <a:r>
              <a:rPr lang="en-CA" sz="2500" dirty="0" err="1"/>
              <a:t>Fonction</a:t>
            </a:r>
            <a:r>
              <a:rPr lang="en-CA" sz="2500" dirty="0"/>
              <a:t> MMS et </a:t>
            </a:r>
            <a:r>
              <a:rPr lang="en-CA" sz="2500" dirty="0" err="1"/>
              <a:t>graphique</a:t>
            </a:r>
            <a:endParaRPr lang="en-CA" sz="2500" dirty="0"/>
          </a:p>
        </p:txBody>
      </p:sp>
      <p:pic>
        <p:nvPicPr>
          <p:cNvPr id="6" name="Picture 5" descr="A graph of different colored lines&#10;&#10;Description automatically generated">
            <a:extLst>
              <a:ext uri="{FF2B5EF4-FFF2-40B4-BE49-F238E27FC236}">
                <a16:creationId xmlns:a16="http://schemas.microsoft.com/office/drawing/2014/main" id="{B2525AEC-9AD7-DFEB-192F-13B7360B22E3}"/>
              </a:ext>
            </a:extLst>
          </p:cNvPr>
          <p:cNvPicPr>
            <a:picLocks noChangeAspect="1"/>
          </p:cNvPicPr>
          <p:nvPr/>
        </p:nvPicPr>
        <p:blipFill rotWithShape="1">
          <a:blip r:embed="rId3">
            <a:extLst>
              <a:ext uri="{28A0092B-C50C-407E-A947-70E740481C1C}">
                <a14:useLocalDpi xmlns:a14="http://schemas.microsoft.com/office/drawing/2010/main" val="0"/>
              </a:ext>
            </a:extLst>
          </a:blip>
          <a:srcRect l="6965" t="8154" r="9054" b="4076"/>
          <a:stretch/>
        </p:blipFill>
        <p:spPr>
          <a:xfrm>
            <a:off x="0" y="2584605"/>
            <a:ext cx="5545393" cy="4301970"/>
          </a:xfrm>
          <a:prstGeom prst="rect">
            <a:avLst/>
          </a:prstGeom>
        </p:spPr>
      </p:pic>
      <p:pic>
        <p:nvPicPr>
          <p:cNvPr id="7" name="Picture 6" descr="A graph with a line of different colors&#10;&#10;Description automatically generated with medium confidence">
            <a:extLst>
              <a:ext uri="{FF2B5EF4-FFF2-40B4-BE49-F238E27FC236}">
                <a16:creationId xmlns:a16="http://schemas.microsoft.com/office/drawing/2014/main" id="{BB6D909A-DF66-A5F5-B2D4-BEDF1B803F4E}"/>
              </a:ext>
            </a:extLst>
          </p:cNvPr>
          <p:cNvPicPr>
            <a:picLocks noChangeAspect="1"/>
          </p:cNvPicPr>
          <p:nvPr/>
        </p:nvPicPr>
        <p:blipFill rotWithShape="1">
          <a:blip r:embed="rId4">
            <a:extLst>
              <a:ext uri="{28A0092B-C50C-407E-A947-70E740481C1C}">
                <a14:useLocalDpi xmlns:a14="http://schemas.microsoft.com/office/drawing/2010/main" val="0"/>
              </a:ext>
            </a:extLst>
          </a:blip>
          <a:srcRect l="8126" t="8155" r="9112" b="4077"/>
          <a:stretch/>
        </p:blipFill>
        <p:spPr>
          <a:xfrm>
            <a:off x="5594555" y="662346"/>
            <a:ext cx="6803920" cy="5460028"/>
          </a:xfrm>
          <a:prstGeom prst="rect">
            <a:avLst/>
          </a:prstGeom>
        </p:spPr>
      </p:pic>
    </p:spTree>
    <p:extLst>
      <p:ext uri="{BB962C8B-B14F-4D97-AF65-F5344CB8AC3E}">
        <p14:creationId xmlns:p14="http://schemas.microsoft.com/office/powerpoint/2010/main" val="3242195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3205</TotalTime>
  <Words>2463</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A-a) Comparaison code à code</vt:lpstr>
      <vt:lpstr>A-a) Comparaison code à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67</cp:revision>
  <dcterms:created xsi:type="dcterms:W3CDTF">2024-02-09T05:24:05Z</dcterms:created>
  <dcterms:modified xsi:type="dcterms:W3CDTF">2024-03-05T17:11:49Z</dcterms:modified>
</cp:coreProperties>
</file>