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9" r:id="rId3"/>
    <p:sldId id="281" r:id="rId4"/>
    <p:sldId id="280" r:id="rId5"/>
    <p:sldId id="293" r:id="rId6"/>
    <p:sldId id="257" r:id="rId7"/>
    <p:sldId id="278" r:id="rId8"/>
    <p:sldId id="296" r:id="rId9"/>
    <p:sldId id="288" r:id="rId10"/>
    <p:sldId id="294" r:id="rId11"/>
    <p:sldId id="289" r:id="rId12"/>
    <p:sldId id="282" r:id="rId13"/>
    <p:sldId id="287" r:id="rId14"/>
    <p:sldId id="284" r:id="rId15"/>
    <p:sldId id="292" r:id="rId16"/>
    <p:sldId id="295" r:id="rId17"/>
    <p:sldId id="291" r:id="rId18"/>
    <p:sldId id="290"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enda\OneDrive\Documents\GitHub\MEC8211DEV2\results\Post_Cac.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enda\OneDrive\Bureau\Anqlyse%20de%20conv.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enda\OneDrive\Documents\GitHub\MEC8211DEV2\results\Post_Cac.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CA" dirty="0" err="1"/>
              <a:t>Evolution</a:t>
            </a:r>
            <a:r>
              <a:rPr lang="fr-CA" dirty="0"/>
              <a:t> de la concentration en fonction de r à 1e7s pour</a:t>
            </a:r>
            <a:r>
              <a:rPr lang="fr-CA" baseline="0" dirty="0"/>
              <a:t> la solution la plus fine de la MDF et COMSOL</a:t>
            </a:r>
            <a:endParaRPr lang="fr-C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253092128577232"/>
          <c:y val="0.11724355934882252"/>
          <c:w val="0.83784160349879422"/>
          <c:h val="0.79992084915416872"/>
        </c:manualLayout>
      </c:layout>
      <c:scatterChart>
        <c:scatterStyle val="lineMarker"/>
        <c:varyColors val="0"/>
        <c:ser>
          <c:idx val="0"/>
          <c:order val="0"/>
          <c:tx>
            <c:strRef>
              <c:f>'10e7_D'!$D$1</c:f>
              <c:strCache>
                <c:ptCount val="1"/>
                <c:pt idx="0">
                  <c:v>C_Comsol</c:v>
                </c:pt>
              </c:strCache>
            </c:strRef>
          </c:tx>
          <c:spPr>
            <a:ln w="25400" cap="rnd">
              <a:noFill/>
              <a:round/>
            </a:ln>
            <a:effectLst/>
          </c:spPr>
          <c:marker>
            <c:symbol val="circle"/>
            <c:size val="3"/>
            <c:spPr>
              <a:solidFill>
                <a:schemeClr val="accent1"/>
              </a:solidFill>
              <a:ln w="9525">
                <a:solidFill>
                  <a:schemeClr val="accent1"/>
                </a:solidFill>
              </a:ln>
              <a:effectLst/>
            </c:spPr>
          </c:marker>
          <c:xVal>
            <c:numRef>
              <c:f>'10e7_D'!$C$2:$C$102</c:f>
              <c:numCache>
                <c:formatCode>General</c:formatCode>
                <c:ptCount val="101"/>
                <c:pt idx="0">
                  <c:v>0</c:v>
                </c:pt>
                <c:pt idx="1">
                  <c:v>5.0000000000000001E-3</c:v>
                </c:pt>
                <c:pt idx="2">
                  <c:v>0.01</c:v>
                </c:pt>
                <c:pt idx="3">
                  <c:v>1.4999999999999999E-2</c:v>
                </c:pt>
                <c:pt idx="4">
                  <c:v>0.02</c:v>
                </c:pt>
                <c:pt idx="5">
                  <c:v>2.5000000000000001E-2</c:v>
                </c:pt>
                <c:pt idx="6">
                  <c:v>0.03</c:v>
                </c:pt>
                <c:pt idx="7">
                  <c:v>3.5000000000000003E-2</c:v>
                </c:pt>
                <c:pt idx="8">
                  <c:v>0.04</c:v>
                </c:pt>
                <c:pt idx="9">
                  <c:v>4.4999999999999998E-2</c:v>
                </c:pt>
                <c:pt idx="10">
                  <c:v>0.05</c:v>
                </c:pt>
                <c:pt idx="11">
                  <c:v>5.5E-2</c:v>
                </c:pt>
                <c:pt idx="12">
                  <c:v>0.06</c:v>
                </c:pt>
                <c:pt idx="13">
                  <c:v>6.5000000000000002E-2</c:v>
                </c:pt>
                <c:pt idx="14">
                  <c:v>7.0000000000000007E-2</c:v>
                </c:pt>
                <c:pt idx="15">
                  <c:v>7.4999999999999997E-2</c:v>
                </c:pt>
                <c:pt idx="16">
                  <c:v>0.08</c:v>
                </c:pt>
                <c:pt idx="17">
                  <c:v>8.5000000000000006E-2</c:v>
                </c:pt>
                <c:pt idx="18">
                  <c:v>0.09</c:v>
                </c:pt>
                <c:pt idx="19">
                  <c:v>9.5000000000000001E-2</c:v>
                </c:pt>
                <c:pt idx="20">
                  <c:v>0.1</c:v>
                </c:pt>
                <c:pt idx="21">
                  <c:v>0.105</c:v>
                </c:pt>
                <c:pt idx="22">
                  <c:v>0.11</c:v>
                </c:pt>
                <c:pt idx="23">
                  <c:v>0.115</c:v>
                </c:pt>
                <c:pt idx="24">
                  <c:v>0.12</c:v>
                </c:pt>
                <c:pt idx="25">
                  <c:v>0.125</c:v>
                </c:pt>
                <c:pt idx="26">
                  <c:v>0.13</c:v>
                </c:pt>
                <c:pt idx="27">
                  <c:v>0.13500000000000001</c:v>
                </c:pt>
                <c:pt idx="28">
                  <c:v>0.14000000000000001</c:v>
                </c:pt>
                <c:pt idx="29">
                  <c:v>0.14499999999999999</c:v>
                </c:pt>
                <c:pt idx="30">
                  <c:v>0.15</c:v>
                </c:pt>
                <c:pt idx="31">
                  <c:v>0.155</c:v>
                </c:pt>
                <c:pt idx="32">
                  <c:v>0.16</c:v>
                </c:pt>
                <c:pt idx="33">
                  <c:v>0.16500000000000001</c:v>
                </c:pt>
                <c:pt idx="34">
                  <c:v>0.17</c:v>
                </c:pt>
                <c:pt idx="35">
                  <c:v>0.17499999999999999</c:v>
                </c:pt>
                <c:pt idx="36">
                  <c:v>0.18</c:v>
                </c:pt>
                <c:pt idx="37">
                  <c:v>0.185</c:v>
                </c:pt>
                <c:pt idx="38">
                  <c:v>0.19</c:v>
                </c:pt>
                <c:pt idx="39">
                  <c:v>0.19500000000000001</c:v>
                </c:pt>
                <c:pt idx="40">
                  <c:v>0.2</c:v>
                </c:pt>
                <c:pt idx="41">
                  <c:v>0.20499999999999999</c:v>
                </c:pt>
                <c:pt idx="42">
                  <c:v>0.21</c:v>
                </c:pt>
                <c:pt idx="43">
                  <c:v>0.215</c:v>
                </c:pt>
                <c:pt idx="44">
                  <c:v>0.22</c:v>
                </c:pt>
                <c:pt idx="45">
                  <c:v>0.22500000000000001</c:v>
                </c:pt>
                <c:pt idx="46">
                  <c:v>0.23</c:v>
                </c:pt>
                <c:pt idx="47">
                  <c:v>0.23499999999999999</c:v>
                </c:pt>
                <c:pt idx="48">
                  <c:v>0.24</c:v>
                </c:pt>
                <c:pt idx="49">
                  <c:v>0.245</c:v>
                </c:pt>
                <c:pt idx="50">
                  <c:v>0.25</c:v>
                </c:pt>
                <c:pt idx="51">
                  <c:v>0.255</c:v>
                </c:pt>
                <c:pt idx="52">
                  <c:v>0.26</c:v>
                </c:pt>
                <c:pt idx="53">
                  <c:v>0.26500000000000001</c:v>
                </c:pt>
                <c:pt idx="54">
                  <c:v>0.27</c:v>
                </c:pt>
                <c:pt idx="55">
                  <c:v>0.27500000000000002</c:v>
                </c:pt>
                <c:pt idx="56">
                  <c:v>0.28000000000000003</c:v>
                </c:pt>
                <c:pt idx="57">
                  <c:v>0.28499999999999998</c:v>
                </c:pt>
                <c:pt idx="58">
                  <c:v>0.28999999999999998</c:v>
                </c:pt>
                <c:pt idx="59">
                  <c:v>0.29499999999999998</c:v>
                </c:pt>
                <c:pt idx="60">
                  <c:v>0.3</c:v>
                </c:pt>
                <c:pt idx="61">
                  <c:v>0.30499999999999999</c:v>
                </c:pt>
                <c:pt idx="62">
                  <c:v>0.31</c:v>
                </c:pt>
                <c:pt idx="63">
                  <c:v>0.315</c:v>
                </c:pt>
                <c:pt idx="64">
                  <c:v>0.32</c:v>
                </c:pt>
                <c:pt idx="65">
                  <c:v>0.32500000000000001</c:v>
                </c:pt>
                <c:pt idx="66">
                  <c:v>0.33</c:v>
                </c:pt>
                <c:pt idx="67">
                  <c:v>0.33500000000000002</c:v>
                </c:pt>
                <c:pt idx="68">
                  <c:v>0.34</c:v>
                </c:pt>
                <c:pt idx="69">
                  <c:v>0.34499999999999997</c:v>
                </c:pt>
                <c:pt idx="70">
                  <c:v>0.35</c:v>
                </c:pt>
                <c:pt idx="71">
                  <c:v>0.35499999999999998</c:v>
                </c:pt>
                <c:pt idx="72">
                  <c:v>0.36</c:v>
                </c:pt>
                <c:pt idx="73">
                  <c:v>0.36499999999999999</c:v>
                </c:pt>
                <c:pt idx="74">
                  <c:v>0.37</c:v>
                </c:pt>
                <c:pt idx="75">
                  <c:v>0.375</c:v>
                </c:pt>
                <c:pt idx="76">
                  <c:v>0.38</c:v>
                </c:pt>
                <c:pt idx="77">
                  <c:v>0.38500000000000001</c:v>
                </c:pt>
                <c:pt idx="78">
                  <c:v>0.39</c:v>
                </c:pt>
                <c:pt idx="79">
                  <c:v>0.39500000000000002</c:v>
                </c:pt>
                <c:pt idx="80">
                  <c:v>0.4</c:v>
                </c:pt>
                <c:pt idx="81">
                  <c:v>0.40500000000000003</c:v>
                </c:pt>
                <c:pt idx="82">
                  <c:v>0.41</c:v>
                </c:pt>
                <c:pt idx="83">
                  <c:v>0.41499999999999998</c:v>
                </c:pt>
                <c:pt idx="84">
                  <c:v>0.42</c:v>
                </c:pt>
                <c:pt idx="85">
                  <c:v>0.42499999999999999</c:v>
                </c:pt>
                <c:pt idx="86">
                  <c:v>0.43</c:v>
                </c:pt>
                <c:pt idx="87">
                  <c:v>0.435</c:v>
                </c:pt>
                <c:pt idx="88">
                  <c:v>0.44</c:v>
                </c:pt>
                <c:pt idx="89">
                  <c:v>0.44500000000000001</c:v>
                </c:pt>
                <c:pt idx="90">
                  <c:v>0.45</c:v>
                </c:pt>
                <c:pt idx="91">
                  <c:v>0.45500000000000002</c:v>
                </c:pt>
                <c:pt idx="92">
                  <c:v>0.46</c:v>
                </c:pt>
                <c:pt idx="93">
                  <c:v>0.46500000000000002</c:v>
                </c:pt>
                <c:pt idx="94">
                  <c:v>0.47</c:v>
                </c:pt>
                <c:pt idx="95">
                  <c:v>0.47499999999999998</c:v>
                </c:pt>
                <c:pt idx="96">
                  <c:v>0.48</c:v>
                </c:pt>
                <c:pt idx="97">
                  <c:v>0.48499999999999999</c:v>
                </c:pt>
                <c:pt idx="98">
                  <c:v>0.49</c:v>
                </c:pt>
                <c:pt idx="99">
                  <c:v>0.495</c:v>
                </c:pt>
                <c:pt idx="100">
                  <c:v>0.5</c:v>
                </c:pt>
              </c:numCache>
            </c:numRef>
          </c:xVal>
          <c:yVal>
            <c:numRef>
              <c:f>'10e7_D'!$D$2:$D$102</c:f>
              <c:numCache>
                <c:formatCode>0.00E+00</c:formatCode>
                <c:ptCount val="101"/>
                <c:pt idx="0">
                  <c:v>1.52621043656057E-17</c:v>
                </c:pt>
                <c:pt idx="1">
                  <c:v>1.6604600040011101E-17</c:v>
                </c:pt>
                <c:pt idx="2">
                  <c:v>2.1003753689289399E-17</c:v>
                </c:pt>
                <c:pt idx="3">
                  <c:v>2.96281246131571E-17</c:v>
                </c:pt>
                <c:pt idx="4">
                  <c:v>4.4809087703812401E-17</c:v>
                </c:pt>
                <c:pt idx="5">
                  <c:v>7.0723436579277805E-17</c:v>
                </c:pt>
                <c:pt idx="6">
                  <c:v>1.1463098654742099E-16</c:v>
                </c:pt>
                <c:pt idx="7">
                  <c:v>1.8904182847589699E-16</c:v>
                </c:pt>
                <c:pt idx="8">
                  <c:v>3.1547638027053098E-16</c:v>
                </c:pt>
                <c:pt idx="9">
                  <c:v>5.3097178379962004E-16</c:v>
                </c:pt>
                <c:pt idx="10">
                  <c:v>8.9933462294042708E-16</c:v>
                </c:pt>
                <c:pt idx="11">
                  <c:v>1.5306034872571699E-15</c:v>
                </c:pt>
                <c:pt idx="12">
                  <c:v>2.61471624332294E-15</c:v>
                </c:pt>
                <c:pt idx="13">
                  <c:v>4.4797539330269101E-15</c:v>
                </c:pt>
                <c:pt idx="14">
                  <c:v>7.6926979401759398E-15</c:v>
                </c:pt>
                <c:pt idx="15">
                  <c:v>1.3233702190872501E-14</c:v>
                </c:pt>
                <c:pt idx="16">
                  <c:v>2.2797429212987301E-14</c:v>
                </c:pt>
                <c:pt idx="17">
                  <c:v>3.9313874150974398E-14</c:v>
                </c:pt>
                <c:pt idx="18">
                  <c:v>6.7848061142049803E-14</c:v>
                </c:pt>
                <c:pt idx="19">
                  <c:v>1.17153202733983E-13</c:v>
                </c:pt>
                <c:pt idx="20">
                  <c:v>2.02349885022673E-13</c:v>
                </c:pt>
                <c:pt idx="21">
                  <c:v>3.4954358728297701E-13</c:v>
                </c:pt>
                <c:pt idx="22">
                  <c:v>6.03775057898653E-13</c:v>
                </c:pt>
                <c:pt idx="23">
                  <c:v>1.0426942513292501E-12</c:v>
                </c:pt>
                <c:pt idx="24">
                  <c:v>1.8000502115900001E-12</c:v>
                </c:pt>
                <c:pt idx="25">
                  <c:v>3.1059909700163498E-12</c:v>
                </c:pt>
                <c:pt idx="26">
                  <c:v>5.3561061277385099E-12</c:v>
                </c:pt>
                <c:pt idx="27">
                  <c:v>9.2295333816743908E-12</c:v>
                </c:pt>
                <c:pt idx="28">
                  <c:v>1.5890668649704001E-11</c:v>
                </c:pt>
                <c:pt idx="29">
                  <c:v>2.7333064945810499E-11</c:v>
                </c:pt>
                <c:pt idx="30">
                  <c:v>4.69646728522176E-11</c:v>
                </c:pt>
                <c:pt idx="31">
                  <c:v>8.0601845485244501E-11</c:v>
                </c:pt>
                <c:pt idx="32">
                  <c:v>1.3815411389132901E-10</c:v>
                </c:pt>
                <c:pt idx="33">
                  <c:v>2.3647351058629898E-10</c:v>
                </c:pt>
                <c:pt idx="34">
                  <c:v>4.0416222187357401E-10</c:v>
                </c:pt>
                <c:pt idx="35">
                  <c:v>6.8966464792477105E-10</c:v>
                </c:pt>
                <c:pt idx="36">
                  <c:v>1.1748524425056501E-9</c:v>
                </c:pt>
                <c:pt idx="37">
                  <c:v>1.9977690482425298E-9</c:v>
                </c:pt>
                <c:pt idx="38">
                  <c:v>3.3905999477037398E-9</c:v>
                </c:pt>
                <c:pt idx="39">
                  <c:v>5.7428691763349601E-9</c:v>
                </c:pt>
                <c:pt idx="40">
                  <c:v>9.7062862816217107E-9</c:v>
                </c:pt>
                <c:pt idx="41">
                  <c:v>1.6368109969663899E-8</c:v>
                </c:pt>
                <c:pt idx="42">
                  <c:v>2.7536790297018201E-8</c:v>
                </c:pt>
                <c:pt idx="43">
                  <c:v>4.6210854835922703E-8</c:v>
                </c:pt>
                <c:pt idx="44">
                  <c:v>7.7345576851538296E-8</c:v>
                </c:pt>
                <c:pt idx="45">
                  <c:v>1.2910136986434699E-7</c:v>
                </c:pt>
                <c:pt idx="46">
                  <c:v>2.1486776201135101E-7</c:v>
                </c:pt>
                <c:pt idx="47">
                  <c:v>3.5652976729943603E-7</c:v>
                </c:pt>
                <c:pt idx="48">
                  <c:v>5.8971385912853696E-7</c:v>
                </c:pt>
                <c:pt idx="49">
                  <c:v>9.7217045288522498E-7</c:v>
                </c:pt>
                <c:pt idx="50">
                  <c:v>1.5970963547810701E-6</c:v>
                </c:pt>
                <c:pt idx="51">
                  <c:v>2.6141886004221799E-6</c:v>
                </c:pt>
                <c:pt idx="52">
                  <c:v>4.2627176990281298E-6</c:v>
                </c:pt>
                <c:pt idx="53">
                  <c:v>6.9231542561457703E-6</c:v>
                </c:pt>
                <c:pt idx="54">
                  <c:v>1.11972196408237E-5</c:v>
                </c:pt>
                <c:pt idx="55">
                  <c:v>1.8031134650944001E-5</c:v>
                </c:pt>
                <c:pt idx="56">
                  <c:v>2.8903960523546E-5</c:v>
                </c:pt>
                <c:pt idx="57">
                  <c:v>4.6113133525381301E-5</c:v>
                </c:pt>
                <c:pt idx="58">
                  <c:v>7.3203718999393305E-5</c:v>
                </c:pt>
                <c:pt idx="59">
                  <c:v>1.15607978008964E-4</c:v>
                </c:pt>
                <c:pt idx="60">
                  <c:v>1.81589271912381E-4</c:v>
                </c:pt>
                <c:pt idx="61">
                  <c:v>2.8362109739201E-4</c:v>
                </c:pt>
                <c:pt idx="62">
                  <c:v>4.4038022544192401E-4</c:v>
                </c:pt>
                <c:pt idx="63">
                  <c:v>6.7959442499584402E-4</c:v>
                </c:pt>
                <c:pt idx="64" formatCode="General">
                  <c:v>1.0420613658444699E-3</c:v>
                </c:pt>
                <c:pt idx="65" formatCode="General">
                  <c:v>1.58724595511126E-3</c:v>
                </c:pt>
                <c:pt idx="66" formatCode="General">
                  <c:v>2.40096617134648E-3</c:v>
                </c:pt>
                <c:pt idx="67" formatCode="General">
                  <c:v>3.6057864178819202E-3</c:v>
                </c:pt>
                <c:pt idx="68" formatCode="General">
                  <c:v>5.3748414397186304E-3</c:v>
                </c:pt>
                <c:pt idx="69" formatCode="General">
                  <c:v>7.9498952957393707E-3</c:v>
                </c:pt>
                <c:pt idx="70" formatCode="General">
                  <c:v>1.16644734276284E-2</c:v>
                </c:pt>
                <c:pt idx="71" formatCode="General">
                  <c:v>1.6972858273465698E-2</c:v>
                </c:pt>
                <c:pt idx="72" formatCode="General">
                  <c:v>2.4485570303917001E-2</c:v>
                </c:pt>
                <c:pt idx="73" formatCode="General">
                  <c:v>3.5011624039207399E-2</c:v>
                </c:pt>
                <c:pt idx="74" formatCode="General">
                  <c:v>4.9607313385134702E-2</c:v>
                </c:pt>
                <c:pt idx="75" formatCode="General">
                  <c:v>6.9630516606184495E-2</c:v>
                </c:pt>
                <c:pt idx="76" formatCode="General">
                  <c:v>9.6798517829139702E-2</c:v>
                </c:pt>
                <c:pt idx="77" formatCode="General">
                  <c:v>0.13324615654004199</c:v>
                </c:pt>
                <c:pt idx="78" formatCode="General">
                  <c:v>0.18157982492110999</c:v>
                </c:pt>
                <c:pt idx="79" formatCode="General">
                  <c:v>0.24492157362684999</c:v>
                </c:pt>
                <c:pt idx="80" formatCode="General">
                  <c:v>0.326936545388615</c:v>
                </c:pt>
                <c:pt idx="81" formatCode="General">
                  <c:v>0.43183634738010002</c:v>
                </c:pt>
                <c:pt idx="82" formatCode="General">
                  <c:v>0.56435101105635999</c:v>
                </c:pt>
                <c:pt idx="83" formatCode="General">
                  <c:v>0.72966304586292796</c:v>
                </c:pt>
                <c:pt idx="84" formatCode="General">
                  <c:v>0.933298865107827</c:v>
                </c:pt>
                <c:pt idx="85" formatCode="General">
                  <c:v>1.1809755319452</c:v>
                </c:pt>
                <c:pt idx="86" formatCode="General">
                  <c:v>1.4784041984605401</c:v>
                </c:pt>
                <c:pt idx="87" formatCode="General">
                  <c:v>1.83105552847393</c:v>
                </c:pt>
                <c:pt idx="88" formatCode="General">
                  <c:v>2.2438964472020699</c:v>
                </c:pt>
                <c:pt idx="89" formatCode="General">
                  <c:v>2.72111133632762</c:v>
                </c:pt>
                <c:pt idx="90" formatCode="General">
                  <c:v>3.2658238732341802</c:v>
                </c:pt>
                <c:pt idx="91" formatCode="General">
                  <c:v>3.8798377226558198</c:v>
                </c:pt>
                <c:pt idx="92" formatCode="General">
                  <c:v>4.5634149379381199</c:v>
                </c:pt>
                <c:pt idx="93" formatCode="General">
                  <c:v>5.3151100469461303</c:v>
                </c:pt>
                <c:pt idx="94" formatCode="General">
                  <c:v>6.1316753544968003</c:v>
                </c:pt>
                <c:pt idx="95" formatCode="General">
                  <c:v>7.0080491076588602</c:v>
                </c:pt>
                <c:pt idx="96" formatCode="General">
                  <c:v>7.9374331030796101</c:v>
                </c:pt>
                <c:pt idx="97" formatCode="General">
                  <c:v>8.9114604491379197</c:v>
                </c:pt>
                <c:pt idx="98" formatCode="General">
                  <c:v>9.92044800129589</c:v>
                </c:pt>
                <c:pt idx="99" formatCode="General">
                  <c:v>10.9537219830476</c:v>
                </c:pt>
                <c:pt idx="100" formatCode="General">
                  <c:v>12</c:v>
                </c:pt>
              </c:numCache>
            </c:numRef>
          </c:yVal>
          <c:smooth val="0"/>
          <c:extLst>
            <c:ext xmlns:c16="http://schemas.microsoft.com/office/drawing/2014/chart" uri="{C3380CC4-5D6E-409C-BE32-E72D297353CC}">
              <c16:uniqueId val="{00000000-1A61-4D04-AF37-88C44E152969}"/>
            </c:ext>
          </c:extLst>
        </c:ser>
        <c:ser>
          <c:idx val="1"/>
          <c:order val="1"/>
          <c:tx>
            <c:strRef>
              <c:f>'10e7_D'!$B$1</c:f>
              <c:strCache>
                <c:ptCount val="1"/>
                <c:pt idx="0">
                  <c:v>C_Différence finies</c:v>
                </c:pt>
              </c:strCache>
            </c:strRef>
          </c:tx>
          <c:spPr>
            <a:ln w="9525" cap="rnd">
              <a:solidFill>
                <a:schemeClr val="accent2"/>
              </a:solidFill>
              <a:round/>
            </a:ln>
            <a:effectLst/>
          </c:spPr>
          <c:marker>
            <c:symbol val="triangle"/>
            <c:size val="6"/>
            <c:spPr>
              <a:solidFill>
                <a:schemeClr val="accent2"/>
              </a:solidFill>
              <a:ln w="9525">
                <a:noFill/>
              </a:ln>
              <a:effectLst/>
            </c:spPr>
          </c:marker>
          <c:xVal>
            <c:numRef>
              <c:f>'10e7_D'!$A$2:$A$102</c:f>
              <c:numCache>
                <c:formatCode>General</c:formatCode>
                <c:ptCount val="101"/>
                <c:pt idx="0">
                  <c:v>0</c:v>
                </c:pt>
                <c:pt idx="1">
                  <c:v>5.0000000000000001E-3</c:v>
                </c:pt>
                <c:pt idx="2">
                  <c:v>0.01</c:v>
                </c:pt>
                <c:pt idx="3">
                  <c:v>1.4999999999999999E-2</c:v>
                </c:pt>
                <c:pt idx="4">
                  <c:v>0.02</c:v>
                </c:pt>
                <c:pt idx="5">
                  <c:v>2.5000000000000001E-2</c:v>
                </c:pt>
                <c:pt idx="6">
                  <c:v>0.03</c:v>
                </c:pt>
                <c:pt idx="7">
                  <c:v>3.5000000000000003E-2</c:v>
                </c:pt>
                <c:pt idx="8">
                  <c:v>0.04</c:v>
                </c:pt>
                <c:pt idx="9">
                  <c:v>4.4999999999999998E-2</c:v>
                </c:pt>
                <c:pt idx="10">
                  <c:v>0.05</c:v>
                </c:pt>
                <c:pt idx="11">
                  <c:v>5.5E-2</c:v>
                </c:pt>
                <c:pt idx="12">
                  <c:v>0.06</c:v>
                </c:pt>
                <c:pt idx="13">
                  <c:v>6.5000000000000002E-2</c:v>
                </c:pt>
                <c:pt idx="14">
                  <c:v>7.0000000000000007E-2</c:v>
                </c:pt>
                <c:pt idx="15">
                  <c:v>7.4999999999999997E-2</c:v>
                </c:pt>
                <c:pt idx="16">
                  <c:v>0.08</c:v>
                </c:pt>
                <c:pt idx="17">
                  <c:v>8.5000000000000006E-2</c:v>
                </c:pt>
                <c:pt idx="18">
                  <c:v>0.09</c:v>
                </c:pt>
                <c:pt idx="19">
                  <c:v>9.5000000000000001E-2</c:v>
                </c:pt>
                <c:pt idx="20">
                  <c:v>0.1</c:v>
                </c:pt>
                <c:pt idx="21">
                  <c:v>0.105</c:v>
                </c:pt>
                <c:pt idx="22">
                  <c:v>0.11</c:v>
                </c:pt>
                <c:pt idx="23">
                  <c:v>0.115</c:v>
                </c:pt>
                <c:pt idx="24">
                  <c:v>0.12</c:v>
                </c:pt>
                <c:pt idx="25">
                  <c:v>0.125</c:v>
                </c:pt>
                <c:pt idx="26">
                  <c:v>0.13</c:v>
                </c:pt>
                <c:pt idx="27">
                  <c:v>0.13500000000000001</c:v>
                </c:pt>
                <c:pt idx="28">
                  <c:v>0.14000000000000001</c:v>
                </c:pt>
                <c:pt idx="29">
                  <c:v>0.14499999999999999</c:v>
                </c:pt>
                <c:pt idx="30">
                  <c:v>0.15</c:v>
                </c:pt>
                <c:pt idx="31">
                  <c:v>0.155</c:v>
                </c:pt>
                <c:pt idx="32">
                  <c:v>0.16</c:v>
                </c:pt>
                <c:pt idx="33">
                  <c:v>0.16500000000000001</c:v>
                </c:pt>
                <c:pt idx="34">
                  <c:v>0.17</c:v>
                </c:pt>
                <c:pt idx="35">
                  <c:v>0.17499999999999999</c:v>
                </c:pt>
                <c:pt idx="36">
                  <c:v>0.18</c:v>
                </c:pt>
                <c:pt idx="37">
                  <c:v>0.185</c:v>
                </c:pt>
                <c:pt idx="38">
                  <c:v>0.19</c:v>
                </c:pt>
                <c:pt idx="39">
                  <c:v>0.19500000000000001</c:v>
                </c:pt>
                <c:pt idx="40">
                  <c:v>0.2</c:v>
                </c:pt>
                <c:pt idx="41">
                  <c:v>0.20499999999999999</c:v>
                </c:pt>
                <c:pt idx="42">
                  <c:v>0.21</c:v>
                </c:pt>
                <c:pt idx="43">
                  <c:v>0.215</c:v>
                </c:pt>
                <c:pt idx="44">
                  <c:v>0.22</c:v>
                </c:pt>
                <c:pt idx="45">
                  <c:v>0.22500000000000001</c:v>
                </c:pt>
                <c:pt idx="46">
                  <c:v>0.23</c:v>
                </c:pt>
                <c:pt idx="47">
                  <c:v>0.23499999999999999</c:v>
                </c:pt>
                <c:pt idx="48">
                  <c:v>0.24</c:v>
                </c:pt>
                <c:pt idx="49">
                  <c:v>0.245</c:v>
                </c:pt>
                <c:pt idx="50">
                  <c:v>0.25</c:v>
                </c:pt>
                <c:pt idx="51">
                  <c:v>0.255</c:v>
                </c:pt>
                <c:pt idx="52">
                  <c:v>0.26</c:v>
                </c:pt>
                <c:pt idx="53">
                  <c:v>0.26500000000000001</c:v>
                </c:pt>
                <c:pt idx="54">
                  <c:v>0.27</c:v>
                </c:pt>
                <c:pt idx="55">
                  <c:v>0.27500000000000002</c:v>
                </c:pt>
                <c:pt idx="56">
                  <c:v>0.28000000000000003</c:v>
                </c:pt>
                <c:pt idx="57">
                  <c:v>0.28499999999999998</c:v>
                </c:pt>
                <c:pt idx="58">
                  <c:v>0.28999999999999998</c:v>
                </c:pt>
                <c:pt idx="59">
                  <c:v>0.29499999999999998</c:v>
                </c:pt>
                <c:pt idx="60">
                  <c:v>0.3</c:v>
                </c:pt>
                <c:pt idx="61">
                  <c:v>0.30499999999999999</c:v>
                </c:pt>
                <c:pt idx="62">
                  <c:v>0.31</c:v>
                </c:pt>
                <c:pt idx="63">
                  <c:v>0.315</c:v>
                </c:pt>
                <c:pt idx="64">
                  <c:v>0.32</c:v>
                </c:pt>
                <c:pt idx="65">
                  <c:v>0.32500000000000001</c:v>
                </c:pt>
                <c:pt idx="66">
                  <c:v>0.33</c:v>
                </c:pt>
                <c:pt idx="67">
                  <c:v>0.33500000000000002</c:v>
                </c:pt>
                <c:pt idx="68">
                  <c:v>0.34</c:v>
                </c:pt>
                <c:pt idx="69">
                  <c:v>0.34499999999999997</c:v>
                </c:pt>
                <c:pt idx="70">
                  <c:v>0.35</c:v>
                </c:pt>
                <c:pt idx="71">
                  <c:v>0.35499999999999998</c:v>
                </c:pt>
                <c:pt idx="72">
                  <c:v>0.36</c:v>
                </c:pt>
                <c:pt idx="73">
                  <c:v>0.36499999999999999</c:v>
                </c:pt>
                <c:pt idx="74">
                  <c:v>0.37</c:v>
                </c:pt>
                <c:pt idx="75">
                  <c:v>0.375</c:v>
                </c:pt>
                <c:pt idx="76">
                  <c:v>0.38</c:v>
                </c:pt>
                <c:pt idx="77">
                  <c:v>0.38500000000000001</c:v>
                </c:pt>
                <c:pt idx="78">
                  <c:v>0.39</c:v>
                </c:pt>
                <c:pt idx="79">
                  <c:v>0.39500000000000002</c:v>
                </c:pt>
                <c:pt idx="80">
                  <c:v>0.4</c:v>
                </c:pt>
                <c:pt idx="81">
                  <c:v>0.40500000000000003</c:v>
                </c:pt>
                <c:pt idx="82">
                  <c:v>0.41</c:v>
                </c:pt>
                <c:pt idx="83">
                  <c:v>0.41499999999999998</c:v>
                </c:pt>
                <c:pt idx="84">
                  <c:v>0.42</c:v>
                </c:pt>
                <c:pt idx="85">
                  <c:v>0.42499999999999999</c:v>
                </c:pt>
                <c:pt idx="86">
                  <c:v>0.43</c:v>
                </c:pt>
                <c:pt idx="87">
                  <c:v>0.435</c:v>
                </c:pt>
                <c:pt idx="88">
                  <c:v>0.44</c:v>
                </c:pt>
                <c:pt idx="89">
                  <c:v>0.44500000000000001</c:v>
                </c:pt>
                <c:pt idx="90">
                  <c:v>0.45</c:v>
                </c:pt>
                <c:pt idx="91">
                  <c:v>0.45500000000000002</c:v>
                </c:pt>
                <c:pt idx="92">
                  <c:v>0.46</c:v>
                </c:pt>
                <c:pt idx="93">
                  <c:v>0.46500000000000002</c:v>
                </c:pt>
                <c:pt idx="94">
                  <c:v>0.47</c:v>
                </c:pt>
                <c:pt idx="95">
                  <c:v>0.47499999999999998</c:v>
                </c:pt>
                <c:pt idx="96">
                  <c:v>0.48</c:v>
                </c:pt>
                <c:pt idx="97">
                  <c:v>0.48499999999999999</c:v>
                </c:pt>
                <c:pt idx="98">
                  <c:v>0.49</c:v>
                </c:pt>
                <c:pt idx="99">
                  <c:v>0.495</c:v>
                </c:pt>
                <c:pt idx="100">
                  <c:v>0.5</c:v>
                </c:pt>
              </c:numCache>
            </c:numRef>
          </c:xVal>
          <c:yVal>
            <c:numRef>
              <c:f>'10e7_D'!$B$2:$B$102</c:f>
              <c:numCache>
                <c:formatCode>0.00E+00</c:formatCode>
                <c:ptCount val="101"/>
                <c:pt idx="0">
                  <c:v>-9.60836520157298E-5</c:v>
                </c:pt>
                <c:pt idx="1">
                  <c:v>-9.60836520157298E-5</c:v>
                </c:pt>
                <c:pt idx="2">
                  <c:v>-9.6083652015729597E-5</c:v>
                </c:pt>
                <c:pt idx="3">
                  <c:v>-9.6083652015729393E-5</c:v>
                </c:pt>
                <c:pt idx="4">
                  <c:v>-9.6083652015729298E-5</c:v>
                </c:pt>
                <c:pt idx="5">
                  <c:v>-9.6083652015729298E-5</c:v>
                </c:pt>
                <c:pt idx="6">
                  <c:v>-9.6083652015729095E-5</c:v>
                </c:pt>
                <c:pt idx="7">
                  <c:v>-9.6083652015729E-5</c:v>
                </c:pt>
                <c:pt idx="8">
                  <c:v>-9.6083652015729204E-5</c:v>
                </c:pt>
                <c:pt idx="9">
                  <c:v>-9.6083652015729204E-5</c:v>
                </c:pt>
                <c:pt idx="10">
                  <c:v>-9.6083652015729095E-5</c:v>
                </c:pt>
                <c:pt idx="11">
                  <c:v>-9.6083652015728905E-5</c:v>
                </c:pt>
                <c:pt idx="12">
                  <c:v>-9.6083652015728499E-5</c:v>
                </c:pt>
                <c:pt idx="13">
                  <c:v>-9.6083652015727997E-5</c:v>
                </c:pt>
                <c:pt idx="14">
                  <c:v>-9.6083652015727103E-5</c:v>
                </c:pt>
                <c:pt idx="15">
                  <c:v>-9.6083652015724799E-5</c:v>
                </c:pt>
                <c:pt idx="16">
                  <c:v>-9.6083652015719703E-5</c:v>
                </c:pt>
                <c:pt idx="17">
                  <c:v>-9.6083652015707994E-5</c:v>
                </c:pt>
                <c:pt idx="18">
                  <c:v>-9.6083652015680496E-5</c:v>
                </c:pt>
                <c:pt idx="19">
                  <c:v>-9.6083652015616501E-5</c:v>
                </c:pt>
                <c:pt idx="20">
                  <c:v>-9.6083652015468805E-5</c:v>
                </c:pt>
                <c:pt idx="21">
                  <c:v>-9.6083652015129003E-5</c:v>
                </c:pt>
                <c:pt idx="22">
                  <c:v>-9.6083652014353703E-5</c:v>
                </c:pt>
                <c:pt idx="23">
                  <c:v>-9.6083652012597594E-5</c:v>
                </c:pt>
                <c:pt idx="24">
                  <c:v>-9.6083652008648198E-5</c:v>
                </c:pt>
                <c:pt idx="25">
                  <c:v>-9.6083651999833594E-5</c:v>
                </c:pt>
                <c:pt idx="26">
                  <c:v>-9.6083651980308996E-5</c:v>
                </c:pt>
                <c:pt idx="27">
                  <c:v>-9.6083651937395597E-5</c:v>
                </c:pt>
                <c:pt idx="28">
                  <c:v>-9.6083651843812605E-5</c:v>
                </c:pt>
                <c:pt idx="29">
                  <c:v>-9.6083651641350006E-5</c:v>
                </c:pt>
                <c:pt idx="30">
                  <c:v>-9.6083651206848802E-5</c:v>
                </c:pt>
                <c:pt idx="31">
                  <c:v>-9.6083650281958606E-5</c:v>
                </c:pt>
                <c:pt idx="32">
                  <c:v>-9.6083648329423697E-5</c:v>
                </c:pt>
                <c:pt idx="33">
                  <c:v>-9.6083644241769302E-5</c:v>
                </c:pt>
                <c:pt idx="34">
                  <c:v>-9.6083635756327298E-5</c:v>
                </c:pt>
                <c:pt idx="35">
                  <c:v>-9.6083618291720104E-5</c:v>
                </c:pt>
                <c:pt idx="36">
                  <c:v>-9.6083582655866895E-5</c:v>
                </c:pt>
                <c:pt idx="37">
                  <c:v>-9.6083510574989603E-5</c:v>
                </c:pt>
                <c:pt idx="38">
                  <c:v>-9.6083366058067194E-5</c:v>
                </c:pt>
                <c:pt idx="39">
                  <c:v>-9.6083078884297201E-5</c:v>
                </c:pt>
                <c:pt idx="40">
                  <c:v>-9.6082513348091201E-5</c:v>
                </c:pt>
                <c:pt idx="41">
                  <c:v>-9.6081409706141996E-5</c:v>
                </c:pt>
                <c:pt idx="42">
                  <c:v>-9.6079275624365494E-5</c:v>
                </c:pt>
                <c:pt idx="43">
                  <c:v>-9.6075187046718396E-5</c:v>
                </c:pt>
                <c:pt idx="44">
                  <c:v>-9.6067426803328804E-5</c:v>
                </c:pt>
                <c:pt idx="45">
                  <c:v>-9.6052835832907506E-5</c:v>
                </c:pt>
                <c:pt idx="46">
                  <c:v>-9.6025661252154395E-5</c:v>
                </c:pt>
                <c:pt idx="47">
                  <c:v>-9.5975533791046197E-5</c:v>
                </c:pt>
                <c:pt idx="48">
                  <c:v>-9.5883956601005795E-5</c:v>
                </c:pt>
                <c:pt idx="49">
                  <c:v>-9.5718279512495703E-5</c:v>
                </c:pt>
                <c:pt idx="50">
                  <c:v>-9.5421477985873504E-5</c:v>
                </c:pt>
                <c:pt idx="51">
                  <c:v>-9.4895020199842198E-5</c:v>
                </c:pt>
                <c:pt idx="52">
                  <c:v>-9.3970492045096003E-5</c:v>
                </c:pt>
                <c:pt idx="53">
                  <c:v>-9.2363175090536697E-5</c:v>
                </c:pt>
                <c:pt idx="54">
                  <c:v>-8.9597038940369094E-5</c:v>
                </c:pt>
                <c:pt idx="55">
                  <c:v>-8.48850714188748E-5</c:v>
                </c:pt>
                <c:pt idx="56">
                  <c:v>-7.6940800792860305E-5</c:v>
                </c:pt>
                <c:pt idx="57">
                  <c:v>-6.3685325192314602E-5</c:v>
                </c:pt>
                <c:pt idx="58">
                  <c:v>-4.1797987952240599E-5</c:v>
                </c:pt>
                <c:pt idx="59">
                  <c:v>-6.0366360460219403E-6</c:v>
                </c:pt>
                <c:pt idx="60">
                  <c:v>5.1776382403345297E-5</c:v>
                </c:pt>
                <c:pt idx="61" formatCode="General">
                  <c:v>1.4424528643802601E-4</c:v>
                </c:pt>
                <c:pt idx="62" formatCode="General">
                  <c:v>2.9056137162257299E-4</c:v>
                </c:pt>
                <c:pt idx="63" formatCode="General">
                  <c:v>5.19586437101442E-4</c:v>
                </c:pt>
                <c:pt idx="64" formatCode="General">
                  <c:v>8.7418517237776102E-4</c:v>
                </c:pt>
                <c:pt idx="65" formatCode="General">
                  <c:v>1.4172148874191199E-3</c:v>
                </c:pt>
                <c:pt idx="66" formatCode="General">
                  <c:v>2.2396690149511802E-3</c:v>
                </c:pt>
                <c:pt idx="67" formatCode="General">
                  <c:v>3.4715572643332399E-3</c:v>
                </c:pt>
                <c:pt idx="68" formatCode="General">
                  <c:v>5.2961788273332196E-3</c:v>
                </c:pt>
                <c:pt idx="69" formatCode="General">
                  <c:v>7.9684896423662908E-3</c:v>
                </c:pt>
                <c:pt idx="70" formatCode="General">
                  <c:v>1.18382595903234E-2</c:v>
                </c:pt>
                <c:pt idx="71" formatCode="General">
                  <c:v>1.7378635465595399E-2</c:v>
                </c:pt>
                <c:pt idx="72" formatCode="General">
                  <c:v>2.52205426500616E-2</c:v>
                </c:pt>
                <c:pt idx="73" formatCode="General">
                  <c:v>3.6193044532547403E-2</c:v>
                </c:pt>
                <c:pt idx="74" formatCode="General">
                  <c:v>5.1369309814929202E-2</c:v>
                </c:pt>
                <c:pt idx="75" formatCode="General">
                  <c:v>7.2117199384727895E-2</c:v>
                </c:pt>
                <c:pt idx="76" formatCode="General">
                  <c:v>0.100152677838731</c:v>
                </c:pt>
                <c:pt idx="77" formatCode="General">
                  <c:v>0.13759330419037</c:v>
                </c:pt>
                <c:pt idx="78" formatCode="General">
                  <c:v>0.187008014750316</c:v>
                </c:pt>
                <c:pt idx="79" formatCode="General">
                  <c:v>0.25145836430007501</c:v>
                </c:pt>
                <c:pt idx="80" formatCode="General">
                  <c:v>0.334525458082435</c:v>
                </c:pt>
                <c:pt idx="81" formatCode="General">
                  <c:v>0.44031613342543202</c:v>
                </c:pt>
                <c:pt idx="82" formatCode="General">
                  <c:v>0.57344169947356105</c:v>
                </c:pt>
                <c:pt idx="83" formatCode="General">
                  <c:v>0.73896287916935</c:v>
                </c:pt>
                <c:pt idx="84" formatCode="General">
                  <c:v>0.942295657721269</c:v>
                </c:pt>
                <c:pt idx="85" formatCode="General">
                  <c:v>1.1890746135038901</c:v>
                </c:pt>
                <c:pt idx="86" formatCode="General">
                  <c:v>1.4849729995830601</c:v>
                </c:pt>
                <c:pt idx="87" formatCode="General">
                  <c:v>1.8354822649167699</c:v>
                </c:pt>
                <c:pt idx="88" formatCode="General">
                  <c:v>2.2456576479357802</c:v>
                </c:pt>
                <c:pt idx="89" formatCode="General">
                  <c:v>2.7198406230882899</c:v>
                </c:pt>
                <c:pt idx="90" formatCode="General">
                  <c:v>3.2613729203076902</c:v>
                </c:pt>
                <c:pt idx="91" formatCode="General">
                  <c:v>3.8723200982555399</c:v>
                </c:pt>
                <c:pt idx="92" formatCode="General">
                  <c:v>4.5532247604386296</c:v>
                </c:pt>
                <c:pt idx="93" formatCode="General">
                  <c:v>5.3029100441921004</c:v>
                </c:pt>
                <c:pt idx="94" formatCode="General">
                  <c:v>6.1183526965827797</c:v>
                </c:pt>
                <c:pt idx="95" formatCode="General">
                  <c:v>6.9946417718452398</c:v>
                </c:pt>
                <c:pt idx="96" formatCode="General">
                  <c:v>7.92503385700003</c:v>
                </c:pt>
                <c:pt idx="97" formatCode="General">
                  <c:v>8.9011091038012804</c:v>
                </c:pt>
                <c:pt idx="98" formatCode="General">
                  <c:v>9.9130247757875392</c:v>
                </c:pt>
                <c:pt idx="99" formatCode="General">
                  <c:v>10.949855226255201</c:v>
                </c:pt>
                <c:pt idx="100" formatCode="General">
                  <c:v>12</c:v>
                </c:pt>
              </c:numCache>
            </c:numRef>
          </c:yVal>
          <c:smooth val="0"/>
          <c:extLst>
            <c:ext xmlns:c16="http://schemas.microsoft.com/office/drawing/2014/chart" uri="{C3380CC4-5D6E-409C-BE32-E72D297353CC}">
              <c16:uniqueId val="{00000001-1A61-4D04-AF37-88C44E152969}"/>
            </c:ext>
          </c:extLst>
        </c:ser>
        <c:dLbls>
          <c:showLegendKey val="0"/>
          <c:showVal val="0"/>
          <c:showCatName val="0"/>
          <c:showSerName val="0"/>
          <c:showPercent val="0"/>
          <c:showBubbleSize val="0"/>
        </c:dLbls>
        <c:axId val="1661925791"/>
        <c:axId val="1714937103"/>
      </c:scatterChart>
      <c:valAx>
        <c:axId val="166192579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r[m]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4937103"/>
        <c:crosses val="autoZero"/>
        <c:crossBetween val="midCat"/>
      </c:valAx>
      <c:valAx>
        <c:axId val="1714937103"/>
        <c:scaling>
          <c:orientation val="minMax"/>
          <c:max val="1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C</a:t>
                </a:r>
                <a:r>
                  <a:rPr lang="fr-CA" baseline="0"/>
                  <a:t> [mol/m^3]</a:t>
                </a:r>
                <a:endParaRPr lang="fr-CA"/>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1925791"/>
        <c:crosses val="autoZero"/>
        <c:crossBetween val="midCat"/>
      </c:valAx>
      <c:spPr>
        <a:noFill/>
        <a:ln>
          <a:noFill/>
        </a:ln>
        <a:effectLst/>
      </c:spPr>
    </c:plotArea>
    <c:legend>
      <c:legendPos val="r"/>
      <c:layout>
        <c:manualLayout>
          <c:xMode val="edge"/>
          <c:yMode val="edge"/>
          <c:x val="0.79508163565174539"/>
          <c:y val="0.61749607045918686"/>
          <c:w val="0.1434474532615366"/>
          <c:h val="0.1066863797075152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CA"/>
              <a:t>Convergence de l'erreur L2 en</a:t>
            </a:r>
            <a:r>
              <a:rPr lang="fr-CA" baseline="0"/>
              <a:t> fonction de </a:t>
            </a:r>
            <a:r>
              <a:rPr lang="el-GR" sz="1100" b="0" i="0" u="none" strike="noStrike" kern="1200" spc="0" baseline="0">
                <a:solidFill>
                  <a:sysClr val="windowText" lastClr="000000">
                    <a:lumMod val="65000"/>
                    <a:lumOff val="35000"/>
                  </a:sysClr>
                </a:solidFill>
              </a:rPr>
              <a:t>Δ</a:t>
            </a:r>
            <a:r>
              <a:rPr lang="en-US" sz="1100" b="0" i="0" u="none" strike="noStrike" kern="1200" spc="0" baseline="0">
                <a:solidFill>
                  <a:sysClr val="windowText" lastClr="000000">
                    <a:lumMod val="65000"/>
                    <a:lumOff val="35000"/>
                  </a:sysClr>
                </a:solidFill>
              </a:rPr>
              <a:t>r </a:t>
            </a:r>
            <a:r>
              <a:rPr lang="fr-CA" baseline="0"/>
              <a:t> </a:t>
            </a:r>
            <a:endParaRPr lang="fr-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3787085514834205E-2"/>
          <c:y val="0.13989625456774521"/>
          <c:w val="0.89618666776600553"/>
          <c:h val="0.7612634418821248"/>
        </c:manualLayout>
      </c:layout>
      <c:scatterChart>
        <c:scatterStyle val="lineMarker"/>
        <c:varyColors val="0"/>
        <c:ser>
          <c:idx val="0"/>
          <c:order val="0"/>
          <c:tx>
            <c:v>Erreur L2</c:v>
          </c:tx>
          <c:spPr>
            <a:ln w="25400" cap="rnd">
              <a:noFill/>
              <a:round/>
            </a:ln>
            <a:effectLst/>
          </c:spPr>
          <c:marker>
            <c:symbol val="circle"/>
            <c:size val="5"/>
            <c:spPr>
              <a:solidFill>
                <a:schemeClr val="accent1"/>
              </a:solidFill>
              <a:ln w="9525">
                <a:solidFill>
                  <a:schemeClr val="accent1"/>
                </a:solidFill>
              </a:ln>
              <a:effectLst/>
            </c:spPr>
          </c:marker>
          <c:xVal>
            <c:numRef>
              <c:f>'MDF-COMSOL'!$A$1:$E$1</c:f>
              <c:numCache>
                <c:formatCode>General</c:formatCode>
                <c:ptCount val="5"/>
                <c:pt idx="0">
                  <c:v>1E-3</c:v>
                </c:pt>
                <c:pt idx="1">
                  <c:v>5.0000000000000001E-3</c:v>
                </c:pt>
                <c:pt idx="2">
                  <c:v>0.01</c:v>
                </c:pt>
                <c:pt idx="3">
                  <c:v>0.02</c:v>
                </c:pt>
                <c:pt idx="4">
                  <c:v>0.05</c:v>
                </c:pt>
              </c:numCache>
            </c:numRef>
          </c:xVal>
          <c:yVal>
            <c:numRef>
              <c:f>'MDF-COMSOL'!$G$2:$K$2</c:f>
              <c:numCache>
                <c:formatCode>General</c:formatCode>
                <c:ptCount val="5"/>
                <c:pt idx="0">
                  <c:v>3.0420495086907664E-2</c:v>
                </c:pt>
                <c:pt idx="1">
                  <c:v>1.9011296250016589</c:v>
                </c:pt>
                <c:pt idx="2">
                  <c:v>2.1834234595921194</c:v>
                </c:pt>
                <c:pt idx="3">
                  <c:v>2.3268331972675695</c:v>
                </c:pt>
                <c:pt idx="4">
                  <c:v>2.4110839939330355</c:v>
                </c:pt>
              </c:numCache>
            </c:numRef>
          </c:yVal>
          <c:smooth val="0"/>
          <c:extLst>
            <c:ext xmlns:c16="http://schemas.microsoft.com/office/drawing/2014/chart" uri="{C3380CC4-5D6E-409C-BE32-E72D297353CC}">
              <c16:uniqueId val="{00000000-5F0A-403D-BFA0-8153DB30B286}"/>
            </c:ext>
          </c:extLst>
        </c:ser>
        <c:ser>
          <c:idx val="1"/>
          <c:order val="1"/>
          <c:tx>
            <c:v>Puiss</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wer"/>
            <c:dispRSqr val="1"/>
            <c:dispEq val="1"/>
            <c:trendlineLbl>
              <c:layout>
                <c:manualLayout>
                  <c:x val="0.16688296161932639"/>
                  <c:y val="7.1260388798867497E-3"/>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'MDF-COMSOL'!$A$1:$B$1</c:f>
              <c:numCache>
                <c:formatCode>General</c:formatCode>
                <c:ptCount val="2"/>
                <c:pt idx="0">
                  <c:v>1E-3</c:v>
                </c:pt>
                <c:pt idx="1">
                  <c:v>5.0000000000000001E-3</c:v>
                </c:pt>
              </c:numCache>
            </c:numRef>
          </c:xVal>
          <c:yVal>
            <c:numRef>
              <c:f>'MDF-COMSOL'!$G$2:$H$2</c:f>
              <c:numCache>
                <c:formatCode>General</c:formatCode>
                <c:ptCount val="2"/>
                <c:pt idx="0">
                  <c:v>3.0420495086907664E-2</c:v>
                </c:pt>
                <c:pt idx="1">
                  <c:v>1.9011296250016589</c:v>
                </c:pt>
              </c:numCache>
            </c:numRef>
          </c:yVal>
          <c:smooth val="0"/>
          <c:extLst>
            <c:ext xmlns:c16="http://schemas.microsoft.com/office/drawing/2014/chart" uri="{C3380CC4-5D6E-409C-BE32-E72D297353CC}">
              <c16:uniqueId val="{00000002-5F0A-403D-BFA0-8153DB30B286}"/>
            </c:ext>
          </c:extLst>
        </c:ser>
        <c:dLbls>
          <c:showLegendKey val="0"/>
          <c:showVal val="0"/>
          <c:showCatName val="0"/>
          <c:showSerName val="0"/>
          <c:showPercent val="0"/>
          <c:showBubbleSize val="0"/>
        </c:dLbls>
        <c:axId val="763479967"/>
        <c:axId val="774042527"/>
      </c:scatterChart>
      <c:valAx>
        <c:axId val="763479967"/>
        <c:scaling>
          <c:logBase val="10"/>
          <c:orientation val="maxMin"/>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l-GR"/>
                  <a:t>Δ</a:t>
                </a:r>
                <a:r>
                  <a:rPr lang="en-US"/>
                  <a:t>r [m]</a:t>
                </a:r>
                <a:endParaRPr lang="fr-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0" spcFirstLastPara="1" vertOverflow="ellipsis" wrap="square" anchor="b"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4042527"/>
        <c:crosses val="autoZero"/>
        <c:crossBetween val="midCat"/>
      </c:valAx>
      <c:valAx>
        <c:axId val="774042527"/>
        <c:scaling>
          <c:logBase val="10"/>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Erreur L2 [-]</a:t>
                </a:r>
              </a:p>
            </c:rich>
          </c:tx>
          <c:layout>
            <c:manualLayout>
              <c:xMode val="edge"/>
              <c:yMode val="edge"/>
              <c:x val="1.387365846284828E-3"/>
              <c:y val="0.4402733162899217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34799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Erreur entre les deux codes en fonction de 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'10e7_D'!$E$1</c:f>
              <c:strCache>
                <c:ptCount val="1"/>
                <c:pt idx="0">
                  <c:v>Erreur</c:v>
                </c:pt>
              </c:strCache>
            </c:strRef>
          </c:tx>
          <c:spPr>
            <a:ln w="25400" cap="rnd">
              <a:noFill/>
              <a:round/>
            </a:ln>
            <a:effectLst/>
          </c:spPr>
          <c:marker>
            <c:symbol val="circle"/>
            <c:size val="5"/>
            <c:spPr>
              <a:solidFill>
                <a:schemeClr val="accent1"/>
              </a:solidFill>
              <a:ln w="9525">
                <a:solidFill>
                  <a:schemeClr val="accent1"/>
                </a:solidFill>
              </a:ln>
              <a:effectLst/>
            </c:spPr>
          </c:marker>
          <c:xVal>
            <c:numRef>
              <c:f>'10e7_D'!$C$2:$C$102</c:f>
              <c:numCache>
                <c:formatCode>General</c:formatCode>
                <c:ptCount val="101"/>
                <c:pt idx="0">
                  <c:v>0</c:v>
                </c:pt>
                <c:pt idx="1">
                  <c:v>5.0000000000000001E-3</c:v>
                </c:pt>
                <c:pt idx="2">
                  <c:v>0.01</c:v>
                </c:pt>
                <c:pt idx="3">
                  <c:v>1.4999999999999999E-2</c:v>
                </c:pt>
                <c:pt idx="4">
                  <c:v>0.02</c:v>
                </c:pt>
                <c:pt idx="5">
                  <c:v>2.5000000000000001E-2</c:v>
                </c:pt>
                <c:pt idx="6">
                  <c:v>0.03</c:v>
                </c:pt>
                <c:pt idx="7">
                  <c:v>3.5000000000000003E-2</c:v>
                </c:pt>
                <c:pt idx="8">
                  <c:v>0.04</c:v>
                </c:pt>
                <c:pt idx="9">
                  <c:v>4.4999999999999998E-2</c:v>
                </c:pt>
                <c:pt idx="10">
                  <c:v>0.05</c:v>
                </c:pt>
                <c:pt idx="11">
                  <c:v>5.5E-2</c:v>
                </c:pt>
                <c:pt idx="12">
                  <c:v>0.06</c:v>
                </c:pt>
                <c:pt idx="13">
                  <c:v>6.5000000000000002E-2</c:v>
                </c:pt>
                <c:pt idx="14">
                  <c:v>7.0000000000000007E-2</c:v>
                </c:pt>
                <c:pt idx="15">
                  <c:v>7.4999999999999997E-2</c:v>
                </c:pt>
                <c:pt idx="16">
                  <c:v>0.08</c:v>
                </c:pt>
                <c:pt idx="17">
                  <c:v>8.5000000000000006E-2</c:v>
                </c:pt>
                <c:pt idx="18">
                  <c:v>0.09</c:v>
                </c:pt>
                <c:pt idx="19">
                  <c:v>9.5000000000000001E-2</c:v>
                </c:pt>
                <c:pt idx="20">
                  <c:v>0.1</c:v>
                </c:pt>
                <c:pt idx="21">
                  <c:v>0.105</c:v>
                </c:pt>
                <c:pt idx="22">
                  <c:v>0.11</c:v>
                </c:pt>
                <c:pt idx="23">
                  <c:v>0.115</c:v>
                </c:pt>
                <c:pt idx="24">
                  <c:v>0.12</c:v>
                </c:pt>
                <c:pt idx="25">
                  <c:v>0.125</c:v>
                </c:pt>
                <c:pt idx="26">
                  <c:v>0.13</c:v>
                </c:pt>
                <c:pt idx="27">
                  <c:v>0.13500000000000001</c:v>
                </c:pt>
                <c:pt idx="28">
                  <c:v>0.14000000000000001</c:v>
                </c:pt>
                <c:pt idx="29">
                  <c:v>0.14499999999999999</c:v>
                </c:pt>
                <c:pt idx="30">
                  <c:v>0.15</c:v>
                </c:pt>
                <c:pt idx="31">
                  <c:v>0.155</c:v>
                </c:pt>
                <c:pt idx="32">
                  <c:v>0.16</c:v>
                </c:pt>
                <c:pt idx="33">
                  <c:v>0.16500000000000001</c:v>
                </c:pt>
                <c:pt idx="34">
                  <c:v>0.17</c:v>
                </c:pt>
                <c:pt idx="35">
                  <c:v>0.17499999999999999</c:v>
                </c:pt>
                <c:pt idx="36">
                  <c:v>0.18</c:v>
                </c:pt>
                <c:pt idx="37">
                  <c:v>0.185</c:v>
                </c:pt>
                <c:pt idx="38">
                  <c:v>0.19</c:v>
                </c:pt>
                <c:pt idx="39">
                  <c:v>0.19500000000000001</c:v>
                </c:pt>
                <c:pt idx="40">
                  <c:v>0.2</c:v>
                </c:pt>
                <c:pt idx="41">
                  <c:v>0.20499999999999999</c:v>
                </c:pt>
                <c:pt idx="42">
                  <c:v>0.21</c:v>
                </c:pt>
                <c:pt idx="43">
                  <c:v>0.215</c:v>
                </c:pt>
                <c:pt idx="44">
                  <c:v>0.22</c:v>
                </c:pt>
                <c:pt idx="45">
                  <c:v>0.22500000000000001</c:v>
                </c:pt>
                <c:pt idx="46">
                  <c:v>0.23</c:v>
                </c:pt>
                <c:pt idx="47">
                  <c:v>0.23499999999999999</c:v>
                </c:pt>
                <c:pt idx="48">
                  <c:v>0.24</c:v>
                </c:pt>
                <c:pt idx="49">
                  <c:v>0.245</c:v>
                </c:pt>
                <c:pt idx="50">
                  <c:v>0.25</c:v>
                </c:pt>
                <c:pt idx="51">
                  <c:v>0.255</c:v>
                </c:pt>
                <c:pt idx="52">
                  <c:v>0.26</c:v>
                </c:pt>
                <c:pt idx="53">
                  <c:v>0.26500000000000001</c:v>
                </c:pt>
                <c:pt idx="54">
                  <c:v>0.27</c:v>
                </c:pt>
                <c:pt idx="55">
                  <c:v>0.27500000000000002</c:v>
                </c:pt>
                <c:pt idx="56">
                  <c:v>0.28000000000000003</c:v>
                </c:pt>
                <c:pt idx="57">
                  <c:v>0.28499999999999998</c:v>
                </c:pt>
                <c:pt idx="58">
                  <c:v>0.28999999999999998</c:v>
                </c:pt>
                <c:pt idx="59">
                  <c:v>0.29499999999999998</c:v>
                </c:pt>
                <c:pt idx="60">
                  <c:v>0.3</c:v>
                </c:pt>
                <c:pt idx="61">
                  <c:v>0.30499999999999999</c:v>
                </c:pt>
                <c:pt idx="62">
                  <c:v>0.31</c:v>
                </c:pt>
                <c:pt idx="63">
                  <c:v>0.315</c:v>
                </c:pt>
                <c:pt idx="64">
                  <c:v>0.32</c:v>
                </c:pt>
                <c:pt idx="65">
                  <c:v>0.32500000000000001</c:v>
                </c:pt>
                <c:pt idx="66">
                  <c:v>0.33</c:v>
                </c:pt>
                <c:pt idx="67">
                  <c:v>0.33500000000000002</c:v>
                </c:pt>
                <c:pt idx="68">
                  <c:v>0.34</c:v>
                </c:pt>
                <c:pt idx="69">
                  <c:v>0.34499999999999997</c:v>
                </c:pt>
                <c:pt idx="70">
                  <c:v>0.35</c:v>
                </c:pt>
                <c:pt idx="71">
                  <c:v>0.35499999999999998</c:v>
                </c:pt>
                <c:pt idx="72">
                  <c:v>0.36</c:v>
                </c:pt>
                <c:pt idx="73">
                  <c:v>0.36499999999999999</c:v>
                </c:pt>
                <c:pt idx="74">
                  <c:v>0.37</c:v>
                </c:pt>
                <c:pt idx="75">
                  <c:v>0.375</c:v>
                </c:pt>
                <c:pt idx="76">
                  <c:v>0.38</c:v>
                </c:pt>
                <c:pt idx="77">
                  <c:v>0.38500000000000001</c:v>
                </c:pt>
                <c:pt idx="78">
                  <c:v>0.39</c:v>
                </c:pt>
                <c:pt idx="79">
                  <c:v>0.39500000000000002</c:v>
                </c:pt>
                <c:pt idx="80">
                  <c:v>0.4</c:v>
                </c:pt>
                <c:pt idx="81">
                  <c:v>0.40500000000000003</c:v>
                </c:pt>
                <c:pt idx="82">
                  <c:v>0.41</c:v>
                </c:pt>
                <c:pt idx="83">
                  <c:v>0.41499999999999998</c:v>
                </c:pt>
                <c:pt idx="84">
                  <c:v>0.42</c:v>
                </c:pt>
                <c:pt idx="85">
                  <c:v>0.42499999999999999</c:v>
                </c:pt>
                <c:pt idx="86">
                  <c:v>0.43</c:v>
                </c:pt>
                <c:pt idx="87">
                  <c:v>0.435</c:v>
                </c:pt>
                <c:pt idx="88">
                  <c:v>0.44</c:v>
                </c:pt>
                <c:pt idx="89">
                  <c:v>0.44500000000000001</c:v>
                </c:pt>
                <c:pt idx="90">
                  <c:v>0.45</c:v>
                </c:pt>
                <c:pt idx="91">
                  <c:v>0.45500000000000002</c:v>
                </c:pt>
                <c:pt idx="92">
                  <c:v>0.46</c:v>
                </c:pt>
                <c:pt idx="93">
                  <c:v>0.46500000000000002</c:v>
                </c:pt>
                <c:pt idx="94">
                  <c:v>0.47</c:v>
                </c:pt>
                <c:pt idx="95">
                  <c:v>0.47499999999999998</c:v>
                </c:pt>
                <c:pt idx="96">
                  <c:v>0.48</c:v>
                </c:pt>
                <c:pt idx="97">
                  <c:v>0.48499999999999999</c:v>
                </c:pt>
                <c:pt idx="98">
                  <c:v>0.49</c:v>
                </c:pt>
                <c:pt idx="99">
                  <c:v>0.495</c:v>
                </c:pt>
                <c:pt idx="100">
                  <c:v>0.5</c:v>
                </c:pt>
              </c:numCache>
            </c:numRef>
          </c:xVal>
          <c:yVal>
            <c:numRef>
              <c:f>'10e7_D'!$E$2:$E$102</c:f>
              <c:numCache>
                <c:formatCode>General</c:formatCode>
                <c:ptCount val="101"/>
                <c:pt idx="0">
                  <c:v>9.608365201574506E-5</c:v>
                </c:pt>
                <c:pt idx="1">
                  <c:v>9.6083652015746402E-5</c:v>
                </c:pt>
                <c:pt idx="2">
                  <c:v>9.6083652015750603E-5</c:v>
                </c:pt>
                <c:pt idx="3">
                  <c:v>9.6083652015759019E-5</c:v>
                </c:pt>
                <c:pt idx="4">
                  <c:v>9.6083652015774103E-5</c:v>
                </c:pt>
                <c:pt idx="5">
                  <c:v>9.6083652015800016E-5</c:v>
                </c:pt>
                <c:pt idx="6">
                  <c:v>9.6083652015843722E-5</c:v>
                </c:pt>
                <c:pt idx="7">
                  <c:v>9.6083652015918045E-5</c:v>
                </c:pt>
                <c:pt idx="8">
                  <c:v>9.6083652016044679E-5</c:v>
                </c:pt>
                <c:pt idx="9">
                  <c:v>9.6083652016260178E-5</c:v>
                </c:pt>
                <c:pt idx="10">
                  <c:v>9.6083652016628427E-5</c:v>
                </c:pt>
                <c:pt idx="11">
                  <c:v>9.6083652017259514E-5</c:v>
                </c:pt>
                <c:pt idx="12">
                  <c:v>9.6083652018343215E-5</c:v>
                </c:pt>
                <c:pt idx="13">
                  <c:v>9.6083652020207745E-5</c:v>
                </c:pt>
                <c:pt idx="14">
                  <c:v>9.6083652023419802E-5</c:v>
                </c:pt>
                <c:pt idx="15">
                  <c:v>9.6083652028958503E-5</c:v>
                </c:pt>
                <c:pt idx="16">
                  <c:v>9.6083652038517128E-5</c:v>
                </c:pt>
                <c:pt idx="17">
                  <c:v>9.6083652055021869E-5</c:v>
                </c:pt>
                <c:pt idx="18">
                  <c:v>9.6083652083528553E-5</c:v>
                </c:pt>
                <c:pt idx="19">
                  <c:v>9.6083652132769709E-5</c:v>
                </c:pt>
                <c:pt idx="20">
                  <c:v>9.6083652217818688E-5</c:v>
                </c:pt>
                <c:pt idx="21">
                  <c:v>9.6083652364672585E-5</c:v>
                </c:pt>
                <c:pt idx="22">
                  <c:v>9.6083652618128763E-5</c:v>
                </c:pt>
                <c:pt idx="23">
                  <c:v>9.6083653055291845E-5</c:v>
                </c:pt>
                <c:pt idx="24">
                  <c:v>9.6083653808698406E-5</c:v>
                </c:pt>
                <c:pt idx="25">
                  <c:v>9.6083655105824563E-5</c:v>
                </c:pt>
                <c:pt idx="26">
                  <c:v>9.6083657336415126E-5</c:v>
                </c:pt>
                <c:pt idx="27">
                  <c:v>9.608366116692898E-5</c:v>
                </c:pt>
                <c:pt idx="28">
                  <c:v>9.6083667734481255E-5</c:v>
                </c:pt>
                <c:pt idx="29">
                  <c:v>9.6083678974414949E-5</c:v>
                </c:pt>
                <c:pt idx="30">
                  <c:v>9.6083698171521648E-5</c:v>
                </c:pt>
                <c:pt idx="31">
                  <c:v>9.6083730883804089E-5</c:v>
                </c:pt>
                <c:pt idx="32">
                  <c:v>9.6083786483537592E-5</c:v>
                </c:pt>
                <c:pt idx="33">
                  <c:v>9.6083880715279888E-5</c:v>
                </c:pt>
                <c:pt idx="34">
                  <c:v>9.6084039918549176E-5</c:v>
                </c:pt>
                <c:pt idx="35">
                  <c:v>9.6084307956368031E-5</c:v>
                </c:pt>
                <c:pt idx="36">
                  <c:v>9.6084757508309399E-5</c:v>
                </c:pt>
                <c:pt idx="37">
                  <c:v>9.6085508344037843E-5</c:v>
                </c:pt>
                <c:pt idx="38">
                  <c:v>9.6086756658014891E-5</c:v>
                </c:pt>
                <c:pt idx="39">
                  <c:v>9.6088821753473542E-5</c:v>
                </c:pt>
                <c:pt idx="40">
                  <c:v>9.6092219634372824E-5</c:v>
                </c:pt>
                <c:pt idx="41">
                  <c:v>9.6097777816111661E-5</c:v>
                </c:pt>
                <c:pt idx="42">
                  <c:v>9.6106812414662512E-5</c:v>
                </c:pt>
                <c:pt idx="43">
                  <c:v>9.6121397901554313E-5</c:v>
                </c:pt>
                <c:pt idx="44">
                  <c:v>9.6144772380180342E-5</c:v>
                </c:pt>
                <c:pt idx="45">
                  <c:v>9.6181937202771857E-5</c:v>
                </c:pt>
                <c:pt idx="46">
                  <c:v>9.6240529014165739E-5</c:v>
                </c:pt>
                <c:pt idx="47">
                  <c:v>9.6332063558345638E-5</c:v>
                </c:pt>
                <c:pt idx="48">
                  <c:v>9.6473670460134334E-5</c:v>
                </c:pt>
                <c:pt idx="49">
                  <c:v>9.6690449965380925E-5</c:v>
                </c:pt>
                <c:pt idx="50">
                  <c:v>9.701857434065457E-5</c:v>
                </c:pt>
                <c:pt idx="51">
                  <c:v>9.7509208800264382E-5</c:v>
                </c:pt>
                <c:pt idx="52">
                  <c:v>9.8233209744124134E-5</c:v>
                </c:pt>
                <c:pt idx="53">
                  <c:v>9.9286329346682465E-5</c:v>
                </c:pt>
                <c:pt idx="54">
                  <c:v>1.0079425858119279E-4</c:v>
                </c:pt>
                <c:pt idx="55">
                  <c:v>1.029162060698188E-4</c:v>
                </c:pt>
                <c:pt idx="56">
                  <c:v>1.058447613164063E-4</c:v>
                </c:pt>
                <c:pt idx="57">
                  <c:v>1.097984587176959E-4</c:v>
                </c:pt>
                <c:pt idx="58">
                  <c:v>1.150017069516339E-4</c:v>
                </c:pt>
                <c:pt idx="59">
                  <c:v>1.2164461405498594E-4</c:v>
                </c:pt>
                <c:pt idx="60">
                  <c:v>1.2981288950903569E-4</c:v>
                </c:pt>
                <c:pt idx="61">
                  <c:v>1.3937581095398399E-4</c:v>
                </c:pt>
                <c:pt idx="62">
                  <c:v>1.4981885381935102E-4</c:v>
                </c:pt>
                <c:pt idx="63">
                  <c:v>1.6000798789440201E-4</c:v>
                </c:pt>
                <c:pt idx="64">
                  <c:v>1.6787619346670887E-4</c:v>
                </c:pt>
                <c:pt idx="65">
                  <c:v>1.7003106769214005E-4</c:v>
                </c:pt>
                <c:pt idx="66">
                  <c:v>1.6129715639529984E-4</c:v>
                </c:pt>
                <c:pt idx="67">
                  <c:v>1.3422915354868031E-4</c:v>
                </c:pt>
                <c:pt idx="68">
                  <c:v>7.8662612385410786E-5</c:v>
                </c:pt>
                <c:pt idx="69">
                  <c:v>1.8594346626920125E-5</c:v>
                </c:pt>
                <c:pt idx="70">
                  <c:v>1.7378616269500026E-4</c:v>
                </c:pt>
                <c:pt idx="71">
                  <c:v>4.0577719212970056E-4</c:v>
                </c:pt>
                <c:pt idx="72">
                  <c:v>7.349723461445995E-4</c:v>
                </c:pt>
                <c:pt idx="73">
                  <c:v>1.1814204933400033E-3</c:v>
                </c:pt>
                <c:pt idx="74">
                  <c:v>1.7619964297945004E-3</c:v>
                </c:pt>
                <c:pt idx="75">
                  <c:v>2.4866827785434004E-3</c:v>
                </c:pt>
                <c:pt idx="76">
                  <c:v>3.3541600095912949E-3</c:v>
                </c:pt>
                <c:pt idx="77">
                  <c:v>4.3471476503280093E-3</c:v>
                </c:pt>
                <c:pt idx="78">
                  <c:v>5.4281898292060093E-3</c:v>
                </c:pt>
                <c:pt idx="79">
                  <c:v>6.5367906732250181E-3</c:v>
                </c:pt>
                <c:pt idx="80">
                  <c:v>7.5889126938200047E-3</c:v>
                </c:pt>
                <c:pt idx="81">
                  <c:v>8.4797860453320051E-3</c:v>
                </c:pt>
                <c:pt idx="82">
                  <c:v>9.0906884172010649E-3</c:v>
                </c:pt>
                <c:pt idx="83">
                  <c:v>9.299833306422034E-3</c:v>
                </c:pt>
                <c:pt idx="84">
                  <c:v>8.9967926134419951E-3</c:v>
                </c:pt>
                <c:pt idx="85">
                  <c:v>8.0990815586901022E-3</c:v>
                </c:pt>
                <c:pt idx="86">
                  <c:v>6.5688011225200071E-3</c:v>
                </c:pt>
                <c:pt idx="87">
                  <c:v>4.4267364428398626E-3</c:v>
                </c:pt>
                <c:pt idx="88">
                  <c:v>1.761200733710222E-3</c:v>
                </c:pt>
                <c:pt idx="89">
                  <c:v>1.2707132393301457E-3</c:v>
                </c:pt>
                <c:pt idx="90">
                  <c:v>4.4509529264900038E-3</c:v>
                </c:pt>
                <c:pt idx="91">
                  <c:v>7.5176244002799208E-3</c:v>
                </c:pt>
                <c:pt idx="92">
                  <c:v>1.019017749949036E-2</c:v>
                </c:pt>
                <c:pt idx="93">
                  <c:v>1.2200002754029882E-2</c:v>
                </c:pt>
                <c:pt idx="94">
                  <c:v>1.3322657914020652E-2</c:v>
                </c:pt>
                <c:pt idx="95">
                  <c:v>1.3407335813620413E-2</c:v>
                </c:pt>
                <c:pt idx="96">
                  <c:v>1.2399246079580095E-2</c:v>
                </c:pt>
                <c:pt idx="97">
                  <c:v>1.0351345336639284E-2</c:v>
                </c:pt>
                <c:pt idx="98">
                  <c:v>7.4232255083508392E-3</c:v>
                </c:pt>
                <c:pt idx="99">
                  <c:v>3.8667567923997836E-3</c:v>
                </c:pt>
                <c:pt idx="100">
                  <c:v>0</c:v>
                </c:pt>
              </c:numCache>
            </c:numRef>
          </c:yVal>
          <c:smooth val="0"/>
          <c:extLst>
            <c:ext xmlns:c16="http://schemas.microsoft.com/office/drawing/2014/chart" uri="{C3380CC4-5D6E-409C-BE32-E72D297353CC}">
              <c16:uniqueId val="{00000000-EA81-4595-83EB-5D55AB3F50D4}"/>
            </c:ext>
          </c:extLst>
        </c:ser>
        <c:dLbls>
          <c:showLegendKey val="0"/>
          <c:showVal val="0"/>
          <c:showCatName val="0"/>
          <c:showSerName val="0"/>
          <c:showPercent val="0"/>
          <c:showBubbleSize val="0"/>
        </c:dLbls>
        <c:axId val="1661928191"/>
        <c:axId val="1206215520"/>
      </c:scatterChart>
      <c:valAx>
        <c:axId val="166192819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r[m]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6215520"/>
        <c:crosses val="autoZero"/>
        <c:crossBetween val="midCat"/>
      </c:valAx>
      <c:valAx>
        <c:axId val="12062155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Erreur  [mol/m^3]</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192819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2024-03-05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633E34-DD75-4254-AB88-C9D2090F6CC5}" type="datetimeFigureOut">
              <a:rPr lang="en-CA" smtClean="0"/>
              <a:t>2024-03-05</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ehdibendaya/MEC8211-DEV1.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637763"/>
            <a:ext cx="9889797" cy="1413144"/>
          </a:xfrm>
        </p:spPr>
        <p:txBody>
          <a:bodyPr anchor="b">
            <a:normAutofit/>
          </a:bodyPr>
          <a:lstStyle/>
          <a:p>
            <a:pPr algn="l"/>
            <a:r>
              <a:rPr lang="en-CA" sz="4400" dirty="0">
                <a:solidFill>
                  <a:schemeClr val="bg1"/>
                </a:solidFill>
              </a:rPr>
              <a:t>Devoir 2 – </a:t>
            </a:r>
            <a:r>
              <a:rPr lang="en-CA" sz="4400" dirty="0" err="1">
                <a:solidFill>
                  <a:schemeClr val="bg1"/>
                </a:solidFill>
              </a:rPr>
              <a:t>Vérification</a:t>
            </a:r>
            <a:r>
              <a:rPr lang="en-CA" sz="4400" dirty="0">
                <a:solidFill>
                  <a:schemeClr val="bg1"/>
                </a:solidFill>
              </a:rPr>
              <a:t> de code - MMS</a:t>
            </a: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endParaRPr lang="en-CA" dirty="0"/>
          </a:p>
          <a:p>
            <a:pPr algn="l"/>
            <a:r>
              <a:rPr lang="en-CA" sz="2000" i="1" dirty="0">
                <a:hlinkClick r:id="rId2"/>
              </a:rPr>
              <a:t>https://github.com/mehdibendaya/MEC8211DEV2.git</a:t>
            </a:r>
            <a:endParaRPr lang="en-CA" sz="2000" i="1" dirty="0"/>
          </a:p>
          <a:p>
            <a:pPr algn="l"/>
            <a:endParaRPr lang="en-CA" dirty="0"/>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F39D809-F837-A2A5-54FE-528BD3809B9C}"/>
              </a:ext>
            </a:extLst>
          </p:cNvPr>
          <p:cNvSpPr>
            <a:spLocks noGrp="1"/>
          </p:cNvSpPr>
          <p:nvPr>
            <p:ph idx="1"/>
          </p:nvPr>
        </p:nvSpPr>
        <p:spPr>
          <a:xfrm>
            <a:off x="98324" y="662346"/>
            <a:ext cx="5191432" cy="2099674"/>
          </a:xfrm>
        </p:spPr>
        <p:txBody>
          <a:bodyPr>
            <a:normAutofit/>
          </a:bodyPr>
          <a:lstStyle/>
          <a:p>
            <a:pPr marL="0" indent="0" algn="just">
              <a:buNone/>
            </a:pPr>
            <a:r>
              <a:rPr lang="en-CA" sz="1600" dirty="0"/>
              <a:t>Il faut </a:t>
            </a:r>
            <a:r>
              <a:rPr lang="en-CA" sz="1600" dirty="0" err="1"/>
              <a:t>aussi</a:t>
            </a:r>
            <a:r>
              <a:rPr lang="en-CA" sz="1600" dirty="0"/>
              <a:t> noter que le regime permanent </a:t>
            </a:r>
            <a:r>
              <a:rPr lang="en-CA" sz="1600" dirty="0" err="1"/>
              <a:t>est</a:t>
            </a:r>
            <a:r>
              <a:rPr lang="en-CA" sz="1600" dirty="0"/>
              <a:t> </a:t>
            </a:r>
            <a:r>
              <a:rPr lang="en-CA" sz="1600" dirty="0" err="1"/>
              <a:t>atteint</a:t>
            </a:r>
            <a:r>
              <a:rPr lang="en-CA" sz="1600" dirty="0"/>
              <a:t> pour tf~1e9 </a:t>
            </a:r>
            <a:r>
              <a:rPr lang="en-CA" sz="1600" dirty="0" err="1"/>
              <a:t>secondes</a:t>
            </a:r>
            <a:r>
              <a:rPr lang="en-CA" sz="1600" dirty="0"/>
              <a:t>: on </a:t>
            </a:r>
            <a:r>
              <a:rPr lang="en-CA" sz="1600" dirty="0" err="1"/>
              <a:t>voit</a:t>
            </a:r>
            <a:r>
              <a:rPr lang="en-CA" sz="1600" dirty="0"/>
              <a:t> les </a:t>
            </a:r>
            <a:r>
              <a:rPr lang="en-CA" sz="1600" dirty="0" err="1"/>
              <a:t>courbes</a:t>
            </a:r>
            <a:r>
              <a:rPr lang="en-CA" sz="1600" dirty="0"/>
              <a:t> se </a:t>
            </a:r>
            <a:r>
              <a:rPr lang="en-CA" sz="1600" dirty="0" err="1"/>
              <a:t>rapprocher</a:t>
            </a:r>
            <a:r>
              <a:rPr lang="en-CA" sz="1600" dirty="0"/>
              <a:t> de la </a:t>
            </a:r>
            <a:r>
              <a:rPr lang="en-CA" sz="1600" dirty="0" err="1"/>
              <a:t>courbe</a:t>
            </a:r>
            <a:r>
              <a:rPr lang="en-CA" sz="1600" dirty="0"/>
              <a:t> la plus haute (</a:t>
            </a:r>
            <a:r>
              <a:rPr lang="en-CA" sz="1600" dirty="0" err="1"/>
              <a:t>celle</a:t>
            </a:r>
            <a:r>
              <a:rPr lang="en-CA" sz="1600" dirty="0"/>
              <a:t> à 1e9 seconds) </a:t>
            </a:r>
            <a:r>
              <a:rPr lang="en-CA" sz="1600" dirty="0" err="1"/>
              <a:t>autant</a:t>
            </a:r>
            <a:r>
              <a:rPr lang="en-CA" sz="1600" dirty="0"/>
              <a:t> sur le </a:t>
            </a:r>
            <a:r>
              <a:rPr lang="en-CA" sz="1600" dirty="0" err="1"/>
              <a:t>graphe</a:t>
            </a:r>
            <a:r>
              <a:rPr lang="en-CA" sz="1600" dirty="0"/>
              <a:t> de droite que sur la </a:t>
            </a:r>
            <a:r>
              <a:rPr lang="en-CA" sz="1600" dirty="0" err="1"/>
              <a:t>vue</a:t>
            </a:r>
            <a:r>
              <a:rPr lang="en-CA" sz="1600" dirty="0"/>
              <a:t> </a:t>
            </a:r>
            <a:r>
              <a:rPr lang="en-CA" sz="1600" dirty="0" err="1"/>
              <a:t>aggrandie</a:t>
            </a:r>
            <a:r>
              <a:rPr lang="en-CA" sz="1600" dirty="0"/>
              <a:t> ci-dessous) plus le temps de </a:t>
            </a:r>
            <a:r>
              <a:rPr lang="en-CA" sz="1600" dirty="0" err="1"/>
              <a:t>résolution</a:t>
            </a:r>
            <a:r>
              <a:rPr lang="en-CA" sz="1600" dirty="0"/>
              <a:t> </a:t>
            </a:r>
            <a:r>
              <a:rPr lang="en-CA" sz="1600" dirty="0" err="1"/>
              <a:t>avance</a:t>
            </a:r>
            <a:r>
              <a:rPr lang="en-CA" sz="1600" dirty="0"/>
              <a:t>.</a:t>
            </a:r>
          </a:p>
          <a:p>
            <a:pPr marL="0" indent="0">
              <a:buNone/>
            </a:pPr>
            <a:endParaRPr lang="en-CA" sz="1300" dirty="0"/>
          </a:p>
        </p:txBody>
      </p:sp>
      <p:sp>
        <p:nvSpPr>
          <p:cNvPr id="5" name="Title 1">
            <a:extLst>
              <a:ext uri="{FF2B5EF4-FFF2-40B4-BE49-F238E27FC236}">
                <a16:creationId xmlns:a16="http://schemas.microsoft.com/office/drawing/2014/main" id="{7318785F-96FF-404E-B569-9DEF549CDF20}"/>
              </a:ext>
            </a:extLst>
          </p:cNvPr>
          <p:cNvSpPr txBox="1">
            <a:spLocks/>
          </p:cNvSpPr>
          <p:nvPr/>
        </p:nvSpPr>
        <p:spPr>
          <a:xfrm>
            <a:off x="990600" y="0"/>
            <a:ext cx="10515600" cy="6623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dirty="0"/>
              <a:t>B-a) </a:t>
            </a:r>
            <a:r>
              <a:rPr lang="en-CA" sz="2500" dirty="0" err="1"/>
              <a:t>Fonction</a:t>
            </a:r>
            <a:r>
              <a:rPr lang="en-CA" sz="2500" dirty="0"/>
              <a:t> MMS et </a:t>
            </a:r>
            <a:r>
              <a:rPr lang="en-CA" sz="2500" dirty="0" err="1"/>
              <a:t>graphique</a:t>
            </a:r>
            <a:endParaRPr lang="en-CA" sz="2500" dirty="0"/>
          </a:p>
        </p:txBody>
      </p:sp>
      <p:pic>
        <p:nvPicPr>
          <p:cNvPr id="6" name="Picture 5" descr="A graph of different colored lines&#10;&#10;Description automatically generated">
            <a:extLst>
              <a:ext uri="{FF2B5EF4-FFF2-40B4-BE49-F238E27FC236}">
                <a16:creationId xmlns:a16="http://schemas.microsoft.com/office/drawing/2014/main" id="{B2525AEC-9AD7-DFEB-192F-13B7360B22E3}"/>
              </a:ext>
            </a:extLst>
          </p:cNvPr>
          <p:cNvPicPr>
            <a:picLocks noChangeAspect="1"/>
          </p:cNvPicPr>
          <p:nvPr/>
        </p:nvPicPr>
        <p:blipFill rotWithShape="1">
          <a:blip r:embed="rId2">
            <a:extLst>
              <a:ext uri="{28A0092B-C50C-407E-A947-70E740481C1C}">
                <a14:useLocalDpi xmlns:a14="http://schemas.microsoft.com/office/drawing/2010/main" val="0"/>
              </a:ext>
            </a:extLst>
          </a:blip>
          <a:srcRect l="6965" t="8154" r="9054" b="4076"/>
          <a:stretch/>
        </p:blipFill>
        <p:spPr>
          <a:xfrm>
            <a:off x="0" y="2556030"/>
            <a:ext cx="5545393" cy="4301970"/>
          </a:xfrm>
          <a:prstGeom prst="rect">
            <a:avLst/>
          </a:prstGeom>
        </p:spPr>
      </p:pic>
      <p:pic>
        <p:nvPicPr>
          <p:cNvPr id="7" name="Picture 6" descr="A graph with a line of different colors&#10;&#10;Description automatically generated with medium confidence">
            <a:extLst>
              <a:ext uri="{FF2B5EF4-FFF2-40B4-BE49-F238E27FC236}">
                <a16:creationId xmlns:a16="http://schemas.microsoft.com/office/drawing/2014/main" id="{BB6D909A-DF66-A5F5-B2D4-BEDF1B803F4E}"/>
              </a:ext>
            </a:extLst>
          </p:cNvPr>
          <p:cNvPicPr>
            <a:picLocks noChangeAspect="1"/>
          </p:cNvPicPr>
          <p:nvPr/>
        </p:nvPicPr>
        <p:blipFill rotWithShape="1">
          <a:blip r:embed="rId3">
            <a:extLst>
              <a:ext uri="{28A0092B-C50C-407E-A947-70E740481C1C}">
                <a14:useLocalDpi xmlns:a14="http://schemas.microsoft.com/office/drawing/2010/main" val="0"/>
              </a:ext>
            </a:extLst>
          </a:blip>
          <a:srcRect l="8126" t="8155" r="9112" b="4077"/>
          <a:stretch/>
        </p:blipFill>
        <p:spPr>
          <a:xfrm>
            <a:off x="5594555" y="662346"/>
            <a:ext cx="6803920" cy="5460028"/>
          </a:xfrm>
          <a:prstGeom prst="rect">
            <a:avLst/>
          </a:prstGeom>
        </p:spPr>
      </p:pic>
    </p:spTree>
    <p:extLst>
      <p:ext uri="{BB962C8B-B14F-4D97-AF65-F5344CB8AC3E}">
        <p14:creationId xmlns:p14="http://schemas.microsoft.com/office/powerpoint/2010/main" val="3242195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AB8388-B5AA-2519-FB9F-59A3517F1E1C}"/>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F51DB536-4B98-3A5E-2E99-5F0F50D9E69A}"/>
                  </a:ext>
                </a:extLst>
              </p:cNvPr>
              <p:cNvSpPr>
                <a:spLocks noGrp="1"/>
              </p:cNvSpPr>
              <p:nvPr>
                <p:ph idx="1"/>
              </p:nvPr>
            </p:nvSpPr>
            <p:spPr>
              <a:xfrm>
                <a:off x="176981" y="894735"/>
                <a:ext cx="11798710" cy="5574891"/>
              </a:xfrm>
            </p:spPr>
            <p:txBody>
              <a:bodyPr>
                <a:normAutofit/>
              </a:bodyPr>
              <a:lstStyle/>
              <a:p>
                <a:pPr marL="0" indent="0" algn="just">
                  <a:buNone/>
                </a:pPr>
                <a:r>
                  <a:rPr lang="en-CA" sz="1600" b="1" dirty="0"/>
                  <a:t>Note</a:t>
                </a:r>
                <a:r>
                  <a:rPr lang="en-CA" sz="1600" dirty="0"/>
                  <a:t>: le choix de la </a:t>
                </a:r>
                <a:r>
                  <a:rPr lang="en-CA" sz="1600" dirty="0" err="1"/>
                  <a:t>fonction</a:t>
                </a:r>
                <a:r>
                  <a:rPr lang="en-CA" sz="1600" dirty="0"/>
                  <a:t> MMS a </a:t>
                </a:r>
                <a:r>
                  <a:rPr lang="en-CA" sz="1600" dirty="0" err="1"/>
                  <a:t>été</a:t>
                </a:r>
                <a:r>
                  <a:rPr lang="en-CA" sz="1600" dirty="0"/>
                  <a:t> </a:t>
                </a:r>
                <a:r>
                  <a:rPr lang="en-CA" sz="1600" dirty="0" err="1"/>
                  <a:t>guidé</a:t>
                </a:r>
                <a:r>
                  <a:rPr lang="en-CA" sz="1600" dirty="0"/>
                  <a:t> par le </a:t>
                </a:r>
                <a:r>
                  <a:rPr lang="en-CA" sz="1600" dirty="0" err="1"/>
                  <a:t>désir</a:t>
                </a:r>
                <a:r>
                  <a:rPr lang="en-CA" sz="1600" dirty="0"/>
                  <a:t> de simplifier le (1/r) </a:t>
                </a:r>
                <a:r>
                  <a:rPr lang="en-CA" sz="1600" dirty="0" err="1"/>
                  <a:t>précédant</a:t>
                </a:r>
                <a:r>
                  <a:rPr lang="en-CA" sz="1600" dirty="0"/>
                  <a:t> le </a:t>
                </a:r>
                <a:r>
                  <a:rPr lang="en-CA" sz="1600" dirty="0" err="1"/>
                  <a:t>terme</a:t>
                </a:r>
                <a:r>
                  <a:rPr lang="en-CA" sz="1600" dirty="0"/>
                  <a:t>  </a:t>
                </a:r>
                <a14:m>
                  <m:oMath xmlns:m="http://schemas.openxmlformats.org/officeDocument/2006/math">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b="0" i="1" smtClean="0">
                            <a:latin typeface="Cambria Math" panose="02040503050406030204" pitchFamily="18" charset="0"/>
                          </a:rPr>
                          <m:t>𝜕</m:t>
                        </m:r>
                        <m:r>
                          <a:rPr lang="en-CA" sz="1600" b="0" i="1" smtClean="0">
                            <a:latin typeface="Cambria Math" panose="02040503050406030204" pitchFamily="18" charset="0"/>
                          </a:rPr>
                          <m:t>𝑟</m:t>
                        </m:r>
                      </m:den>
                    </m:f>
                  </m:oMath>
                </a14:m>
                <a:r>
                  <a:rPr lang="en-CA" sz="1600" dirty="0"/>
                  <a:t> pour simplifier les </a:t>
                </a:r>
                <a:r>
                  <a:rPr lang="en-CA" sz="1600" dirty="0" err="1"/>
                  <a:t>calculs</a:t>
                </a:r>
                <a:r>
                  <a:rPr lang="en-CA" sz="1600" dirty="0"/>
                  <a:t> et </a:t>
                </a:r>
                <a:r>
                  <a:rPr lang="en-CA" sz="1600" dirty="0" err="1"/>
                  <a:t>éviter</a:t>
                </a:r>
                <a:r>
                  <a:rPr lang="en-CA" sz="1600" dirty="0"/>
                  <a:t> </a:t>
                </a:r>
                <a:r>
                  <a:rPr lang="en-CA" sz="1600" dirty="0" err="1"/>
                  <a:t>une</a:t>
                </a:r>
                <a:r>
                  <a:rPr lang="en-CA" sz="1600" dirty="0"/>
                  <a:t> division par 0, </a:t>
                </a:r>
                <a:r>
                  <a:rPr lang="en-CA" sz="1600" dirty="0" err="1"/>
                  <a:t>d’où</a:t>
                </a:r>
                <a:r>
                  <a:rPr lang="en-CA" sz="1600" dirty="0"/>
                  <a:t> </a:t>
                </a:r>
                <a:r>
                  <a:rPr lang="en-CA" sz="1600" dirty="0" err="1"/>
                  <a:t>l’utilité</a:t>
                </a:r>
                <a:r>
                  <a:rPr lang="en-CA" sz="1600" dirty="0"/>
                  <a:t> du </a:t>
                </a:r>
                <a:r>
                  <a:rPr lang="en-CA" sz="1600" dirty="0" err="1"/>
                  <a:t>terme</a:t>
                </a:r>
                <a:r>
                  <a:rPr lang="en-CA" sz="1600" dirty="0"/>
                  <a:t> </a:t>
                </a:r>
                <a14:m>
                  <m:oMath xmlns:m="http://schemas.openxmlformats.org/officeDocument/2006/math">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𝑟</m:t>
                        </m:r>
                      </m:e>
                      <m:sup>
                        <m:r>
                          <a:rPr lang="en-CA" sz="1600" b="0" i="1" smtClean="0">
                            <a:latin typeface="Cambria Math" panose="02040503050406030204" pitchFamily="18" charset="0"/>
                          </a:rPr>
                          <m:t>2</m:t>
                        </m:r>
                      </m:sup>
                    </m:sSup>
                  </m:oMath>
                </a14:m>
                <a:r>
                  <a:rPr lang="en-CA" sz="1600" dirty="0"/>
                  <a:t>de la </a:t>
                </a:r>
                <a:r>
                  <a:rPr lang="en-CA" sz="1600" dirty="0" err="1"/>
                  <a:t>fonction</a:t>
                </a:r>
                <a:r>
                  <a:rPr lang="en-CA" sz="1600" dirty="0"/>
                  <a:t> MMS. De plus le </a:t>
                </a:r>
                <a:r>
                  <a:rPr lang="en-CA" sz="1600" dirty="0" err="1"/>
                  <a:t>terme</a:t>
                </a:r>
                <a:r>
                  <a:rPr lang="en-CA" sz="1600" dirty="0"/>
                  <a:t> </a:t>
                </a:r>
                <a14:m>
                  <m:oMath xmlns:m="http://schemas.openxmlformats.org/officeDocument/2006/math">
                    <m:d>
                      <m:dPr>
                        <m:ctrlPr>
                          <a:rPr lang="en-CA" sz="1600" b="0" i="1" smtClean="0">
                            <a:latin typeface="Cambria Math" panose="02040503050406030204" pitchFamily="18" charset="0"/>
                          </a:rPr>
                        </m:ctrlPr>
                      </m:dPr>
                      <m:e>
                        <m:r>
                          <a:rPr lang="en-CA" sz="1600" b="0" i="1" smtClean="0">
                            <a:latin typeface="Cambria Math" panose="02040503050406030204" pitchFamily="18" charset="0"/>
                          </a:rPr>
                          <m:t>𝑅</m:t>
                        </m:r>
                        <m:r>
                          <a:rPr lang="en-CA" sz="1600" b="0" i="1" smtClean="0">
                            <a:latin typeface="Cambria Math" panose="02040503050406030204" pitchFamily="18" charset="0"/>
                          </a:rPr>
                          <m:t>−</m:t>
                        </m:r>
                        <m:r>
                          <a:rPr lang="en-CA" sz="1600" b="0" i="1" smtClean="0">
                            <a:latin typeface="Cambria Math" panose="02040503050406030204" pitchFamily="18" charset="0"/>
                          </a:rPr>
                          <m:t>𝑟</m:t>
                        </m:r>
                      </m:e>
                    </m:d>
                  </m:oMath>
                </a14:m>
                <a:r>
                  <a:rPr lang="en-CA" sz="1600" dirty="0"/>
                  <a:t> assure que la </a:t>
                </a:r>
                <a:r>
                  <a:rPr lang="en-CA" sz="1600" dirty="0" err="1"/>
                  <a:t>fonction</a:t>
                </a:r>
                <a:r>
                  <a:rPr lang="en-CA" sz="1600" dirty="0"/>
                  <a:t> </a:t>
                </a:r>
                <a:r>
                  <a:rPr lang="en-CA" sz="1600" dirty="0" err="1"/>
                  <a:t>s’annule</a:t>
                </a:r>
                <a:r>
                  <a:rPr lang="en-CA" sz="1600" dirty="0"/>
                  <a:t> </a:t>
                </a:r>
                <a:r>
                  <a:rPr lang="en-CA" sz="1600" dirty="0" err="1"/>
                  <a:t>en</a:t>
                </a:r>
                <a:r>
                  <a:rPr lang="en-CA" sz="1600" dirty="0"/>
                  <a:t> r=R, pour simplifier le choix de la condition de Dirichlet à </a:t>
                </a:r>
                <a:r>
                  <a:rPr lang="en-CA" sz="1600" dirty="0" err="1"/>
                  <a:t>cette</a:t>
                </a:r>
                <a:r>
                  <a:rPr lang="en-CA" sz="1600" dirty="0"/>
                  <a:t> </a:t>
                </a:r>
                <a:r>
                  <a:rPr lang="en-CA" sz="1600" dirty="0" err="1"/>
                  <a:t>frontière</a:t>
                </a:r>
                <a:r>
                  <a:rPr lang="en-CA" sz="1600" dirty="0"/>
                  <a:t>, et </a:t>
                </a:r>
                <a:r>
                  <a:rPr lang="en-CA" sz="1600" dirty="0" err="1"/>
                  <a:t>l’ajout</a:t>
                </a:r>
                <a:r>
                  <a:rPr lang="en-CA" sz="1600" dirty="0"/>
                  <a:t> du </a:t>
                </a:r>
                <a:r>
                  <a:rPr lang="en-CA" sz="1600" dirty="0" err="1"/>
                  <a:t>terme</a:t>
                </a:r>
                <a:r>
                  <a:rPr lang="en-CA" sz="1600" dirty="0"/>
                  <a:t> </a:t>
                </a:r>
                <a14:m>
                  <m:oMath xmlns:m="http://schemas.openxmlformats.org/officeDocument/2006/math">
                    <m:r>
                      <a:rPr lang="en-CA" sz="1600" b="0" i="1" smtClean="0">
                        <a:latin typeface="Cambria Math" panose="02040503050406030204" pitchFamily="18" charset="0"/>
                      </a:rPr>
                      <m:t>𝑡</m:t>
                    </m:r>
                  </m:oMath>
                </a14:m>
                <a:r>
                  <a:rPr lang="en-CA" sz="1600" dirty="0"/>
                  <a:t> à </a:t>
                </a:r>
                <a:r>
                  <a:rPr lang="en-CA" sz="1600" dirty="0" err="1"/>
                  <a:t>l’extérieur</a:t>
                </a:r>
                <a:r>
                  <a:rPr lang="en-CA" sz="1600" dirty="0"/>
                  <a:t> de </a:t>
                </a:r>
                <a:r>
                  <a:rPr lang="en-CA" sz="1600" dirty="0" err="1"/>
                  <a:t>l’exponentielle</a:t>
                </a:r>
                <a:r>
                  <a:rPr lang="en-CA" sz="1600" dirty="0"/>
                  <a:t> aide à </a:t>
                </a:r>
                <a:r>
                  <a:rPr lang="en-CA" sz="1600" dirty="0" err="1"/>
                  <a:t>contrôler</a:t>
                </a:r>
                <a:r>
                  <a:rPr lang="en-CA" sz="1600" dirty="0"/>
                  <a:t> le fait que la solution </a:t>
                </a:r>
                <a:r>
                  <a:rPr lang="en-CA" sz="1600" dirty="0" err="1"/>
                  <a:t>manufacturée</a:t>
                </a:r>
                <a:r>
                  <a:rPr lang="en-CA" sz="1600" dirty="0"/>
                  <a:t> </a:t>
                </a:r>
                <a:r>
                  <a:rPr lang="en-CA" sz="1600" dirty="0" err="1"/>
                  <a:t>s’annule</a:t>
                </a:r>
                <a:r>
                  <a:rPr lang="en-CA" sz="1600" dirty="0"/>
                  <a:t> </a:t>
                </a:r>
                <a:r>
                  <a:rPr lang="en-CA" sz="1600" dirty="0" err="1"/>
                  <a:t>quand</a:t>
                </a:r>
                <a:r>
                  <a:rPr lang="en-CA" sz="1600" dirty="0"/>
                  <a:t> </a:t>
                </a:r>
                <a14:m>
                  <m:oMath xmlns:m="http://schemas.openxmlformats.org/officeDocument/2006/math">
                    <m:r>
                      <a:rPr lang="en-CA" sz="1600" b="0" i="1" smtClean="0">
                        <a:latin typeface="Cambria Math" panose="02040503050406030204" pitchFamily="18" charset="0"/>
                      </a:rPr>
                      <m:t>𝑡</m:t>
                    </m:r>
                    <m:r>
                      <a:rPr lang="en-CA" sz="1600" b="0" i="1" smtClean="0">
                        <a:latin typeface="Cambria Math" panose="02040503050406030204" pitchFamily="18" charset="0"/>
                      </a:rPr>
                      <m:t>=0</m:t>
                    </m:r>
                  </m:oMath>
                </a14:m>
                <a:r>
                  <a:rPr lang="en-CA" sz="1600" dirty="0"/>
                  <a:t>, et </a:t>
                </a:r>
                <a:r>
                  <a:rPr lang="en-CA" sz="1600" dirty="0" err="1"/>
                  <a:t>aussi</a:t>
                </a:r>
                <a:r>
                  <a:rPr lang="en-CA" sz="1600" dirty="0"/>
                  <a:t> aide à minimiser les </a:t>
                </a:r>
                <a:r>
                  <a:rPr lang="en-CA" sz="1600" dirty="0" err="1"/>
                  <a:t>écarts</a:t>
                </a:r>
                <a:r>
                  <a:rPr lang="en-CA" sz="1600" dirty="0"/>
                  <a:t> entre les </a:t>
                </a:r>
                <a:r>
                  <a:rPr lang="en-CA" sz="1600" dirty="0" err="1"/>
                  <a:t>différentes</a:t>
                </a:r>
                <a:r>
                  <a:rPr lang="en-CA" sz="1600" dirty="0"/>
                  <a:t> </a:t>
                </a:r>
                <a:r>
                  <a:rPr lang="en-CA" sz="1600" dirty="0" err="1"/>
                  <a:t>courbes</a:t>
                </a:r>
                <a:r>
                  <a:rPr lang="en-CA" sz="1600" dirty="0"/>
                  <a:t> </a:t>
                </a:r>
                <a:r>
                  <a:rPr lang="en-CA" sz="1600" dirty="0" err="1"/>
                  <a:t>autour</a:t>
                </a:r>
                <a:r>
                  <a:rPr lang="en-CA" sz="1600" dirty="0"/>
                  <a:t> de r=0 car il fait que le </a:t>
                </a:r>
                <a:r>
                  <a:rPr lang="en-CA" sz="1600" dirty="0" err="1"/>
                  <a:t>terme</a:t>
                </a:r>
                <a:r>
                  <a:rPr lang="en-CA" sz="1600" dirty="0"/>
                  <a:t> source </a:t>
                </a:r>
                <a:r>
                  <a:rPr lang="en-CA" sz="1600" dirty="0" err="1"/>
                  <a:t>tende</a:t>
                </a:r>
                <a:r>
                  <a:rPr lang="en-CA" sz="1600" dirty="0"/>
                  <a:t> </a:t>
                </a:r>
                <a:r>
                  <a:rPr lang="en-CA" sz="1600" dirty="0" err="1"/>
                  <a:t>vers</a:t>
                </a:r>
                <a:r>
                  <a:rPr lang="en-CA" sz="1600" dirty="0"/>
                  <a:t> 0 et </a:t>
                </a:r>
                <a:r>
                  <a:rPr lang="en-CA" sz="1600" dirty="0" err="1"/>
                  <a:t>n’affecte</a:t>
                </a:r>
                <a:r>
                  <a:rPr lang="en-CA" sz="1600" dirty="0"/>
                  <a:t> pas beaucoup la variation de la solution </a:t>
                </a:r>
                <a:r>
                  <a:rPr lang="en-CA" sz="1600" dirty="0" err="1"/>
                  <a:t>en</a:t>
                </a:r>
                <a:r>
                  <a:rPr lang="en-CA" sz="1600" dirty="0"/>
                  <a:t> r=0, </a:t>
                </a:r>
                <a:r>
                  <a:rPr lang="en-CA" sz="1600" dirty="0" err="1"/>
                  <a:t>ce</a:t>
                </a:r>
                <a:r>
                  <a:rPr lang="en-CA" sz="1600" dirty="0"/>
                  <a:t> qui </a:t>
                </a:r>
                <a:r>
                  <a:rPr lang="en-CA" sz="1600" dirty="0" err="1"/>
                  <a:t>permet</a:t>
                </a:r>
                <a:r>
                  <a:rPr lang="en-CA" sz="1600" dirty="0"/>
                  <a:t> de respecter la condition </a:t>
                </a:r>
                <a:r>
                  <a:rPr lang="en-CA" sz="1600" dirty="0" err="1"/>
                  <a:t>frontière</a:t>
                </a:r>
                <a:r>
                  <a:rPr lang="en-CA" sz="1600" dirty="0"/>
                  <a:t> </a:t>
                </a:r>
                <a:r>
                  <a:rPr lang="en-CA" sz="1600" dirty="0" err="1"/>
                  <a:t>nulle</a:t>
                </a:r>
                <a:r>
                  <a:rPr lang="en-CA" sz="1600" dirty="0"/>
                  <a:t> de Neumann </a:t>
                </a:r>
                <a:r>
                  <a:rPr lang="en-CA" sz="1600" dirty="0" err="1"/>
                  <a:t>en</a:t>
                </a:r>
                <a:r>
                  <a:rPr lang="en-CA" sz="1600" dirty="0"/>
                  <a:t> r=0.</a:t>
                </a:r>
              </a:p>
              <a:p>
                <a:pPr marL="0" indent="0">
                  <a:buNone/>
                </a:pPr>
                <a:r>
                  <a:rPr lang="en-CA" sz="1600" b="1" dirty="0"/>
                  <a:t>CALCUL DU TERME SOURCE:</a:t>
                </a:r>
              </a:p>
              <a:p>
                <a14:m>
                  <m:oMath xmlns:m="http://schemas.openxmlformats.org/officeDocument/2006/math">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b="0" i="1" smtClean="0">
                            <a:latin typeface="Cambria Math" panose="02040503050406030204" pitchFamily="18" charset="0"/>
                          </a:rPr>
                          <m:t>𝜕</m:t>
                        </m:r>
                        <m:r>
                          <a:rPr lang="en-CA" sz="1600" b="0" i="1" smtClean="0">
                            <a:latin typeface="Cambria Math" panose="02040503050406030204" pitchFamily="18" charset="0"/>
                          </a:rPr>
                          <m:t>𝑡</m:t>
                        </m:r>
                      </m:den>
                    </m:f>
                    <m:r>
                      <a:rPr lang="en-CA" sz="1600" b="0" i="1" smtClean="0">
                        <a:latin typeface="Cambria Math" panose="02040503050406030204" pitchFamily="18" charset="0"/>
                      </a:rPr>
                      <m:t>=−</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𝐷</m:t>
                        </m:r>
                      </m:e>
                      <m:sub>
                        <m:r>
                          <a:rPr lang="en-CA" sz="1600" b="0" i="1" smtClean="0">
                            <a:latin typeface="Cambria Math" panose="02040503050406030204" pitchFamily="18" charset="0"/>
                          </a:rPr>
                          <m:t>𝑒𝑓𝑓</m:t>
                        </m:r>
                      </m:sub>
                    </m:sSub>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𝑟</m:t>
                        </m:r>
                      </m:e>
                      <m:sup>
                        <m:r>
                          <a:rPr lang="en-CA" sz="1600" b="0" i="1" smtClean="0">
                            <a:latin typeface="Cambria Math" panose="02040503050406030204" pitchFamily="18" charset="0"/>
                          </a:rPr>
                          <m:t>2</m:t>
                        </m:r>
                      </m:sup>
                    </m:sSup>
                    <m:r>
                      <a:rPr lang="en-CA" sz="1600" b="0" i="1" smtClean="0">
                        <a:latin typeface="Cambria Math" panose="02040503050406030204" pitchFamily="18" charset="0"/>
                      </a:rPr>
                      <m:t>𝑡</m:t>
                    </m:r>
                    <m:d>
                      <m:dPr>
                        <m:ctrlPr>
                          <a:rPr lang="en-CA" sz="1600" b="0" i="1" smtClean="0">
                            <a:latin typeface="Cambria Math" panose="02040503050406030204" pitchFamily="18" charset="0"/>
                          </a:rPr>
                        </m:ctrlPr>
                      </m:dPr>
                      <m:e>
                        <m:r>
                          <a:rPr lang="en-CA" sz="1600" b="0" i="1" smtClean="0">
                            <a:latin typeface="Cambria Math" panose="02040503050406030204" pitchFamily="18" charset="0"/>
                          </a:rPr>
                          <m:t>𝑅</m:t>
                        </m:r>
                        <m:r>
                          <a:rPr lang="en-CA" sz="1600" b="0" i="1" smtClean="0">
                            <a:latin typeface="Cambria Math" panose="02040503050406030204" pitchFamily="18" charset="0"/>
                          </a:rPr>
                          <m:t>−</m:t>
                        </m:r>
                        <m:r>
                          <a:rPr lang="en-CA" sz="1600" b="0" i="1" smtClean="0">
                            <a:latin typeface="Cambria Math" panose="02040503050406030204" pitchFamily="18" charset="0"/>
                          </a:rPr>
                          <m:t>𝑟</m:t>
                        </m:r>
                      </m:e>
                    </m:d>
                    <m:func>
                      <m:funcPr>
                        <m:ctrlPr>
                          <a:rPr lang="en-CA" sz="1600" b="0" i="1" smtClean="0">
                            <a:latin typeface="Cambria Math" panose="02040503050406030204" pitchFamily="18" charset="0"/>
                          </a:rPr>
                        </m:ctrlPr>
                      </m:funcPr>
                      <m:fName>
                        <m:r>
                          <m:rPr>
                            <m:sty m:val="p"/>
                          </m:rPr>
                          <a:rPr lang="en-CA" sz="1600" b="0" i="0" smtClean="0">
                            <a:latin typeface="Cambria Math" panose="02040503050406030204" pitchFamily="18" charset="0"/>
                          </a:rPr>
                          <m:t>exp</m:t>
                        </m:r>
                      </m:fName>
                      <m:e>
                        <m:d>
                          <m:dPr>
                            <m:ctrlPr>
                              <a:rPr lang="en-CA" sz="1600" b="0" i="1" smtClean="0">
                                <a:latin typeface="Cambria Math" panose="02040503050406030204" pitchFamily="18" charset="0"/>
                              </a:rPr>
                            </m:ctrlPr>
                          </m:dPr>
                          <m:e>
                            <m:r>
                              <a:rPr lang="en-CA" sz="1600" b="0" i="1" smtClean="0">
                                <a:latin typeface="Cambria Math" panose="02040503050406030204" pitchFamily="18" charset="0"/>
                              </a:rPr>
                              <m:t>−</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𝐷</m:t>
                                </m:r>
                              </m:e>
                              <m:sub>
                                <m:r>
                                  <a:rPr lang="en-CA" sz="1600" b="0" i="1" smtClean="0">
                                    <a:latin typeface="Cambria Math" panose="02040503050406030204" pitchFamily="18" charset="0"/>
                                  </a:rPr>
                                  <m:t>𝑒𝑓𝑓</m:t>
                                </m:r>
                              </m:sub>
                            </m:sSub>
                            <m:r>
                              <a:rPr lang="en-CA" sz="1600" b="0" i="1" smtClean="0">
                                <a:latin typeface="Cambria Math" panose="02040503050406030204" pitchFamily="18" charset="0"/>
                              </a:rPr>
                              <m:t>.</m:t>
                            </m:r>
                            <m:r>
                              <a:rPr lang="en-CA" sz="1600" b="0" i="1" smtClean="0">
                                <a:latin typeface="Cambria Math" panose="02040503050406030204" pitchFamily="18" charset="0"/>
                              </a:rPr>
                              <m:t>𝑡</m:t>
                            </m:r>
                          </m:e>
                        </m:d>
                      </m:e>
                    </m:func>
                    <m:r>
                      <a:rPr lang="en-CA" sz="1600" b="0" i="1" smtClean="0">
                        <a:latin typeface="Cambria Math" panose="02040503050406030204" pitchFamily="18" charset="0"/>
                      </a:rPr>
                      <m:t>+</m:t>
                    </m:r>
                    <m:sSup>
                      <m:sSupPr>
                        <m:ctrlPr>
                          <a:rPr lang="en-CA" sz="1600" i="1">
                            <a:latin typeface="Cambria Math" panose="02040503050406030204" pitchFamily="18" charset="0"/>
                          </a:rPr>
                        </m:ctrlPr>
                      </m:sSupPr>
                      <m:e>
                        <m:r>
                          <a:rPr lang="en-CA" sz="1600" i="1">
                            <a:latin typeface="Cambria Math" panose="02040503050406030204" pitchFamily="18" charset="0"/>
                          </a:rPr>
                          <m:t>𝑟</m:t>
                        </m:r>
                      </m:e>
                      <m:sup>
                        <m:r>
                          <a:rPr lang="en-CA" sz="1600" i="1">
                            <a:latin typeface="Cambria Math" panose="02040503050406030204" pitchFamily="18" charset="0"/>
                          </a:rPr>
                          <m:t>2</m:t>
                        </m:r>
                      </m:sup>
                    </m:sSup>
                    <m:d>
                      <m:dPr>
                        <m:ctrlPr>
                          <a:rPr lang="en-CA" sz="1600" i="1">
                            <a:latin typeface="Cambria Math" panose="02040503050406030204" pitchFamily="18" charset="0"/>
                          </a:rPr>
                        </m:ctrlPr>
                      </m:dPr>
                      <m:e>
                        <m:r>
                          <a:rPr lang="en-CA" sz="1600" i="1">
                            <a:latin typeface="Cambria Math" panose="02040503050406030204" pitchFamily="18" charset="0"/>
                          </a:rPr>
                          <m:t>𝑅</m:t>
                        </m:r>
                        <m:r>
                          <a:rPr lang="en-CA" sz="1600" i="1">
                            <a:latin typeface="Cambria Math" panose="02040503050406030204" pitchFamily="18" charset="0"/>
                          </a:rPr>
                          <m:t>−</m:t>
                        </m:r>
                        <m:r>
                          <a:rPr lang="en-CA" sz="1600" i="1">
                            <a:latin typeface="Cambria Math" panose="02040503050406030204" pitchFamily="18" charset="0"/>
                          </a:rPr>
                          <m:t>𝑟</m:t>
                        </m:r>
                      </m:e>
                    </m:d>
                    <m:func>
                      <m:funcPr>
                        <m:ctrlPr>
                          <a:rPr lang="en-CA" sz="1600" i="1">
                            <a:latin typeface="Cambria Math" panose="02040503050406030204" pitchFamily="18" charset="0"/>
                          </a:rPr>
                        </m:ctrlPr>
                      </m:funcPr>
                      <m:fName>
                        <m:r>
                          <m:rPr>
                            <m:sty m:val="p"/>
                          </m:rPr>
                          <a:rPr lang="en-CA" sz="1600">
                            <a:latin typeface="Cambria Math" panose="02040503050406030204" pitchFamily="18" charset="0"/>
                          </a:rPr>
                          <m:t>exp</m:t>
                        </m:r>
                      </m:fName>
                      <m:e>
                        <m:d>
                          <m:dPr>
                            <m:ctrlPr>
                              <a:rPr lang="en-CA" sz="1600" i="1">
                                <a:latin typeface="Cambria Math" panose="02040503050406030204" pitchFamily="18" charset="0"/>
                              </a:rPr>
                            </m:ctrlPr>
                          </m:dPr>
                          <m:e>
                            <m:r>
                              <a:rPr lang="en-CA" sz="1600" i="1">
                                <a:latin typeface="Cambria Math" panose="02040503050406030204" pitchFamily="18" charset="0"/>
                              </a:rPr>
                              <m:t>−</m:t>
                            </m:r>
                            <m:sSub>
                              <m:sSubPr>
                                <m:ctrlPr>
                                  <a:rPr lang="en-CA" sz="1600" b="0" i="1" smtClean="0">
                                    <a:latin typeface="Cambria Math" panose="02040503050406030204" pitchFamily="18" charset="0"/>
                                  </a:rPr>
                                </m:ctrlPr>
                              </m:sSubPr>
                              <m:e>
                                <m:r>
                                  <a:rPr lang="en-CA" sz="1600" i="1">
                                    <a:latin typeface="Cambria Math" panose="02040503050406030204" pitchFamily="18" charset="0"/>
                                  </a:rPr>
                                  <m:t>𝐷</m:t>
                                </m:r>
                              </m:e>
                              <m:sub>
                                <m:r>
                                  <a:rPr lang="en-CA" sz="1600" b="0" i="1" smtClean="0">
                                    <a:latin typeface="Cambria Math" panose="02040503050406030204" pitchFamily="18" charset="0"/>
                                  </a:rPr>
                                  <m:t>𝑒𝑓𝑓</m:t>
                                </m:r>
                              </m:sub>
                            </m:sSub>
                            <m:r>
                              <a:rPr lang="en-CA" sz="1600" b="0" i="1" smtClean="0">
                                <a:latin typeface="Cambria Math" panose="02040503050406030204" pitchFamily="18" charset="0"/>
                              </a:rPr>
                              <m:t>.</m:t>
                            </m:r>
                            <m:r>
                              <a:rPr lang="en-CA" sz="1600" i="1">
                                <a:latin typeface="Cambria Math" panose="02040503050406030204" pitchFamily="18" charset="0"/>
                              </a:rPr>
                              <m:t>𝑡</m:t>
                            </m:r>
                          </m:e>
                        </m:d>
                      </m:e>
                    </m:func>
                  </m:oMath>
                </a14:m>
                <a:endParaRPr lang="en-CA" sz="1600" b="0" dirty="0"/>
              </a:p>
              <a:p>
                <a:endParaRPr lang="en-CA" sz="1600" b="0" dirty="0"/>
              </a:p>
              <a:p>
                <a14:m>
                  <m:oMath xmlns:m="http://schemas.openxmlformats.org/officeDocument/2006/math">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b="0" i="1" smtClean="0">
                            <a:latin typeface="Cambria Math" panose="02040503050406030204" pitchFamily="18" charset="0"/>
                          </a:rPr>
                          <m:t>𝜕</m:t>
                        </m:r>
                        <m:r>
                          <a:rPr lang="en-CA" sz="1600" b="0" i="1" smtClean="0">
                            <a:latin typeface="Cambria Math" panose="02040503050406030204" pitchFamily="18" charset="0"/>
                          </a:rPr>
                          <m:t>𝑟</m:t>
                        </m:r>
                      </m:den>
                    </m:f>
                    <m:r>
                      <a:rPr lang="en-CA" sz="1600" b="0" i="1" smtClean="0">
                        <a:latin typeface="Cambria Math" panose="02040503050406030204" pitchFamily="18" charset="0"/>
                      </a:rPr>
                      <m:t>=</m:t>
                    </m:r>
                    <m:r>
                      <a:rPr lang="en-CA" sz="1600" b="0" i="1" smtClean="0">
                        <a:latin typeface="Cambria Math" panose="02040503050406030204" pitchFamily="18" charset="0"/>
                      </a:rPr>
                      <m:t>𝑡</m:t>
                    </m:r>
                    <m:d>
                      <m:dPr>
                        <m:ctrlPr>
                          <a:rPr lang="en-CA" sz="1600" b="0" i="1" smtClean="0">
                            <a:latin typeface="Cambria Math" panose="02040503050406030204" pitchFamily="18" charset="0"/>
                          </a:rPr>
                        </m:ctrlPr>
                      </m:dPr>
                      <m:e>
                        <m:r>
                          <a:rPr lang="en-CA" sz="1600" b="0" i="1" smtClean="0">
                            <a:latin typeface="Cambria Math" panose="02040503050406030204" pitchFamily="18" charset="0"/>
                          </a:rPr>
                          <m:t>2</m:t>
                        </m:r>
                        <m:r>
                          <a:rPr lang="en-CA" sz="1600" b="0" i="1" smtClean="0">
                            <a:latin typeface="Cambria Math" panose="02040503050406030204" pitchFamily="18" charset="0"/>
                          </a:rPr>
                          <m:t>𝑟𝑅</m:t>
                        </m:r>
                        <m:r>
                          <a:rPr lang="en-CA" sz="1600" b="0" i="1" smtClean="0">
                            <a:latin typeface="Cambria Math" panose="02040503050406030204" pitchFamily="18" charset="0"/>
                          </a:rPr>
                          <m:t>−3</m:t>
                        </m:r>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𝑟</m:t>
                            </m:r>
                          </m:e>
                          <m:sup>
                            <m:r>
                              <a:rPr lang="en-CA" sz="1600" b="0" i="1" smtClean="0">
                                <a:latin typeface="Cambria Math" panose="02040503050406030204" pitchFamily="18" charset="0"/>
                              </a:rPr>
                              <m:t>2</m:t>
                            </m:r>
                          </m:sup>
                        </m:sSup>
                      </m:e>
                    </m:d>
                    <m:func>
                      <m:funcPr>
                        <m:ctrlPr>
                          <a:rPr lang="en-CA" sz="1600" b="0" i="1" smtClean="0">
                            <a:latin typeface="Cambria Math" panose="02040503050406030204" pitchFamily="18" charset="0"/>
                          </a:rPr>
                        </m:ctrlPr>
                      </m:funcPr>
                      <m:fName>
                        <m:r>
                          <m:rPr>
                            <m:sty m:val="p"/>
                          </m:rPr>
                          <a:rPr lang="en-CA" sz="1600" b="0" i="0" smtClean="0">
                            <a:latin typeface="Cambria Math" panose="02040503050406030204" pitchFamily="18" charset="0"/>
                          </a:rPr>
                          <m:t>exp</m:t>
                        </m:r>
                      </m:fName>
                      <m:e>
                        <m:d>
                          <m:dPr>
                            <m:ctrlPr>
                              <a:rPr lang="en-CA" sz="1600" b="0" i="1" smtClean="0">
                                <a:latin typeface="Cambria Math" panose="02040503050406030204" pitchFamily="18" charset="0"/>
                              </a:rPr>
                            </m:ctrlPr>
                          </m:dPr>
                          <m:e>
                            <m:r>
                              <a:rPr lang="en-CA" sz="1600" b="0" i="1" smtClean="0">
                                <a:latin typeface="Cambria Math" panose="02040503050406030204" pitchFamily="18" charset="0"/>
                              </a:rPr>
                              <m:t>−</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𝐷</m:t>
                                </m:r>
                              </m:e>
                              <m:sub>
                                <m:r>
                                  <a:rPr lang="en-CA" sz="1600" b="0" i="1" smtClean="0">
                                    <a:latin typeface="Cambria Math" panose="02040503050406030204" pitchFamily="18" charset="0"/>
                                  </a:rPr>
                                  <m:t>𝑒𝑓𝑓</m:t>
                                </m:r>
                              </m:sub>
                            </m:sSub>
                            <m:r>
                              <a:rPr lang="en-CA" sz="1600" b="0" i="1" smtClean="0">
                                <a:latin typeface="Cambria Math" panose="02040503050406030204" pitchFamily="18" charset="0"/>
                              </a:rPr>
                              <m:t>.</m:t>
                            </m:r>
                            <m:r>
                              <a:rPr lang="en-CA" sz="1600" b="0" i="1" smtClean="0">
                                <a:latin typeface="Cambria Math" panose="02040503050406030204" pitchFamily="18" charset="0"/>
                              </a:rPr>
                              <m:t>𝑡</m:t>
                            </m:r>
                          </m:e>
                        </m:d>
                      </m:e>
                    </m:func>
                    <m:r>
                      <a:rPr lang="en-CA" sz="1600" b="0" i="1" smtClean="0">
                        <a:latin typeface="Cambria Math" panose="02040503050406030204" pitchFamily="18" charset="0"/>
                      </a:rPr>
                      <m:t>   →      </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1</m:t>
                        </m:r>
                      </m:num>
                      <m:den>
                        <m:r>
                          <a:rPr lang="en-CA" sz="1600" b="0" i="1" smtClean="0">
                            <a:latin typeface="Cambria Math" panose="02040503050406030204" pitchFamily="18" charset="0"/>
                          </a:rPr>
                          <m:t>𝑟</m:t>
                        </m:r>
                      </m:den>
                    </m:f>
                    <m:r>
                      <a:rPr lang="en-CA" sz="1600" b="0" i="1" smtClean="0">
                        <a:latin typeface="Cambria Math" panose="02040503050406030204" pitchFamily="18" charset="0"/>
                      </a:rPr>
                      <m:t>.</m:t>
                    </m:r>
                    <m:f>
                      <m:fPr>
                        <m:ctrlPr>
                          <a:rPr lang="en-CA" sz="1600" i="1">
                            <a:latin typeface="Cambria Math" panose="02040503050406030204" pitchFamily="18" charset="0"/>
                          </a:rPr>
                        </m:ctrlPr>
                      </m:fPr>
                      <m:num>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i="1">
                            <a:latin typeface="Cambria Math" panose="02040503050406030204" pitchFamily="18" charset="0"/>
                          </a:rPr>
                          <m:t>𝜕</m:t>
                        </m:r>
                        <m:r>
                          <a:rPr lang="en-CA" sz="1600" i="1">
                            <a:latin typeface="Cambria Math" panose="02040503050406030204" pitchFamily="18" charset="0"/>
                          </a:rPr>
                          <m:t>𝑟</m:t>
                        </m:r>
                      </m:den>
                    </m:f>
                    <m:r>
                      <a:rPr lang="en-CA" sz="1600" i="1">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1</m:t>
                        </m:r>
                      </m:num>
                      <m:den>
                        <m:r>
                          <a:rPr lang="en-CA" sz="1600" b="0" i="1" smtClean="0">
                            <a:latin typeface="Cambria Math" panose="02040503050406030204" pitchFamily="18" charset="0"/>
                          </a:rPr>
                          <m:t>𝑟</m:t>
                        </m:r>
                      </m:den>
                    </m:f>
                    <m:r>
                      <a:rPr lang="en-CA" sz="1600" i="1">
                        <a:latin typeface="Cambria Math" panose="02040503050406030204" pitchFamily="18" charset="0"/>
                      </a:rPr>
                      <m:t>𝑡</m:t>
                    </m:r>
                    <m:d>
                      <m:dPr>
                        <m:ctrlPr>
                          <a:rPr lang="en-CA" sz="1600" i="1">
                            <a:latin typeface="Cambria Math" panose="02040503050406030204" pitchFamily="18" charset="0"/>
                          </a:rPr>
                        </m:ctrlPr>
                      </m:dPr>
                      <m:e>
                        <m:r>
                          <a:rPr lang="en-CA" sz="1600" i="1">
                            <a:latin typeface="Cambria Math" panose="02040503050406030204" pitchFamily="18" charset="0"/>
                          </a:rPr>
                          <m:t>2</m:t>
                        </m:r>
                        <m:r>
                          <a:rPr lang="en-CA" sz="1600" i="1">
                            <a:latin typeface="Cambria Math" panose="02040503050406030204" pitchFamily="18" charset="0"/>
                          </a:rPr>
                          <m:t>𝑟𝑅</m:t>
                        </m:r>
                        <m:r>
                          <a:rPr lang="en-CA" sz="1600" i="1">
                            <a:latin typeface="Cambria Math" panose="02040503050406030204" pitchFamily="18" charset="0"/>
                          </a:rPr>
                          <m:t>−3</m:t>
                        </m:r>
                        <m:sSup>
                          <m:sSupPr>
                            <m:ctrlPr>
                              <a:rPr lang="en-CA" sz="1600" i="1">
                                <a:latin typeface="Cambria Math" panose="02040503050406030204" pitchFamily="18" charset="0"/>
                              </a:rPr>
                            </m:ctrlPr>
                          </m:sSupPr>
                          <m:e>
                            <m:r>
                              <a:rPr lang="en-CA" sz="1600" i="1">
                                <a:latin typeface="Cambria Math" panose="02040503050406030204" pitchFamily="18" charset="0"/>
                              </a:rPr>
                              <m:t>𝑟</m:t>
                            </m:r>
                          </m:e>
                          <m:sup>
                            <m:r>
                              <a:rPr lang="en-CA" sz="1600" i="1">
                                <a:latin typeface="Cambria Math" panose="02040503050406030204" pitchFamily="18" charset="0"/>
                              </a:rPr>
                              <m:t>2</m:t>
                            </m:r>
                          </m:sup>
                        </m:sSup>
                      </m:e>
                    </m:d>
                    <m:func>
                      <m:funcPr>
                        <m:ctrlPr>
                          <a:rPr lang="en-CA" sz="1600" i="1">
                            <a:latin typeface="Cambria Math" panose="02040503050406030204" pitchFamily="18" charset="0"/>
                          </a:rPr>
                        </m:ctrlPr>
                      </m:funcPr>
                      <m:fName>
                        <m:r>
                          <m:rPr>
                            <m:sty m:val="p"/>
                          </m:rPr>
                          <a:rPr lang="en-CA" sz="1600">
                            <a:latin typeface="Cambria Math" panose="02040503050406030204" pitchFamily="18" charset="0"/>
                          </a:rPr>
                          <m:t>exp</m:t>
                        </m:r>
                      </m:fName>
                      <m:e>
                        <m:d>
                          <m:dPr>
                            <m:ctrlPr>
                              <a:rPr lang="en-CA" sz="1600" i="1">
                                <a:latin typeface="Cambria Math" panose="02040503050406030204" pitchFamily="18" charset="0"/>
                              </a:rPr>
                            </m:ctrlPr>
                          </m:dPr>
                          <m:e>
                            <m:r>
                              <a:rPr lang="en-CA" sz="1600" i="1">
                                <a:latin typeface="Cambria Math" panose="02040503050406030204" pitchFamily="18" charset="0"/>
                              </a:rPr>
                              <m:t>−</m:t>
                            </m:r>
                            <m:sSub>
                              <m:sSubPr>
                                <m:ctrlPr>
                                  <a:rPr lang="en-CA" sz="1600" i="1">
                                    <a:latin typeface="Cambria Math" panose="02040503050406030204" pitchFamily="18" charset="0"/>
                                  </a:rPr>
                                </m:ctrlPr>
                              </m:sSubPr>
                              <m:e>
                                <m:r>
                                  <a:rPr lang="en-CA" sz="1600" i="1">
                                    <a:latin typeface="Cambria Math" panose="02040503050406030204" pitchFamily="18" charset="0"/>
                                  </a:rPr>
                                  <m:t>𝐷</m:t>
                                </m:r>
                              </m:e>
                              <m:sub>
                                <m:r>
                                  <a:rPr lang="en-CA" sz="1600" i="1">
                                    <a:latin typeface="Cambria Math" panose="02040503050406030204" pitchFamily="18" charset="0"/>
                                  </a:rPr>
                                  <m:t>𝑒𝑓𝑓</m:t>
                                </m:r>
                              </m:sub>
                            </m:sSub>
                            <m:r>
                              <a:rPr lang="en-CA" sz="1600" i="1">
                                <a:latin typeface="Cambria Math" panose="02040503050406030204" pitchFamily="18" charset="0"/>
                              </a:rPr>
                              <m:t>.</m:t>
                            </m:r>
                            <m:r>
                              <a:rPr lang="en-CA" sz="1600" i="1">
                                <a:latin typeface="Cambria Math" panose="02040503050406030204" pitchFamily="18" charset="0"/>
                              </a:rPr>
                              <m:t>𝑡</m:t>
                            </m:r>
                          </m:e>
                        </m:d>
                        <m:r>
                          <a:rPr lang="en-CA" sz="1600" b="0" i="1" smtClean="0">
                            <a:latin typeface="Cambria Math" panose="02040503050406030204" pitchFamily="18" charset="0"/>
                          </a:rPr>
                          <m:t>=</m:t>
                        </m:r>
                        <m:r>
                          <a:rPr lang="en-CA" sz="1600" i="1">
                            <a:latin typeface="Cambria Math" panose="02040503050406030204" pitchFamily="18" charset="0"/>
                          </a:rPr>
                          <m:t>𝑡</m:t>
                        </m:r>
                        <m:d>
                          <m:dPr>
                            <m:ctrlPr>
                              <a:rPr lang="en-CA" sz="1600" i="1">
                                <a:latin typeface="Cambria Math" panose="02040503050406030204" pitchFamily="18" charset="0"/>
                              </a:rPr>
                            </m:ctrlPr>
                          </m:dPr>
                          <m:e>
                            <m:r>
                              <a:rPr lang="en-CA" sz="1600" i="1">
                                <a:latin typeface="Cambria Math" panose="02040503050406030204" pitchFamily="18" charset="0"/>
                              </a:rPr>
                              <m:t>2</m:t>
                            </m:r>
                            <m:r>
                              <a:rPr lang="en-CA" sz="1600" i="1">
                                <a:latin typeface="Cambria Math" panose="02040503050406030204" pitchFamily="18" charset="0"/>
                              </a:rPr>
                              <m:t>𝑅</m:t>
                            </m:r>
                            <m:r>
                              <a:rPr lang="en-CA" sz="1600" i="1">
                                <a:latin typeface="Cambria Math" panose="02040503050406030204" pitchFamily="18" charset="0"/>
                              </a:rPr>
                              <m:t>−3</m:t>
                            </m:r>
                            <m:r>
                              <a:rPr lang="en-CA" sz="1600" b="0" i="1" smtClean="0">
                                <a:latin typeface="Cambria Math" panose="02040503050406030204" pitchFamily="18" charset="0"/>
                              </a:rPr>
                              <m:t>𝑟</m:t>
                            </m:r>
                          </m:e>
                        </m:d>
                        <m:func>
                          <m:funcPr>
                            <m:ctrlPr>
                              <a:rPr lang="en-CA" sz="1600" i="1">
                                <a:latin typeface="Cambria Math" panose="02040503050406030204" pitchFamily="18" charset="0"/>
                              </a:rPr>
                            </m:ctrlPr>
                          </m:funcPr>
                          <m:fName>
                            <m:r>
                              <m:rPr>
                                <m:sty m:val="p"/>
                              </m:rPr>
                              <a:rPr lang="en-CA" sz="1600">
                                <a:latin typeface="Cambria Math" panose="02040503050406030204" pitchFamily="18" charset="0"/>
                              </a:rPr>
                              <m:t>exp</m:t>
                            </m:r>
                          </m:fName>
                          <m:e>
                            <m:d>
                              <m:dPr>
                                <m:ctrlPr>
                                  <a:rPr lang="en-CA" sz="1600" i="1">
                                    <a:latin typeface="Cambria Math" panose="02040503050406030204" pitchFamily="18" charset="0"/>
                                  </a:rPr>
                                </m:ctrlPr>
                              </m:dPr>
                              <m:e>
                                <m:r>
                                  <a:rPr lang="en-CA" sz="1600" i="1">
                                    <a:latin typeface="Cambria Math" panose="02040503050406030204" pitchFamily="18" charset="0"/>
                                  </a:rPr>
                                  <m:t>−</m:t>
                                </m:r>
                                <m:sSub>
                                  <m:sSubPr>
                                    <m:ctrlPr>
                                      <a:rPr lang="en-CA" sz="1600" i="1">
                                        <a:latin typeface="Cambria Math" panose="02040503050406030204" pitchFamily="18" charset="0"/>
                                      </a:rPr>
                                    </m:ctrlPr>
                                  </m:sSubPr>
                                  <m:e>
                                    <m:r>
                                      <a:rPr lang="en-CA" sz="1600" i="1">
                                        <a:latin typeface="Cambria Math" panose="02040503050406030204" pitchFamily="18" charset="0"/>
                                      </a:rPr>
                                      <m:t>𝐷</m:t>
                                    </m:r>
                                  </m:e>
                                  <m:sub>
                                    <m:r>
                                      <a:rPr lang="en-CA" sz="1600" i="1">
                                        <a:latin typeface="Cambria Math" panose="02040503050406030204" pitchFamily="18" charset="0"/>
                                      </a:rPr>
                                      <m:t>𝑒𝑓𝑓</m:t>
                                    </m:r>
                                  </m:sub>
                                </m:sSub>
                                <m:r>
                                  <a:rPr lang="en-CA" sz="1600" i="1">
                                    <a:latin typeface="Cambria Math" panose="02040503050406030204" pitchFamily="18" charset="0"/>
                                  </a:rPr>
                                  <m:t>.</m:t>
                                </m:r>
                                <m:r>
                                  <a:rPr lang="en-CA" sz="1600" i="1">
                                    <a:latin typeface="Cambria Math" panose="02040503050406030204" pitchFamily="18" charset="0"/>
                                  </a:rPr>
                                  <m:t>𝑡</m:t>
                                </m:r>
                              </m:e>
                            </m:d>
                          </m:e>
                        </m:func>
                      </m:e>
                    </m:func>
                  </m:oMath>
                </a14:m>
                <a:endParaRPr lang="en-CA" sz="1600" b="0" dirty="0"/>
              </a:p>
              <a:p>
                <a:endParaRPr lang="en-CA" sz="1600" dirty="0"/>
              </a:p>
              <a:p>
                <a14:m>
                  <m:oMath xmlns:m="http://schemas.openxmlformats.org/officeDocument/2006/math">
                    <m:f>
                      <m:fPr>
                        <m:ctrlPr>
                          <a:rPr lang="en-CA" sz="1600" b="0" i="1" smtClean="0">
                            <a:latin typeface="Cambria Math" panose="02040503050406030204" pitchFamily="18" charset="0"/>
                          </a:rPr>
                        </m:ctrlPr>
                      </m:fPr>
                      <m:num>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m:t>
                            </m:r>
                          </m:e>
                          <m:sup>
                            <m:r>
                              <a:rPr lang="en-CA" sz="1600" b="0" i="1" smtClean="0">
                                <a:latin typeface="Cambria Math" panose="02040503050406030204" pitchFamily="18" charset="0"/>
                              </a:rPr>
                              <m:t>2</m:t>
                            </m:r>
                          </m:sup>
                        </m:sSup>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b="0" i="1" smtClean="0">
                            <a:latin typeface="Cambria Math" panose="02040503050406030204" pitchFamily="18" charset="0"/>
                          </a:rPr>
                          <m:t>𝜕</m:t>
                        </m:r>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𝑟</m:t>
                            </m:r>
                          </m:e>
                          <m:sup>
                            <m:r>
                              <a:rPr lang="en-CA" sz="1600" b="0" i="1" smtClean="0">
                                <a:latin typeface="Cambria Math" panose="02040503050406030204" pitchFamily="18" charset="0"/>
                              </a:rPr>
                              <m:t>2</m:t>
                            </m:r>
                          </m:sup>
                        </m:sSup>
                      </m:den>
                    </m:f>
                    <m:r>
                      <a:rPr lang="en-CA" sz="1600" b="0" i="1" smtClean="0">
                        <a:latin typeface="Cambria Math" panose="02040503050406030204" pitchFamily="18" charset="0"/>
                      </a:rPr>
                      <m:t>=</m:t>
                    </m:r>
                    <m:r>
                      <a:rPr lang="en-CA" sz="1600" b="0" i="1" smtClean="0">
                        <a:latin typeface="Cambria Math" panose="02040503050406030204" pitchFamily="18" charset="0"/>
                      </a:rPr>
                      <m:t>𝑡</m:t>
                    </m:r>
                    <m:d>
                      <m:dPr>
                        <m:ctrlPr>
                          <a:rPr lang="en-CA" sz="1600" b="0" i="1" smtClean="0">
                            <a:latin typeface="Cambria Math" panose="02040503050406030204" pitchFamily="18" charset="0"/>
                          </a:rPr>
                        </m:ctrlPr>
                      </m:dPr>
                      <m:e>
                        <m:r>
                          <a:rPr lang="en-CA" sz="1600" b="0" i="1" smtClean="0">
                            <a:latin typeface="Cambria Math" panose="02040503050406030204" pitchFamily="18" charset="0"/>
                          </a:rPr>
                          <m:t>2</m:t>
                        </m:r>
                        <m:r>
                          <a:rPr lang="en-CA" sz="1600" b="0" i="1" smtClean="0">
                            <a:latin typeface="Cambria Math" panose="02040503050406030204" pitchFamily="18" charset="0"/>
                          </a:rPr>
                          <m:t>𝑅</m:t>
                        </m:r>
                        <m:r>
                          <a:rPr lang="en-CA" sz="1600" b="0" i="1" smtClean="0">
                            <a:latin typeface="Cambria Math" panose="02040503050406030204" pitchFamily="18" charset="0"/>
                          </a:rPr>
                          <m:t>−6</m:t>
                        </m:r>
                        <m:r>
                          <a:rPr lang="en-CA" sz="1600" b="0" i="1" smtClean="0">
                            <a:latin typeface="Cambria Math" panose="02040503050406030204" pitchFamily="18" charset="0"/>
                          </a:rPr>
                          <m:t>𝑟</m:t>
                        </m:r>
                      </m:e>
                    </m:d>
                    <m:func>
                      <m:funcPr>
                        <m:ctrlPr>
                          <a:rPr lang="en-CA" sz="1600" b="0" i="1" smtClean="0">
                            <a:latin typeface="Cambria Math" panose="02040503050406030204" pitchFamily="18" charset="0"/>
                          </a:rPr>
                        </m:ctrlPr>
                      </m:funcPr>
                      <m:fName>
                        <m:r>
                          <m:rPr>
                            <m:sty m:val="p"/>
                          </m:rPr>
                          <a:rPr lang="en-CA" sz="1600" b="0" i="0" smtClean="0">
                            <a:latin typeface="Cambria Math" panose="02040503050406030204" pitchFamily="18" charset="0"/>
                          </a:rPr>
                          <m:t>exp</m:t>
                        </m:r>
                      </m:fName>
                      <m:e>
                        <m:d>
                          <m:dPr>
                            <m:ctrlPr>
                              <a:rPr lang="en-CA" sz="1600" b="0" i="1" smtClean="0">
                                <a:latin typeface="Cambria Math" panose="02040503050406030204" pitchFamily="18" charset="0"/>
                              </a:rPr>
                            </m:ctrlPr>
                          </m:dPr>
                          <m:e>
                            <m:r>
                              <a:rPr lang="en-CA" sz="1600" b="0" i="1" smtClean="0">
                                <a:latin typeface="Cambria Math" panose="02040503050406030204" pitchFamily="18" charset="0"/>
                              </a:rPr>
                              <m:t>−</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𝐷</m:t>
                                </m:r>
                              </m:e>
                              <m:sub>
                                <m:r>
                                  <a:rPr lang="en-CA" sz="1600" b="0" i="1" smtClean="0">
                                    <a:latin typeface="Cambria Math" panose="02040503050406030204" pitchFamily="18" charset="0"/>
                                  </a:rPr>
                                  <m:t>𝑒𝑓𝑓</m:t>
                                </m:r>
                              </m:sub>
                            </m:sSub>
                            <m:r>
                              <a:rPr lang="en-CA" sz="1600" b="0" i="1" smtClean="0">
                                <a:latin typeface="Cambria Math" panose="02040503050406030204" pitchFamily="18" charset="0"/>
                              </a:rPr>
                              <m:t>.</m:t>
                            </m:r>
                            <m:r>
                              <a:rPr lang="en-CA" sz="1600" b="0" i="1" smtClean="0">
                                <a:latin typeface="Cambria Math" panose="02040503050406030204" pitchFamily="18" charset="0"/>
                              </a:rPr>
                              <m:t>𝑡</m:t>
                            </m:r>
                          </m:e>
                        </m:d>
                      </m:e>
                    </m:func>
                  </m:oMath>
                </a14:m>
                <a:endParaRPr lang="en-CA" sz="1600" b="0" dirty="0"/>
              </a:p>
              <a:p>
                <a:pPr marL="0" indent="0">
                  <a:buNone/>
                </a:pPr>
                <a:endParaRPr lang="en-CA" sz="1600" dirty="0"/>
              </a:p>
              <a:p>
                <a:pPr marL="0" indent="0">
                  <a:spcBef>
                    <a:spcPts val="600"/>
                  </a:spcBef>
                  <a:spcAft>
                    <a:spcPts val="1200"/>
                  </a:spcAft>
                  <a:buNone/>
                </a:pPr>
                <a:r>
                  <a:rPr lang="en-CA" sz="1600" dirty="0"/>
                  <a:t>On </a:t>
                </a:r>
                <a:r>
                  <a:rPr lang="en-CA" sz="1600" dirty="0" err="1"/>
                  <a:t>remplace</a:t>
                </a:r>
                <a:r>
                  <a:rPr lang="en-CA" sz="1600" dirty="0"/>
                  <a:t> dans </a:t>
                </a:r>
                <a:r>
                  <a:rPr lang="en-CA" sz="1600" dirty="0" err="1"/>
                  <a:t>l’EDP</a:t>
                </a:r>
                <a:r>
                  <a:rPr lang="en-CA" sz="1600" dirty="0"/>
                  <a:t> les </a:t>
                </a:r>
                <a:r>
                  <a:rPr lang="en-CA" sz="1600" dirty="0" err="1"/>
                  <a:t>termes</a:t>
                </a:r>
                <a:r>
                  <a:rPr lang="en-CA" sz="1600" dirty="0"/>
                  <a:t> </a:t>
                </a:r>
                <a:r>
                  <a:rPr lang="en-CA" sz="1600" dirty="0" err="1"/>
                  <a:t>en</a:t>
                </a:r>
                <a:r>
                  <a:rPr lang="en-CA" sz="1600" dirty="0"/>
                  <a:t> </a:t>
                </a:r>
                <a14:m>
                  <m:oMath xmlns:m="http://schemas.openxmlformats.org/officeDocument/2006/math">
                    <m:r>
                      <a:rPr lang="en-CA" sz="1600" b="0" i="1" smtClean="0">
                        <a:latin typeface="Cambria Math" panose="02040503050406030204" pitchFamily="18" charset="0"/>
                      </a:rPr>
                      <m:t>𝐶</m:t>
                    </m:r>
                  </m:oMath>
                </a14:m>
                <a:r>
                  <a:rPr lang="en-CA" sz="1600" dirty="0"/>
                  <a:t> par </a:t>
                </a:r>
                <a:r>
                  <a:rPr lang="en-CA" sz="1600" dirty="0" err="1"/>
                  <a:t>leurs</a:t>
                </a:r>
                <a:r>
                  <a:rPr lang="en-CA" sz="1600" dirty="0"/>
                  <a:t> expressions </a:t>
                </a:r>
                <a:r>
                  <a:rPr lang="en-CA" sz="1600" dirty="0" err="1"/>
                  <a:t>en</a:t>
                </a:r>
                <a:r>
                  <a:rPr lang="en-CA" sz="1600" dirty="0"/>
                  <a:t> </a:t>
                </a:r>
                <a14:m>
                  <m:oMath xmlns:m="http://schemas.openxmlformats.org/officeDocument/2006/math">
                    <m:acc>
                      <m:accPr>
                        <m:chr m:val="̂"/>
                        <m:ctrlPr>
                          <a:rPr lang="en-CA" sz="1600" i="1" smtClean="0">
                            <a:latin typeface="Cambria Math" panose="02040503050406030204" pitchFamily="18" charset="0"/>
                          </a:rPr>
                        </m:ctrlPr>
                      </m:accPr>
                      <m:e>
                        <m:r>
                          <a:rPr lang="en-CA" sz="1600" b="0" i="1">
                            <a:latin typeface="Cambria Math" panose="02040503050406030204" pitchFamily="18" charset="0"/>
                          </a:rPr>
                          <m:t>𝐶</m:t>
                        </m:r>
                      </m:e>
                    </m:acc>
                    <m:r>
                      <a:rPr lang="en-CA" sz="1600" b="0" i="1">
                        <a:latin typeface="Cambria Math" panose="02040503050406030204" pitchFamily="18" charset="0"/>
                      </a:rPr>
                      <m:t> </m:t>
                    </m:r>
                  </m:oMath>
                </a14:m>
                <a:r>
                  <a:rPr lang="en-CA" sz="1600" dirty="0"/>
                  <a:t>pour </a:t>
                </a:r>
                <a:r>
                  <a:rPr lang="en-CA" sz="1600" dirty="0" err="1"/>
                  <a:t>obtenir</a:t>
                </a:r>
                <a:r>
                  <a:rPr lang="en-CA" sz="1600" dirty="0"/>
                  <a:t> le </a:t>
                </a:r>
                <a:r>
                  <a:rPr lang="en-CA" sz="1600" dirty="0" err="1"/>
                  <a:t>terme</a:t>
                </a:r>
                <a:r>
                  <a:rPr lang="en-CA" sz="1600" dirty="0"/>
                  <a:t> source:</a:t>
                </a:r>
              </a:p>
              <a:p>
                <a:pPr marL="0" indent="0">
                  <a:buNone/>
                </a:pPr>
                <a14:m>
                  <m:oMathPara xmlns:m="http://schemas.openxmlformats.org/officeDocument/2006/math">
                    <m:oMathParaPr>
                      <m:jc m:val="left"/>
                    </m:oMathParaPr>
                    <m:oMath xmlns:m="http://schemas.openxmlformats.org/officeDocument/2006/math">
                      <m:f>
                        <m:fPr>
                          <m:ctrlPr>
                            <a:rPr lang="en-CA" sz="1500" b="0" i="1" smtClean="0">
                              <a:latin typeface="Cambria Math" panose="02040503050406030204" pitchFamily="18" charset="0"/>
                            </a:rPr>
                          </m:ctrlPr>
                        </m:fPr>
                        <m:num>
                          <m:r>
                            <a:rPr lang="en-CA" sz="1500" b="0" i="1" smtClean="0">
                              <a:latin typeface="Cambria Math" panose="02040503050406030204" pitchFamily="18" charset="0"/>
                            </a:rPr>
                            <m:t>𝜕</m:t>
                          </m:r>
                          <m:acc>
                            <m:accPr>
                              <m:chr m:val="̂"/>
                              <m:ctrlPr>
                                <a:rPr lang="en-CA" sz="1500" i="1">
                                  <a:latin typeface="Cambria Math" panose="02040503050406030204" pitchFamily="18" charset="0"/>
                                </a:rPr>
                              </m:ctrlPr>
                            </m:accPr>
                            <m:e>
                              <m:r>
                                <a:rPr lang="en-CA" sz="1500" i="1">
                                  <a:latin typeface="Cambria Math" panose="02040503050406030204" pitchFamily="18" charset="0"/>
                                </a:rPr>
                                <m:t>𝐶</m:t>
                              </m:r>
                            </m:e>
                          </m:acc>
                        </m:num>
                        <m:den>
                          <m:r>
                            <a:rPr lang="en-CA" sz="1500" b="0" i="1" smtClean="0">
                              <a:latin typeface="Cambria Math" panose="02040503050406030204" pitchFamily="18" charset="0"/>
                            </a:rPr>
                            <m:t>𝜕</m:t>
                          </m:r>
                          <m:r>
                            <a:rPr lang="en-CA" sz="1500" b="0" i="1" smtClean="0">
                              <a:latin typeface="Cambria Math" panose="02040503050406030204" pitchFamily="18" charset="0"/>
                            </a:rPr>
                            <m:t>𝑡</m:t>
                          </m:r>
                        </m:den>
                      </m:f>
                      <m:r>
                        <a:rPr lang="en-CA" sz="1500" b="0" i="1" smtClean="0">
                          <a:latin typeface="Cambria Math" panose="02040503050406030204" pitchFamily="18" charset="0"/>
                        </a:rPr>
                        <m:t>−</m:t>
                      </m:r>
                      <m:sSub>
                        <m:sSubPr>
                          <m:ctrlPr>
                            <a:rPr lang="en-CA" sz="1500" b="0" i="1" smtClean="0">
                              <a:latin typeface="Cambria Math" panose="02040503050406030204" pitchFamily="18" charset="0"/>
                            </a:rPr>
                          </m:ctrlPr>
                        </m:sSubPr>
                        <m:e>
                          <m:r>
                            <a:rPr lang="en-CA" sz="1500" b="0" i="1" smtClean="0">
                              <a:latin typeface="Cambria Math" panose="02040503050406030204" pitchFamily="18" charset="0"/>
                            </a:rPr>
                            <m:t>𝐷</m:t>
                          </m:r>
                        </m:e>
                        <m:sub>
                          <m:r>
                            <a:rPr lang="en-CA" sz="1500" b="0" i="1" smtClean="0">
                              <a:latin typeface="Cambria Math" panose="02040503050406030204" pitchFamily="18" charset="0"/>
                            </a:rPr>
                            <m:t>𝑒𝑓𝑓</m:t>
                          </m:r>
                        </m:sub>
                      </m:sSub>
                      <m:d>
                        <m:dPr>
                          <m:ctrlPr>
                            <a:rPr lang="en-CA" sz="1500" b="0" i="1" smtClean="0">
                              <a:latin typeface="Cambria Math" panose="02040503050406030204" pitchFamily="18" charset="0"/>
                            </a:rPr>
                          </m:ctrlPr>
                        </m:dPr>
                        <m:e>
                          <m:f>
                            <m:fPr>
                              <m:ctrlPr>
                                <a:rPr lang="en-CA" sz="1500" b="0" i="1" smtClean="0">
                                  <a:latin typeface="Cambria Math" panose="02040503050406030204" pitchFamily="18" charset="0"/>
                                </a:rPr>
                              </m:ctrlPr>
                            </m:fPr>
                            <m:num>
                              <m:r>
                                <a:rPr lang="en-CA" sz="1500" b="0" i="1" smtClean="0">
                                  <a:latin typeface="Cambria Math" panose="02040503050406030204" pitchFamily="18" charset="0"/>
                                </a:rPr>
                                <m:t>1</m:t>
                              </m:r>
                            </m:num>
                            <m:den>
                              <m:r>
                                <a:rPr lang="en-CA" sz="1500" b="0" i="1" smtClean="0">
                                  <a:latin typeface="Cambria Math" panose="02040503050406030204" pitchFamily="18" charset="0"/>
                                </a:rPr>
                                <m:t>𝑟</m:t>
                              </m:r>
                            </m:den>
                          </m:f>
                          <m:f>
                            <m:fPr>
                              <m:ctrlPr>
                                <a:rPr lang="en-CA" sz="1500" b="0" i="1" smtClean="0">
                                  <a:latin typeface="Cambria Math" panose="02040503050406030204" pitchFamily="18" charset="0"/>
                                </a:rPr>
                              </m:ctrlPr>
                            </m:fPr>
                            <m:num>
                              <m:r>
                                <a:rPr lang="en-CA" sz="1500" b="0" i="1" smtClean="0">
                                  <a:latin typeface="Cambria Math" panose="02040503050406030204" pitchFamily="18" charset="0"/>
                                </a:rPr>
                                <m:t>𝜕</m:t>
                              </m:r>
                              <m:acc>
                                <m:accPr>
                                  <m:chr m:val="̂"/>
                                  <m:ctrlPr>
                                    <a:rPr lang="en-CA" sz="1500" i="1">
                                      <a:latin typeface="Cambria Math" panose="02040503050406030204" pitchFamily="18" charset="0"/>
                                    </a:rPr>
                                  </m:ctrlPr>
                                </m:accPr>
                                <m:e>
                                  <m:r>
                                    <a:rPr lang="en-CA" sz="1500" i="1">
                                      <a:latin typeface="Cambria Math" panose="02040503050406030204" pitchFamily="18" charset="0"/>
                                    </a:rPr>
                                    <m:t>𝐶</m:t>
                                  </m:r>
                                </m:e>
                              </m:acc>
                            </m:num>
                            <m:den>
                              <m:r>
                                <a:rPr lang="en-CA" sz="1500" b="0" i="1" smtClean="0">
                                  <a:latin typeface="Cambria Math" panose="02040503050406030204" pitchFamily="18" charset="0"/>
                                </a:rPr>
                                <m:t>𝜕</m:t>
                              </m:r>
                              <m:r>
                                <a:rPr lang="en-CA" sz="1500" b="0" i="1" smtClean="0">
                                  <a:latin typeface="Cambria Math" panose="02040503050406030204" pitchFamily="18" charset="0"/>
                                </a:rPr>
                                <m:t>𝑟</m:t>
                              </m:r>
                            </m:den>
                          </m:f>
                          <m:r>
                            <a:rPr lang="en-CA" sz="1500" b="0" i="1" smtClean="0">
                              <a:latin typeface="Cambria Math" panose="02040503050406030204" pitchFamily="18" charset="0"/>
                            </a:rPr>
                            <m:t>+</m:t>
                          </m:r>
                          <m:f>
                            <m:fPr>
                              <m:ctrlPr>
                                <a:rPr lang="en-CA" sz="1500" b="0" i="1" smtClean="0">
                                  <a:latin typeface="Cambria Math" panose="02040503050406030204" pitchFamily="18" charset="0"/>
                                </a:rPr>
                              </m:ctrlPr>
                            </m:fPr>
                            <m:num>
                              <m:sSup>
                                <m:sSupPr>
                                  <m:ctrlPr>
                                    <a:rPr lang="en-CA" sz="1500" b="0" i="1" smtClean="0">
                                      <a:latin typeface="Cambria Math" panose="02040503050406030204" pitchFamily="18" charset="0"/>
                                    </a:rPr>
                                  </m:ctrlPr>
                                </m:sSupPr>
                                <m:e>
                                  <m:r>
                                    <a:rPr lang="en-CA" sz="1500" b="0" i="1" smtClean="0">
                                      <a:latin typeface="Cambria Math" panose="02040503050406030204" pitchFamily="18" charset="0"/>
                                    </a:rPr>
                                    <m:t>𝜕</m:t>
                                  </m:r>
                                </m:e>
                                <m:sup>
                                  <m:r>
                                    <a:rPr lang="en-CA" sz="1500" b="0" i="1" smtClean="0">
                                      <a:latin typeface="Cambria Math" panose="02040503050406030204" pitchFamily="18" charset="0"/>
                                    </a:rPr>
                                    <m:t>2</m:t>
                                  </m:r>
                                </m:sup>
                              </m:sSup>
                              <m:acc>
                                <m:accPr>
                                  <m:chr m:val="̂"/>
                                  <m:ctrlPr>
                                    <a:rPr lang="en-CA" sz="1500" i="1">
                                      <a:latin typeface="Cambria Math" panose="02040503050406030204" pitchFamily="18" charset="0"/>
                                    </a:rPr>
                                  </m:ctrlPr>
                                </m:accPr>
                                <m:e>
                                  <m:r>
                                    <a:rPr lang="en-CA" sz="1500" i="1">
                                      <a:latin typeface="Cambria Math" panose="02040503050406030204" pitchFamily="18" charset="0"/>
                                    </a:rPr>
                                    <m:t>𝐶</m:t>
                                  </m:r>
                                </m:e>
                              </m:acc>
                            </m:num>
                            <m:den>
                              <m:r>
                                <a:rPr lang="en-CA" sz="1500" b="0" i="1" smtClean="0">
                                  <a:latin typeface="Cambria Math" panose="02040503050406030204" pitchFamily="18" charset="0"/>
                                </a:rPr>
                                <m:t>𝜕</m:t>
                              </m:r>
                              <m:sSup>
                                <m:sSupPr>
                                  <m:ctrlPr>
                                    <a:rPr lang="en-CA" sz="1500" b="0" i="1" smtClean="0">
                                      <a:latin typeface="Cambria Math" panose="02040503050406030204" pitchFamily="18" charset="0"/>
                                    </a:rPr>
                                  </m:ctrlPr>
                                </m:sSupPr>
                                <m:e>
                                  <m:r>
                                    <a:rPr lang="en-CA" sz="1500" b="0" i="1" smtClean="0">
                                      <a:latin typeface="Cambria Math" panose="02040503050406030204" pitchFamily="18" charset="0"/>
                                    </a:rPr>
                                    <m:t>𝑟</m:t>
                                  </m:r>
                                </m:e>
                                <m:sup>
                                  <m:r>
                                    <a:rPr lang="en-CA" sz="1500" b="0" i="1" smtClean="0">
                                      <a:latin typeface="Cambria Math" panose="02040503050406030204" pitchFamily="18" charset="0"/>
                                    </a:rPr>
                                    <m:t>2</m:t>
                                  </m:r>
                                </m:sup>
                              </m:sSup>
                            </m:den>
                          </m:f>
                        </m:e>
                      </m:d>
                      <m:r>
                        <a:rPr lang="en-CA" sz="1500" b="0" i="1" smtClean="0">
                          <a:latin typeface="Cambria Math" panose="02040503050406030204" pitchFamily="18" charset="0"/>
                        </a:rPr>
                        <m:t>+</m:t>
                      </m:r>
                      <m:r>
                        <a:rPr lang="en-CA" sz="1500" b="0" i="1" smtClean="0">
                          <a:latin typeface="Cambria Math" panose="02040503050406030204" pitchFamily="18" charset="0"/>
                        </a:rPr>
                        <m:t>𝑘</m:t>
                      </m:r>
                      <m:acc>
                        <m:accPr>
                          <m:chr m:val="̂"/>
                          <m:ctrlPr>
                            <a:rPr lang="en-CA" sz="1500" i="1">
                              <a:latin typeface="Cambria Math" panose="02040503050406030204" pitchFamily="18" charset="0"/>
                            </a:rPr>
                          </m:ctrlPr>
                        </m:accPr>
                        <m:e>
                          <m:r>
                            <a:rPr lang="en-CA" sz="1500" i="1">
                              <a:latin typeface="Cambria Math" panose="02040503050406030204" pitchFamily="18" charset="0"/>
                            </a:rPr>
                            <m:t>𝐶</m:t>
                          </m:r>
                        </m:e>
                      </m:acc>
                      <m:r>
                        <a:rPr lang="en-CA" sz="1500" b="0" i="1" smtClean="0">
                          <a:latin typeface="Cambria Math" panose="02040503050406030204" pitchFamily="18" charset="0"/>
                        </a:rPr>
                        <m:t>=</m:t>
                      </m:r>
                      <m:r>
                        <a:rPr lang="en-CA" sz="1500" i="1" smtClean="0">
                          <a:solidFill>
                            <a:srgbClr val="FF0000"/>
                          </a:solidFill>
                          <a:latin typeface="Cambria Math" panose="02040503050406030204" pitchFamily="18" charset="0"/>
                        </a:rPr>
                        <m:t>𝑡</m:t>
                      </m:r>
                      <m:r>
                        <a:rPr lang="en-CA" sz="1500" b="0" i="1" smtClean="0">
                          <a:solidFill>
                            <a:srgbClr val="FF0000"/>
                          </a:solidFill>
                          <a:latin typeface="Cambria Math" panose="02040503050406030204" pitchFamily="18" charset="0"/>
                        </a:rPr>
                        <m:t>𝑒𝑟𝑚𝑒</m:t>
                      </m:r>
                      <m:r>
                        <a:rPr lang="en-CA" sz="1500" b="0" i="1" smtClean="0">
                          <a:solidFill>
                            <a:srgbClr val="FF0000"/>
                          </a:solidFill>
                          <a:latin typeface="Cambria Math" panose="02040503050406030204" pitchFamily="18" charset="0"/>
                        </a:rPr>
                        <m:t> </m:t>
                      </m:r>
                      <m:r>
                        <a:rPr lang="en-CA" sz="1500" b="0" i="1" smtClean="0">
                          <a:solidFill>
                            <a:srgbClr val="FF0000"/>
                          </a:solidFill>
                          <a:latin typeface="Cambria Math" panose="02040503050406030204" pitchFamily="18" charset="0"/>
                        </a:rPr>
                        <m:t>𝑠𝑜𝑢𝑟𝑐𝑒</m:t>
                      </m:r>
                      <m:r>
                        <a:rPr lang="en-CA" sz="1500" b="0" i="1" smtClean="0">
                          <a:latin typeface="Cambria Math" panose="02040503050406030204" pitchFamily="18" charset="0"/>
                        </a:rPr>
                        <m:t>=</m:t>
                      </m:r>
                      <m:sSub>
                        <m:sSubPr>
                          <m:ctrlPr>
                            <a:rPr lang="en-CA" sz="1500" b="0" i="1" smtClean="0">
                              <a:latin typeface="Cambria Math" panose="02040503050406030204" pitchFamily="18" charset="0"/>
                            </a:rPr>
                          </m:ctrlPr>
                        </m:sSubPr>
                        <m:e>
                          <m:r>
                            <a:rPr lang="en-CA" sz="1500" b="0" i="1" smtClean="0">
                              <a:latin typeface="Cambria Math" panose="02040503050406030204" pitchFamily="18" charset="0"/>
                            </a:rPr>
                            <m:t>𝐷</m:t>
                          </m:r>
                        </m:e>
                        <m:sub>
                          <m:r>
                            <a:rPr lang="en-CA" sz="1500" b="0" i="1" smtClean="0">
                              <a:latin typeface="Cambria Math" panose="02040503050406030204" pitchFamily="18" charset="0"/>
                            </a:rPr>
                            <m:t>𝑒𝑓𝑓</m:t>
                          </m:r>
                        </m:sub>
                      </m:sSub>
                      <m:func>
                        <m:funcPr>
                          <m:ctrlPr>
                            <a:rPr lang="en-CA" sz="1500" b="0" i="1" smtClean="0">
                              <a:latin typeface="Cambria Math" panose="02040503050406030204" pitchFamily="18" charset="0"/>
                            </a:rPr>
                          </m:ctrlPr>
                        </m:funcPr>
                        <m:fName>
                          <m:r>
                            <a:rPr lang="en-CA" sz="1500" b="0" i="1" smtClean="0">
                              <a:latin typeface="Cambria Math" panose="02040503050406030204" pitchFamily="18" charset="0"/>
                            </a:rPr>
                            <m:t>𝑡</m:t>
                          </m:r>
                          <m:r>
                            <a:rPr lang="en-CA" sz="1500" b="0" i="1" smtClean="0">
                              <a:latin typeface="Cambria Math" panose="02040503050406030204" pitchFamily="18" charset="0"/>
                            </a:rPr>
                            <m:t>.</m:t>
                          </m:r>
                          <m:r>
                            <m:rPr>
                              <m:sty m:val="p"/>
                            </m:rPr>
                            <a:rPr lang="en-CA" sz="1500" b="0" i="0" smtClean="0">
                              <a:latin typeface="Cambria Math" panose="02040503050406030204" pitchFamily="18" charset="0"/>
                            </a:rPr>
                            <m:t>exp</m:t>
                          </m:r>
                        </m:fName>
                        <m:e>
                          <m:d>
                            <m:dPr>
                              <m:ctrlPr>
                                <a:rPr lang="en-CA" sz="1500" b="0" i="1" smtClean="0">
                                  <a:latin typeface="Cambria Math" panose="02040503050406030204" pitchFamily="18" charset="0"/>
                                </a:rPr>
                              </m:ctrlPr>
                            </m:dPr>
                            <m:e>
                              <m:r>
                                <a:rPr lang="en-CA" sz="1500" b="0" i="1" smtClean="0">
                                  <a:latin typeface="Cambria Math" panose="02040503050406030204" pitchFamily="18" charset="0"/>
                                </a:rPr>
                                <m:t>−</m:t>
                              </m:r>
                              <m:sSub>
                                <m:sSubPr>
                                  <m:ctrlPr>
                                    <a:rPr lang="en-CA" sz="1500" b="0" i="1" smtClean="0">
                                      <a:latin typeface="Cambria Math" panose="02040503050406030204" pitchFamily="18" charset="0"/>
                                    </a:rPr>
                                  </m:ctrlPr>
                                </m:sSubPr>
                                <m:e>
                                  <m:r>
                                    <a:rPr lang="en-CA" sz="1500" b="0" i="1" smtClean="0">
                                      <a:latin typeface="Cambria Math" panose="02040503050406030204" pitchFamily="18" charset="0"/>
                                    </a:rPr>
                                    <m:t>𝐷</m:t>
                                  </m:r>
                                </m:e>
                                <m:sub>
                                  <m:r>
                                    <a:rPr lang="en-CA" sz="1500" b="0" i="1" smtClean="0">
                                      <a:latin typeface="Cambria Math" panose="02040503050406030204" pitchFamily="18" charset="0"/>
                                    </a:rPr>
                                    <m:t>𝑒𝑓𝑓</m:t>
                                  </m:r>
                                </m:sub>
                              </m:sSub>
                              <m:r>
                                <a:rPr lang="en-CA" sz="1500" b="0" i="1" smtClean="0">
                                  <a:latin typeface="Cambria Math" panose="02040503050406030204" pitchFamily="18" charset="0"/>
                                </a:rPr>
                                <m:t>.</m:t>
                              </m:r>
                              <m:r>
                                <a:rPr lang="en-CA" sz="1500" b="0" i="1" smtClean="0">
                                  <a:latin typeface="Cambria Math" panose="02040503050406030204" pitchFamily="18" charset="0"/>
                                </a:rPr>
                                <m:t>𝑡</m:t>
                              </m:r>
                            </m:e>
                          </m:d>
                        </m:e>
                      </m:func>
                      <m:r>
                        <a:rPr lang="en-CA" sz="1500" b="0" i="1" smtClean="0">
                          <a:latin typeface="Cambria Math" panose="02040503050406030204" pitchFamily="18" charset="0"/>
                        </a:rPr>
                        <m:t> </m:t>
                      </m:r>
                      <m:d>
                        <m:dPr>
                          <m:begChr m:val="["/>
                          <m:endChr m:val="]"/>
                          <m:ctrlPr>
                            <a:rPr lang="en-CA" sz="1500" b="0" i="1" smtClean="0">
                              <a:latin typeface="Cambria Math" panose="02040503050406030204" pitchFamily="18" charset="0"/>
                            </a:rPr>
                          </m:ctrlPr>
                        </m:dPr>
                        <m:e>
                          <m:d>
                            <m:dPr>
                              <m:ctrlPr>
                                <a:rPr lang="en-CA" sz="1500" b="0" i="1" smtClean="0">
                                  <a:latin typeface="Cambria Math" panose="02040503050406030204" pitchFamily="18" charset="0"/>
                                </a:rPr>
                              </m:ctrlPr>
                            </m:dPr>
                            <m:e>
                              <m:f>
                                <m:fPr>
                                  <m:ctrlPr>
                                    <a:rPr lang="en-CA" sz="1500" i="1">
                                      <a:latin typeface="Cambria Math" panose="02040503050406030204" pitchFamily="18" charset="0"/>
                                    </a:rPr>
                                  </m:ctrlPr>
                                </m:fPr>
                                <m:num>
                                  <m:r>
                                    <a:rPr lang="en-CA" sz="1500" i="1">
                                      <a:latin typeface="Cambria Math" panose="02040503050406030204" pitchFamily="18" charset="0"/>
                                    </a:rPr>
                                    <m:t>𝑘𝑟</m:t>
                                  </m:r>
                                </m:num>
                                <m:den>
                                  <m:sSub>
                                    <m:sSubPr>
                                      <m:ctrlPr>
                                        <a:rPr lang="en-CA" sz="1500" i="1">
                                          <a:latin typeface="Cambria Math" panose="02040503050406030204" pitchFamily="18" charset="0"/>
                                        </a:rPr>
                                      </m:ctrlPr>
                                    </m:sSubPr>
                                    <m:e>
                                      <m:r>
                                        <a:rPr lang="en-CA" sz="1500" i="1">
                                          <a:latin typeface="Cambria Math" panose="02040503050406030204" pitchFamily="18" charset="0"/>
                                        </a:rPr>
                                        <m:t>𝐷</m:t>
                                      </m:r>
                                    </m:e>
                                    <m:sub>
                                      <m:r>
                                        <a:rPr lang="en-CA" sz="1500" i="1">
                                          <a:latin typeface="Cambria Math" panose="02040503050406030204" pitchFamily="18" charset="0"/>
                                        </a:rPr>
                                        <m:t>𝑒𝑓𝑓</m:t>
                                      </m:r>
                                    </m:sub>
                                  </m:sSub>
                                </m:den>
                              </m:f>
                              <m:r>
                                <a:rPr lang="en-CA" sz="1500" i="1">
                                  <a:latin typeface="Cambria Math" panose="02040503050406030204" pitchFamily="18" charset="0"/>
                                </a:rPr>
                                <m:t>−1</m:t>
                              </m:r>
                            </m:e>
                          </m:d>
                          <m:sSup>
                            <m:sSupPr>
                              <m:ctrlPr>
                                <a:rPr lang="en-CA" sz="1500" b="0" i="1" smtClean="0">
                                  <a:latin typeface="Cambria Math" panose="02040503050406030204" pitchFamily="18" charset="0"/>
                                </a:rPr>
                              </m:ctrlPr>
                            </m:sSupPr>
                            <m:e>
                              <m:r>
                                <a:rPr lang="en-CA" sz="1500" b="0" i="1" smtClean="0">
                                  <a:latin typeface="Cambria Math" panose="02040503050406030204" pitchFamily="18" charset="0"/>
                                </a:rPr>
                                <m:t>𝑟</m:t>
                              </m:r>
                            </m:e>
                            <m:sup>
                              <m:r>
                                <a:rPr lang="en-CA" sz="1500" b="0" i="1" smtClean="0">
                                  <a:latin typeface="Cambria Math" panose="02040503050406030204" pitchFamily="18" charset="0"/>
                                </a:rPr>
                                <m:t>2</m:t>
                              </m:r>
                            </m:sup>
                          </m:sSup>
                          <m:d>
                            <m:dPr>
                              <m:ctrlPr>
                                <a:rPr lang="en-CA" sz="1500" i="1">
                                  <a:latin typeface="Cambria Math" panose="02040503050406030204" pitchFamily="18" charset="0"/>
                                </a:rPr>
                              </m:ctrlPr>
                            </m:dPr>
                            <m:e>
                              <m:r>
                                <a:rPr lang="en-CA" sz="1500" i="1">
                                  <a:latin typeface="Cambria Math" panose="02040503050406030204" pitchFamily="18" charset="0"/>
                                </a:rPr>
                                <m:t>𝑅</m:t>
                              </m:r>
                              <m:r>
                                <a:rPr lang="en-CA" sz="1500" i="1">
                                  <a:latin typeface="Cambria Math" panose="02040503050406030204" pitchFamily="18" charset="0"/>
                                </a:rPr>
                                <m:t>−</m:t>
                              </m:r>
                              <m:r>
                                <a:rPr lang="en-CA" sz="1500" i="1">
                                  <a:latin typeface="Cambria Math" panose="02040503050406030204" pitchFamily="18" charset="0"/>
                                </a:rPr>
                                <m:t>𝑟</m:t>
                              </m:r>
                            </m:e>
                          </m:d>
                          <m:r>
                            <a:rPr lang="en-CA" sz="1500" b="0" i="1" smtClean="0">
                              <a:latin typeface="Cambria Math" panose="02040503050406030204" pitchFamily="18" charset="0"/>
                            </a:rPr>
                            <m:t>−4</m:t>
                          </m:r>
                          <m:r>
                            <a:rPr lang="en-CA" sz="1500" b="0" i="1" smtClean="0">
                              <a:latin typeface="Cambria Math" panose="02040503050406030204" pitchFamily="18" charset="0"/>
                            </a:rPr>
                            <m:t>𝑅</m:t>
                          </m:r>
                          <m:r>
                            <a:rPr lang="en-CA" sz="1500" b="0" i="1" smtClean="0">
                              <a:latin typeface="Cambria Math" panose="02040503050406030204" pitchFamily="18" charset="0"/>
                            </a:rPr>
                            <m:t>+9</m:t>
                          </m:r>
                          <m:r>
                            <a:rPr lang="en-CA" sz="1500" b="0" i="1" smtClean="0">
                              <a:latin typeface="Cambria Math" panose="02040503050406030204" pitchFamily="18" charset="0"/>
                            </a:rPr>
                            <m:t>𝑟</m:t>
                          </m:r>
                        </m:e>
                      </m:d>
                      <m:r>
                        <a:rPr lang="en-CA" sz="1500" b="0" i="1" smtClean="0">
                          <a:latin typeface="Cambria Math" panose="02040503050406030204" pitchFamily="18" charset="0"/>
                        </a:rPr>
                        <m:t>+</m:t>
                      </m:r>
                      <m:sSup>
                        <m:sSupPr>
                          <m:ctrlPr>
                            <a:rPr lang="en-CA" sz="1500" b="0" i="1" smtClean="0">
                              <a:latin typeface="Cambria Math" panose="02040503050406030204" pitchFamily="18" charset="0"/>
                            </a:rPr>
                          </m:ctrlPr>
                        </m:sSupPr>
                        <m:e>
                          <m:r>
                            <a:rPr lang="en-CA" sz="1500" b="0" i="1" smtClean="0">
                              <a:latin typeface="Cambria Math" panose="02040503050406030204" pitchFamily="18" charset="0"/>
                            </a:rPr>
                            <m:t>𝑟</m:t>
                          </m:r>
                        </m:e>
                        <m:sup>
                          <m:r>
                            <a:rPr lang="en-CA" sz="1500" b="0" i="1" smtClean="0">
                              <a:latin typeface="Cambria Math" panose="02040503050406030204" pitchFamily="18" charset="0"/>
                            </a:rPr>
                            <m:t>2</m:t>
                          </m:r>
                        </m:sup>
                      </m:sSup>
                      <m:d>
                        <m:dPr>
                          <m:ctrlPr>
                            <a:rPr lang="en-CA" sz="1500" i="1">
                              <a:latin typeface="Cambria Math" panose="02040503050406030204" pitchFamily="18" charset="0"/>
                            </a:rPr>
                          </m:ctrlPr>
                        </m:dPr>
                        <m:e>
                          <m:r>
                            <a:rPr lang="en-CA" sz="1500" i="1">
                              <a:latin typeface="Cambria Math" panose="02040503050406030204" pitchFamily="18" charset="0"/>
                            </a:rPr>
                            <m:t>𝑅</m:t>
                          </m:r>
                          <m:r>
                            <a:rPr lang="en-CA" sz="1500" i="1">
                              <a:latin typeface="Cambria Math" panose="02040503050406030204" pitchFamily="18" charset="0"/>
                            </a:rPr>
                            <m:t>−</m:t>
                          </m:r>
                          <m:r>
                            <a:rPr lang="en-CA" sz="1500" i="1">
                              <a:latin typeface="Cambria Math" panose="02040503050406030204" pitchFamily="18" charset="0"/>
                            </a:rPr>
                            <m:t>𝑟</m:t>
                          </m:r>
                        </m:e>
                      </m:d>
                      <m:func>
                        <m:funcPr>
                          <m:ctrlPr>
                            <a:rPr lang="en-CA" sz="1500" i="1">
                              <a:latin typeface="Cambria Math" panose="02040503050406030204" pitchFamily="18" charset="0"/>
                            </a:rPr>
                          </m:ctrlPr>
                        </m:funcPr>
                        <m:fName>
                          <m:r>
                            <m:rPr>
                              <m:sty m:val="p"/>
                            </m:rPr>
                            <a:rPr lang="en-CA" sz="1500">
                              <a:latin typeface="Cambria Math" panose="02040503050406030204" pitchFamily="18" charset="0"/>
                            </a:rPr>
                            <m:t>exp</m:t>
                          </m:r>
                        </m:fName>
                        <m:e>
                          <m:d>
                            <m:dPr>
                              <m:ctrlPr>
                                <a:rPr lang="en-CA" sz="1500" i="1">
                                  <a:latin typeface="Cambria Math" panose="02040503050406030204" pitchFamily="18" charset="0"/>
                                </a:rPr>
                              </m:ctrlPr>
                            </m:dPr>
                            <m:e>
                              <m:r>
                                <a:rPr lang="en-CA" sz="1500" i="1">
                                  <a:latin typeface="Cambria Math" panose="02040503050406030204" pitchFamily="18" charset="0"/>
                                </a:rPr>
                                <m:t>−</m:t>
                              </m:r>
                              <m:sSub>
                                <m:sSubPr>
                                  <m:ctrlPr>
                                    <a:rPr lang="en-CA" sz="1500" b="0" i="1" smtClean="0">
                                      <a:latin typeface="Cambria Math" panose="02040503050406030204" pitchFamily="18" charset="0"/>
                                    </a:rPr>
                                  </m:ctrlPr>
                                </m:sSubPr>
                                <m:e>
                                  <m:r>
                                    <a:rPr lang="en-CA" sz="1500" i="1">
                                      <a:latin typeface="Cambria Math" panose="02040503050406030204" pitchFamily="18" charset="0"/>
                                    </a:rPr>
                                    <m:t>𝐷</m:t>
                                  </m:r>
                                </m:e>
                                <m:sub>
                                  <m:r>
                                    <a:rPr lang="en-CA" sz="1500" b="0" i="1" smtClean="0">
                                      <a:latin typeface="Cambria Math" panose="02040503050406030204" pitchFamily="18" charset="0"/>
                                    </a:rPr>
                                    <m:t>𝑒𝑓𝑓</m:t>
                                  </m:r>
                                </m:sub>
                              </m:sSub>
                              <m:r>
                                <a:rPr lang="en-CA" sz="1500" b="0" i="1" smtClean="0">
                                  <a:latin typeface="Cambria Math" panose="02040503050406030204" pitchFamily="18" charset="0"/>
                                </a:rPr>
                                <m:t>.</m:t>
                              </m:r>
                              <m:r>
                                <a:rPr lang="en-CA" sz="1500" i="1">
                                  <a:latin typeface="Cambria Math" panose="02040503050406030204" pitchFamily="18" charset="0"/>
                                </a:rPr>
                                <m:t>𝑡</m:t>
                              </m:r>
                            </m:e>
                          </m:d>
                        </m:e>
                      </m:func>
                      <m:r>
                        <a:rPr lang="en-CA" sz="1500" b="0" i="1" smtClean="0">
                          <a:latin typeface="Cambria Math" panose="02040503050406030204" pitchFamily="18" charset="0"/>
                        </a:rPr>
                        <m:t>  (1)</m:t>
                      </m:r>
                    </m:oMath>
                  </m:oMathPara>
                </a14:m>
                <a:endParaRPr lang="en-CA" sz="1500" dirty="0"/>
              </a:p>
              <a:p>
                <a:pPr marL="0" indent="0">
                  <a:buNone/>
                </a:pPr>
                <a:endParaRPr lang="en-CA" sz="1600" dirty="0">
                  <a:solidFill>
                    <a:schemeClr val="tx1"/>
                  </a:solidFill>
                </a:endParaRPr>
              </a:p>
            </p:txBody>
          </p:sp>
        </mc:Choice>
        <mc:Fallback>
          <p:sp>
            <p:nvSpPr>
              <p:cNvPr id="6" name="Content Placeholder 2">
                <a:extLst>
                  <a:ext uri="{FF2B5EF4-FFF2-40B4-BE49-F238E27FC236}">
                    <a16:creationId xmlns:a16="http://schemas.microsoft.com/office/drawing/2014/main" id="{F51DB536-4B98-3A5E-2E99-5F0F50D9E69A}"/>
                  </a:ext>
                </a:extLst>
              </p:cNvPr>
              <p:cNvSpPr>
                <a:spLocks noGrp="1" noRot="1" noChangeAspect="1" noMove="1" noResize="1" noEditPoints="1" noAdjustHandles="1" noChangeArrowheads="1" noChangeShapeType="1" noTextEdit="1"/>
              </p:cNvSpPr>
              <p:nvPr>
                <p:ph idx="1"/>
              </p:nvPr>
            </p:nvSpPr>
            <p:spPr>
              <a:xfrm>
                <a:off x="176981" y="894735"/>
                <a:ext cx="11798710" cy="5574891"/>
              </a:xfrm>
              <a:blipFill>
                <a:blip r:embed="rId2"/>
                <a:stretch>
                  <a:fillRect l="-258" t="-328" r="-258"/>
                </a:stretch>
              </a:blipFill>
            </p:spPr>
            <p:txBody>
              <a:bodyPr/>
              <a:lstStyle/>
              <a:p>
                <a:r>
                  <a:rPr lang="en-CA">
                    <a:noFill/>
                  </a:rPr>
                  <a:t> </a:t>
                </a:r>
              </a:p>
            </p:txBody>
          </p:sp>
        </mc:Fallback>
      </mc:AlternateContent>
      <p:sp>
        <p:nvSpPr>
          <p:cNvPr id="7" name="Title 1">
            <a:extLst>
              <a:ext uri="{FF2B5EF4-FFF2-40B4-BE49-F238E27FC236}">
                <a16:creationId xmlns:a16="http://schemas.microsoft.com/office/drawing/2014/main" id="{1ADF9611-2987-A46A-1DAC-8DA1FB01939E}"/>
              </a:ext>
            </a:extLst>
          </p:cNvPr>
          <p:cNvSpPr txBox="1">
            <a:spLocks/>
          </p:cNvSpPr>
          <p:nvPr/>
        </p:nvSpPr>
        <p:spPr>
          <a:xfrm>
            <a:off x="911942" y="0"/>
            <a:ext cx="10515600" cy="8947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dirty="0"/>
              <a:t>B-b) Terme source + conditions </a:t>
            </a:r>
            <a:r>
              <a:rPr lang="en-CA" sz="2500" dirty="0" err="1"/>
              <a:t>frontières</a:t>
            </a:r>
            <a:endParaRPr lang="en-CA" sz="2500" dirty="0"/>
          </a:p>
        </p:txBody>
      </p:sp>
    </p:spTree>
    <p:extLst>
      <p:ext uri="{BB962C8B-B14F-4D97-AF65-F5344CB8AC3E}">
        <p14:creationId xmlns:p14="http://schemas.microsoft.com/office/powerpoint/2010/main" val="330868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0B646F29-48B9-AA14-E871-6EF8064ED0A9}"/>
                  </a:ext>
                </a:extLst>
              </p:cNvPr>
              <p:cNvSpPr>
                <a:spLocks noGrp="1"/>
              </p:cNvSpPr>
              <p:nvPr>
                <p:ph idx="1"/>
              </p:nvPr>
            </p:nvSpPr>
            <p:spPr>
              <a:xfrm>
                <a:off x="838200" y="717755"/>
                <a:ext cx="10515600" cy="6027174"/>
              </a:xfrm>
            </p:spPr>
            <p:txBody>
              <a:bodyPr>
                <a:noAutofit/>
              </a:bodyPr>
              <a:lstStyle/>
              <a:p>
                <a:pPr marL="0" indent="0">
                  <a:buNone/>
                </a:pPr>
                <a:r>
                  <a:rPr lang="en-CA" sz="1400" dirty="0" err="1"/>
                  <a:t>D’après</a:t>
                </a:r>
                <a:r>
                  <a:rPr lang="en-CA" sz="1400" dirty="0"/>
                  <a:t> le devoir 1 question F, on </a:t>
                </a:r>
                <a:r>
                  <a:rPr lang="en-CA" sz="1400" dirty="0" err="1"/>
                  <a:t>avait</a:t>
                </a:r>
                <a:r>
                  <a:rPr lang="en-CA" sz="1400" dirty="0"/>
                  <a:t> </a:t>
                </a:r>
                <a:r>
                  <a:rPr lang="en-CA" sz="1400" dirty="0" err="1"/>
                  <a:t>obtenu</a:t>
                </a:r>
                <a:r>
                  <a:rPr lang="en-CA" sz="1400" dirty="0"/>
                  <a:t> la </a:t>
                </a:r>
                <a:r>
                  <a:rPr lang="en-CA" sz="1400" dirty="0" err="1"/>
                  <a:t>discrétisation</a:t>
                </a:r>
                <a:r>
                  <a:rPr lang="en-CA" sz="1400" dirty="0"/>
                  <a:t> </a:t>
                </a:r>
                <a:r>
                  <a:rPr lang="en-CA" sz="1400" dirty="0" err="1"/>
                  <a:t>suivante</a:t>
                </a:r>
                <a:r>
                  <a:rPr lang="en-CA" sz="1400" dirty="0"/>
                  <a:t> avec S constant et des </a:t>
                </a:r>
                <a:r>
                  <a:rPr lang="en-CA" sz="1400" dirty="0" err="1"/>
                  <a:t>schémas</a:t>
                </a:r>
                <a:r>
                  <a:rPr lang="en-CA" sz="1400" dirty="0"/>
                  <a:t> </a:t>
                </a:r>
                <a:r>
                  <a:rPr lang="en-CA" sz="1400" dirty="0" err="1"/>
                  <a:t>d’ordre</a:t>
                </a:r>
                <a:r>
                  <a:rPr lang="en-CA" sz="1400" dirty="0"/>
                  <a:t> 2 </a:t>
                </a:r>
                <a:r>
                  <a:rPr lang="en-CA" sz="1400" dirty="0" err="1"/>
                  <a:t>en</a:t>
                </a:r>
                <a:r>
                  <a:rPr lang="en-CA" sz="1400" dirty="0"/>
                  <a:t> </a:t>
                </a:r>
                <a:r>
                  <a:rPr lang="en-CA" sz="1400" dirty="0" err="1"/>
                  <a:t>espace</a:t>
                </a:r>
                <a:r>
                  <a:rPr lang="en-CA" sz="1400" dirty="0"/>
                  <a:t> et </a:t>
                </a:r>
                <a:r>
                  <a:rPr lang="en-CA" sz="1400" dirty="0" err="1"/>
                  <a:t>d’ordre</a:t>
                </a:r>
                <a:r>
                  <a:rPr lang="en-CA" sz="1400" dirty="0"/>
                  <a:t> 1 </a:t>
                </a:r>
                <a:r>
                  <a:rPr lang="en-CA" sz="1400" dirty="0" err="1"/>
                  <a:t>en</a:t>
                </a:r>
                <a:r>
                  <a:rPr lang="en-CA" sz="1400" dirty="0"/>
                  <a:t> temps:</a:t>
                </a:r>
                <a:endParaRPr lang="en-CA" sz="1400" b="0" dirty="0"/>
              </a:p>
              <a:p>
                <a:pPr marL="0" indent="0">
                  <a:buNone/>
                </a:pPr>
                <a14:m>
                  <m:oMathPara xmlns:m="http://schemas.openxmlformats.org/officeDocument/2006/math">
                    <m:oMathParaPr>
                      <m:jc m:val="centerGroup"/>
                    </m:oMathParaPr>
                    <m:oMath xmlns:m="http://schemas.openxmlformats.org/officeDocument/2006/math">
                      <m:sSubSup>
                        <m:sSubSupPr>
                          <m:ctrlPr>
                            <a:rPr lang="en-CA" sz="1400" i="1" smtClean="0">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i="1">
                          <a:latin typeface="Cambria Math" panose="02040503050406030204" pitchFamily="18" charset="0"/>
                        </a:rPr>
                        <m:t> −</m:t>
                      </m:r>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𝐷</m:t>
                          </m:r>
                        </m:e>
                        <m:sub>
                          <m:r>
                            <a:rPr lang="en-CA" sz="1400" b="0" i="1" smtClean="0">
                              <a:latin typeface="Cambria Math" panose="02040503050406030204" pitchFamily="18" charset="0"/>
                            </a:rPr>
                            <m:t>𝑒𝑓𝑓</m:t>
                          </m:r>
                        </m:sub>
                      </m:sSub>
                      <m:r>
                        <a:rPr lang="en-CA" sz="1400" b="0" i="1" smtClean="0">
                          <a:latin typeface="Cambria Math" panose="02040503050406030204" pitchFamily="18" charset="0"/>
                        </a:rPr>
                        <m:t>.</m:t>
                      </m:r>
                      <m:r>
                        <m:rPr>
                          <m:sty m:val="p"/>
                        </m:rPr>
                        <a:rPr lang="en-CA" sz="1400" b="0" i="0" smtClean="0">
                          <a:latin typeface="Cambria Math" panose="02040503050406030204" pitchFamily="18" charset="0"/>
                        </a:rPr>
                        <m:t>Δ</m:t>
                      </m:r>
                      <m:r>
                        <a:rPr lang="en-CA" sz="1400" b="0" i="1" smtClean="0">
                          <a:latin typeface="Cambria Math" panose="02040503050406030204" pitchFamily="18" charset="0"/>
                        </a:rPr>
                        <m:t>𝑡</m:t>
                      </m:r>
                      <m:d>
                        <m:dPr>
                          <m:ctrlPr>
                            <a:rPr lang="en-CA" sz="1400" b="0" i="1" smtClean="0">
                              <a:latin typeface="Cambria Math" panose="02040503050406030204" pitchFamily="18" charset="0"/>
                            </a:rPr>
                          </m:ctrlPr>
                        </m:dPr>
                        <m:e>
                          <m:f>
                            <m:fPr>
                              <m:ctrlPr>
                                <a:rPr lang="en-CA" sz="1400" b="0" i="1" smtClean="0">
                                  <a:latin typeface="Cambria Math" panose="02040503050406030204" pitchFamily="18" charset="0"/>
                                </a:rPr>
                              </m:ctrlPr>
                            </m:fPr>
                            <m:num>
                              <m:r>
                                <a:rPr lang="en-CA" sz="1400" b="0" i="1" smtClean="0">
                                  <a:latin typeface="Cambria Math" panose="02040503050406030204" pitchFamily="18" charset="0"/>
                                </a:rPr>
                                <m:t>1</m:t>
                              </m:r>
                            </m:num>
                            <m:den>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𝑟</m:t>
                                  </m:r>
                                </m:e>
                                <m:sub>
                                  <m:r>
                                    <a:rPr lang="en-CA" sz="1400" b="0" i="1" smtClean="0">
                                      <a:latin typeface="Cambria Math" panose="02040503050406030204" pitchFamily="18" charset="0"/>
                                    </a:rPr>
                                    <m:t>𝑖</m:t>
                                  </m:r>
                                </m:sub>
                              </m:sSub>
                            </m:den>
                          </m:f>
                          <m:f>
                            <m:fPr>
                              <m:ctrlPr>
                                <a:rPr lang="en-CA" sz="1400" b="0" i="1" smtClean="0">
                                  <a:latin typeface="Cambria Math" panose="02040503050406030204" pitchFamily="18" charset="0"/>
                                </a:rPr>
                              </m:ctrlPr>
                            </m:fPr>
                            <m:num>
                              <m:sSubSup>
                                <m:sSubSupPr>
                                  <m:ctrlPr>
                                    <a:rPr lang="en-CA" sz="1400" i="1" smtClean="0">
                                      <a:solidFill>
                                        <a:schemeClr val="accent6">
                                          <a:lumMod val="75000"/>
                                        </a:schemeClr>
                                      </a:solidFill>
                                      <a:latin typeface="Cambria Math" panose="02040503050406030204" pitchFamily="18" charset="0"/>
                                    </a:rPr>
                                  </m:ctrlPr>
                                </m:sSubSupPr>
                                <m:e>
                                  <m:r>
                                    <a:rPr lang="en-CA" sz="1400" i="1">
                                      <a:solidFill>
                                        <a:schemeClr val="accent6">
                                          <a:lumMod val="75000"/>
                                        </a:schemeClr>
                                      </a:solidFill>
                                      <a:latin typeface="Cambria Math" panose="02040503050406030204" pitchFamily="18" charset="0"/>
                                    </a:rPr>
                                    <m:t>𝐶</m:t>
                                  </m:r>
                                </m:e>
                                <m:sub>
                                  <m:r>
                                    <a:rPr lang="en-CA" sz="1400" i="1">
                                      <a:solidFill>
                                        <a:schemeClr val="accent6">
                                          <a:lumMod val="75000"/>
                                        </a:schemeClr>
                                      </a:solidFill>
                                      <a:latin typeface="Cambria Math" panose="02040503050406030204" pitchFamily="18" charset="0"/>
                                    </a:rPr>
                                    <m:t>𝑖</m:t>
                                  </m:r>
                                  <m:r>
                                    <a:rPr lang="en-CA" sz="1400" b="0" i="1" smtClean="0">
                                      <a:solidFill>
                                        <a:schemeClr val="accent6">
                                          <a:lumMod val="75000"/>
                                        </a:schemeClr>
                                      </a:solidFill>
                                      <a:latin typeface="Cambria Math" panose="02040503050406030204" pitchFamily="18" charset="0"/>
                                    </a:rPr>
                                    <m:t>+1</m:t>
                                  </m:r>
                                </m:sub>
                                <m:sup>
                                  <m:r>
                                    <a:rPr lang="en-CA" sz="1400" i="1">
                                      <a:solidFill>
                                        <a:schemeClr val="accent6">
                                          <a:lumMod val="75000"/>
                                        </a:schemeClr>
                                      </a:solidFill>
                                      <a:latin typeface="Cambria Math" panose="02040503050406030204" pitchFamily="18" charset="0"/>
                                    </a:rPr>
                                    <m:t>𝑡</m:t>
                                  </m:r>
                                  <m:r>
                                    <a:rPr lang="en-CA" sz="1400" i="1">
                                      <a:solidFill>
                                        <a:schemeClr val="accent6">
                                          <a:lumMod val="75000"/>
                                        </a:schemeClr>
                                      </a:solidFill>
                                      <a:latin typeface="Cambria Math" panose="02040503050406030204" pitchFamily="18" charset="0"/>
                                    </a:rPr>
                                    <m:t>+</m:t>
                                  </m:r>
                                  <m:r>
                                    <m:rPr>
                                      <m:sty m:val="p"/>
                                    </m:rPr>
                                    <a:rPr lang="en-CA" sz="1400">
                                      <a:solidFill>
                                        <a:schemeClr val="accent6">
                                          <a:lumMod val="75000"/>
                                        </a:schemeClr>
                                      </a:solidFill>
                                      <a:latin typeface="Cambria Math" panose="02040503050406030204" pitchFamily="18" charset="0"/>
                                    </a:rPr>
                                    <m:t>Δ</m:t>
                                  </m:r>
                                  <m:r>
                                    <a:rPr lang="en-CA" sz="1400" i="1">
                                      <a:solidFill>
                                        <a:schemeClr val="accent6">
                                          <a:lumMod val="75000"/>
                                        </a:schemeClr>
                                      </a:solidFill>
                                      <a:latin typeface="Cambria Math" panose="02040503050406030204" pitchFamily="18" charset="0"/>
                                    </a:rPr>
                                    <m:t>𝑡</m:t>
                                  </m:r>
                                </m:sup>
                              </m:sSubSup>
                              <m:r>
                                <a:rPr lang="en-CA" sz="1400" b="0" i="1" smtClean="0">
                                  <a:latin typeface="Cambria Math" panose="02040503050406030204" pitchFamily="18" charset="0"/>
                                </a:rPr>
                                <m:t>−</m:t>
                              </m:r>
                              <m:sSubSup>
                                <m:sSubSupPr>
                                  <m:ctrlPr>
                                    <a:rPr lang="en-CA" sz="1400" i="1" smtClean="0">
                                      <a:solidFill>
                                        <a:schemeClr val="accent1">
                                          <a:lumMod val="60000"/>
                                          <a:lumOff val="40000"/>
                                        </a:schemeClr>
                                      </a:solidFill>
                                      <a:latin typeface="Cambria Math" panose="02040503050406030204" pitchFamily="18" charset="0"/>
                                    </a:rPr>
                                  </m:ctrlPr>
                                </m:sSubSupPr>
                                <m:e>
                                  <m:r>
                                    <a:rPr lang="en-CA" sz="1400" i="1">
                                      <a:solidFill>
                                        <a:schemeClr val="accent1">
                                          <a:lumMod val="60000"/>
                                          <a:lumOff val="40000"/>
                                        </a:schemeClr>
                                      </a:solidFill>
                                      <a:latin typeface="Cambria Math" panose="02040503050406030204" pitchFamily="18" charset="0"/>
                                    </a:rPr>
                                    <m:t>𝐶</m:t>
                                  </m:r>
                                </m:e>
                                <m:sub>
                                  <m:r>
                                    <a:rPr lang="en-CA" sz="1400" i="1">
                                      <a:solidFill>
                                        <a:schemeClr val="accent1">
                                          <a:lumMod val="60000"/>
                                          <a:lumOff val="40000"/>
                                        </a:schemeClr>
                                      </a:solidFill>
                                      <a:latin typeface="Cambria Math" panose="02040503050406030204" pitchFamily="18" charset="0"/>
                                    </a:rPr>
                                    <m:t>𝑖</m:t>
                                  </m:r>
                                  <m:r>
                                    <a:rPr lang="en-CA" sz="1400" b="0" i="1" smtClean="0">
                                      <a:solidFill>
                                        <a:schemeClr val="accent1">
                                          <a:lumMod val="60000"/>
                                          <a:lumOff val="40000"/>
                                        </a:schemeClr>
                                      </a:solidFill>
                                      <a:latin typeface="Cambria Math" panose="02040503050406030204" pitchFamily="18" charset="0"/>
                                    </a:rPr>
                                    <m:t>−1</m:t>
                                  </m:r>
                                </m:sub>
                                <m:sup>
                                  <m:r>
                                    <a:rPr lang="en-CA" sz="1400" i="1">
                                      <a:solidFill>
                                        <a:schemeClr val="accent1">
                                          <a:lumMod val="60000"/>
                                          <a:lumOff val="40000"/>
                                        </a:schemeClr>
                                      </a:solidFill>
                                      <a:latin typeface="Cambria Math" panose="02040503050406030204" pitchFamily="18" charset="0"/>
                                    </a:rPr>
                                    <m:t>𝑡</m:t>
                                  </m:r>
                                  <m:r>
                                    <a:rPr lang="en-CA" sz="1400" i="1">
                                      <a:solidFill>
                                        <a:schemeClr val="accent1">
                                          <a:lumMod val="60000"/>
                                          <a:lumOff val="40000"/>
                                        </a:schemeClr>
                                      </a:solidFill>
                                      <a:latin typeface="Cambria Math" panose="02040503050406030204" pitchFamily="18" charset="0"/>
                                    </a:rPr>
                                    <m:t>+</m:t>
                                  </m:r>
                                  <m:r>
                                    <m:rPr>
                                      <m:sty m:val="p"/>
                                    </m:rPr>
                                    <a:rPr lang="en-CA" sz="1400">
                                      <a:solidFill>
                                        <a:schemeClr val="accent1">
                                          <a:lumMod val="60000"/>
                                          <a:lumOff val="40000"/>
                                        </a:schemeClr>
                                      </a:solidFill>
                                      <a:latin typeface="Cambria Math" panose="02040503050406030204" pitchFamily="18" charset="0"/>
                                    </a:rPr>
                                    <m:t>Δ</m:t>
                                  </m:r>
                                  <m:r>
                                    <a:rPr lang="en-CA" sz="1400" i="1">
                                      <a:solidFill>
                                        <a:schemeClr val="accent1">
                                          <a:lumMod val="60000"/>
                                          <a:lumOff val="40000"/>
                                        </a:schemeClr>
                                      </a:solidFill>
                                      <a:latin typeface="Cambria Math" panose="02040503050406030204" pitchFamily="18" charset="0"/>
                                    </a:rPr>
                                    <m:t>𝑡</m:t>
                                  </m:r>
                                </m:sup>
                              </m:sSubSup>
                            </m:num>
                            <m:den>
                              <m:r>
                                <a:rPr lang="en-CA" sz="1400" b="0" i="1" smtClean="0">
                                  <a:solidFill>
                                    <a:schemeClr val="tx1"/>
                                  </a:solidFill>
                                  <a:latin typeface="Cambria Math" panose="02040503050406030204" pitchFamily="18" charset="0"/>
                                </a:rPr>
                                <m:t>2</m:t>
                              </m:r>
                              <m:r>
                                <m:rPr>
                                  <m:sty m:val="p"/>
                                </m:rPr>
                                <a:rPr lang="en-CA" sz="1400" b="0" i="0" smtClean="0">
                                  <a:solidFill>
                                    <a:schemeClr val="tx1"/>
                                  </a:solidFill>
                                  <a:latin typeface="Cambria Math" panose="02040503050406030204" pitchFamily="18" charset="0"/>
                                </a:rPr>
                                <m:t>Δ</m:t>
                              </m:r>
                              <m:r>
                                <a:rPr lang="en-CA" sz="1400" b="0" i="1" smtClean="0">
                                  <a:latin typeface="Cambria Math" panose="02040503050406030204" pitchFamily="18" charset="0"/>
                                </a:rPr>
                                <m:t>𝑟</m:t>
                              </m:r>
                            </m:den>
                          </m:f>
                          <m:r>
                            <a:rPr lang="en-CA" sz="1400" b="0" i="1" smtClean="0">
                              <a:latin typeface="Cambria Math" panose="02040503050406030204" pitchFamily="18" charset="0"/>
                            </a:rPr>
                            <m:t>+</m:t>
                          </m:r>
                          <m:f>
                            <m:fPr>
                              <m:ctrlPr>
                                <a:rPr lang="en-CA" sz="1400" b="0" i="1" smtClean="0">
                                  <a:latin typeface="Cambria Math" panose="02040503050406030204" pitchFamily="18" charset="0"/>
                                </a:rPr>
                              </m:ctrlPr>
                            </m:fPr>
                            <m:num>
                              <m:sSubSup>
                                <m:sSubSupPr>
                                  <m:ctrlPr>
                                    <a:rPr lang="en-CA" sz="1400" i="1" smtClean="0">
                                      <a:solidFill>
                                        <a:schemeClr val="accent6">
                                          <a:lumMod val="75000"/>
                                        </a:schemeClr>
                                      </a:solidFill>
                                      <a:latin typeface="Cambria Math" panose="02040503050406030204" pitchFamily="18" charset="0"/>
                                    </a:rPr>
                                  </m:ctrlPr>
                                </m:sSubSupPr>
                                <m:e>
                                  <m:r>
                                    <a:rPr lang="en-CA" sz="1400" i="1">
                                      <a:solidFill>
                                        <a:schemeClr val="accent6">
                                          <a:lumMod val="75000"/>
                                        </a:schemeClr>
                                      </a:solidFill>
                                      <a:latin typeface="Cambria Math" panose="02040503050406030204" pitchFamily="18" charset="0"/>
                                    </a:rPr>
                                    <m:t>𝐶</m:t>
                                  </m:r>
                                </m:e>
                                <m:sub>
                                  <m:r>
                                    <a:rPr lang="en-CA" sz="1400" i="1">
                                      <a:solidFill>
                                        <a:schemeClr val="accent6">
                                          <a:lumMod val="75000"/>
                                        </a:schemeClr>
                                      </a:solidFill>
                                      <a:latin typeface="Cambria Math" panose="02040503050406030204" pitchFamily="18" charset="0"/>
                                    </a:rPr>
                                    <m:t>𝑖</m:t>
                                  </m:r>
                                  <m:r>
                                    <a:rPr lang="en-CA" sz="1400" b="0" i="1" smtClean="0">
                                      <a:solidFill>
                                        <a:schemeClr val="accent6">
                                          <a:lumMod val="75000"/>
                                        </a:schemeClr>
                                      </a:solidFill>
                                      <a:latin typeface="Cambria Math" panose="02040503050406030204" pitchFamily="18" charset="0"/>
                                    </a:rPr>
                                    <m:t>+1</m:t>
                                  </m:r>
                                </m:sub>
                                <m:sup>
                                  <m:r>
                                    <a:rPr lang="en-CA" sz="1400" i="1">
                                      <a:solidFill>
                                        <a:schemeClr val="accent6">
                                          <a:lumMod val="75000"/>
                                        </a:schemeClr>
                                      </a:solidFill>
                                      <a:latin typeface="Cambria Math" panose="02040503050406030204" pitchFamily="18" charset="0"/>
                                    </a:rPr>
                                    <m:t>𝑡</m:t>
                                  </m:r>
                                  <m:r>
                                    <a:rPr lang="en-CA" sz="1400" i="1">
                                      <a:solidFill>
                                        <a:schemeClr val="accent6">
                                          <a:lumMod val="75000"/>
                                        </a:schemeClr>
                                      </a:solidFill>
                                      <a:latin typeface="Cambria Math" panose="02040503050406030204" pitchFamily="18" charset="0"/>
                                    </a:rPr>
                                    <m:t>+</m:t>
                                  </m:r>
                                  <m:r>
                                    <m:rPr>
                                      <m:sty m:val="p"/>
                                    </m:rPr>
                                    <a:rPr lang="en-CA" sz="1400">
                                      <a:solidFill>
                                        <a:schemeClr val="accent6">
                                          <a:lumMod val="75000"/>
                                        </a:schemeClr>
                                      </a:solidFill>
                                      <a:latin typeface="Cambria Math" panose="02040503050406030204" pitchFamily="18" charset="0"/>
                                    </a:rPr>
                                    <m:t>Δ</m:t>
                                  </m:r>
                                  <m:r>
                                    <a:rPr lang="en-CA" sz="1400" i="1">
                                      <a:solidFill>
                                        <a:schemeClr val="accent6">
                                          <a:lumMod val="75000"/>
                                        </a:schemeClr>
                                      </a:solidFill>
                                      <a:latin typeface="Cambria Math" panose="02040503050406030204" pitchFamily="18" charset="0"/>
                                    </a:rPr>
                                    <m:t>𝑡</m:t>
                                  </m:r>
                                </m:sup>
                              </m:sSubSup>
                              <m:r>
                                <a:rPr lang="en-CA" sz="1400" b="0" i="1" smtClean="0">
                                  <a:latin typeface="Cambria Math" panose="02040503050406030204" pitchFamily="18" charset="0"/>
                                </a:rPr>
                                <m:t>−2</m:t>
                              </m:r>
                              <m:sSubSup>
                                <m:sSubSupPr>
                                  <m:ctrlPr>
                                    <a:rPr lang="en-CA" sz="1400" i="1" smtClean="0">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b="0" i="1" smtClean="0">
                                  <a:latin typeface="Cambria Math" panose="02040503050406030204" pitchFamily="18" charset="0"/>
                                </a:rPr>
                                <m:t>+</m:t>
                              </m:r>
                              <m:sSubSup>
                                <m:sSubSupPr>
                                  <m:ctrlPr>
                                    <a:rPr lang="en-CA" sz="1400" i="1" smtClean="0">
                                      <a:solidFill>
                                        <a:schemeClr val="accent1">
                                          <a:lumMod val="60000"/>
                                          <a:lumOff val="40000"/>
                                        </a:schemeClr>
                                      </a:solidFill>
                                      <a:latin typeface="Cambria Math" panose="02040503050406030204" pitchFamily="18" charset="0"/>
                                    </a:rPr>
                                  </m:ctrlPr>
                                </m:sSubSupPr>
                                <m:e>
                                  <m:r>
                                    <a:rPr lang="en-CA" sz="1400" i="1">
                                      <a:solidFill>
                                        <a:schemeClr val="accent1">
                                          <a:lumMod val="60000"/>
                                          <a:lumOff val="40000"/>
                                        </a:schemeClr>
                                      </a:solidFill>
                                      <a:latin typeface="Cambria Math" panose="02040503050406030204" pitchFamily="18" charset="0"/>
                                    </a:rPr>
                                    <m:t>𝐶</m:t>
                                  </m:r>
                                </m:e>
                                <m:sub>
                                  <m:r>
                                    <a:rPr lang="en-CA" sz="1400" i="1">
                                      <a:solidFill>
                                        <a:schemeClr val="accent1">
                                          <a:lumMod val="60000"/>
                                          <a:lumOff val="40000"/>
                                        </a:schemeClr>
                                      </a:solidFill>
                                      <a:latin typeface="Cambria Math" panose="02040503050406030204" pitchFamily="18" charset="0"/>
                                    </a:rPr>
                                    <m:t>𝑖</m:t>
                                  </m:r>
                                  <m:r>
                                    <a:rPr lang="en-CA" sz="1400" b="0" i="1" smtClean="0">
                                      <a:solidFill>
                                        <a:schemeClr val="accent1">
                                          <a:lumMod val="60000"/>
                                          <a:lumOff val="40000"/>
                                        </a:schemeClr>
                                      </a:solidFill>
                                      <a:latin typeface="Cambria Math" panose="02040503050406030204" pitchFamily="18" charset="0"/>
                                    </a:rPr>
                                    <m:t>−1</m:t>
                                  </m:r>
                                </m:sub>
                                <m:sup>
                                  <m:r>
                                    <a:rPr lang="en-CA" sz="1400" i="1">
                                      <a:solidFill>
                                        <a:schemeClr val="accent1">
                                          <a:lumMod val="60000"/>
                                          <a:lumOff val="40000"/>
                                        </a:schemeClr>
                                      </a:solidFill>
                                      <a:latin typeface="Cambria Math" panose="02040503050406030204" pitchFamily="18" charset="0"/>
                                    </a:rPr>
                                    <m:t>𝑡</m:t>
                                  </m:r>
                                  <m:r>
                                    <a:rPr lang="en-CA" sz="1400" i="1">
                                      <a:solidFill>
                                        <a:schemeClr val="accent1">
                                          <a:lumMod val="60000"/>
                                          <a:lumOff val="40000"/>
                                        </a:schemeClr>
                                      </a:solidFill>
                                      <a:latin typeface="Cambria Math" panose="02040503050406030204" pitchFamily="18" charset="0"/>
                                    </a:rPr>
                                    <m:t>+</m:t>
                                  </m:r>
                                  <m:r>
                                    <m:rPr>
                                      <m:sty m:val="p"/>
                                    </m:rPr>
                                    <a:rPr lang="en-CA" sz="1400">
                                      <a:solidFill>
                                        <a:schemeClr val="accent1">
                                          <a:lumMod val="60000"/>
                                          <a:lumOff val="40000"/>
                                        </a:schemeClr>
                                      </a:solidFill>
                                      <a:latin typeface="Cambria Math" panose="02040503050406030204" pitchFamily="18" charset="0"/>
                                    </a:rPr>
                                    <m:t>Δ</m:t>
                                  </m:r>
                                  <m:r>
                                    <a:rPr lang="en-CA" sz="1400" i="1">
                                      <a:solidFill>
                                        <a:schemeClr val="accent1">
                                          <a:lumMod val="60000"/>
                                          <a:lumOff val="40000"/>
                                        </a:schemeClr>
                                      </a:solidFill>
                                      <a:latin typeface="Cambria Math" panose="02040503050406030204" pitchFamily="18" charset="0"/>
                                    </a:rPr>
                                    <m:t>𝑡</m:t>
                                  </m:r>
                                </m:sup>
                              </m:sSubSup>
                            </m:num>
                            <m:den>
                              <m:r>
                                <m:rPr>
                                  <m:sty m:val="p"/>
                                </m:rPr>
                                <a:rPr lang="en-CA" sz="1400" b="0" i="0" smtClean="0">
                                  <a:latin typeface="Cambria Math" panose="02040503050406030204" pitchFamily="18" charset="0"/>
                                </a:rPr>
                                <m:t>Δ</m:t>
                              </m:r>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𝑟</m:t>
                                  </m:r>
                                </m:e>
                                <m:sup>
                                  <m:r>
                                    <a:rPr lang="en-CA" sz="1400" b="0" i="1" smtClean="0">
                                      <a:latin typeface="Cambria Math" panose="02040503050406030204" pitchFamily="18" charset="0"/>
                                    </a:rPr>
                                    <m:t>2</m:t>
                                  </m:r>
                                </m:sup>
                              </m:sSup>
                            </m:den>
                          </m:f>
                        </m:e>
                      </m:d>
                      <m:r>
                        <a:rPr lang="en-CA" sz="1400" b="0" i="1" smtClean="0">
                          <a:latin typeface="Cambria Math" panose="02040503050406030204" pitchFamily="18" charset="0"/>
                        </a:rPr>
                        <m:t>=</m:t>
                      </m:r>
                      <m:sSubSup>
                        <m:sSubSupPr>
                          <m:ctrlPr>
                            <a:rPr lang="en-CA" sz="1400" i="1" smtClean="0">
                              <a:solidFill>
                                <a:schemeClr val="accent2"/>
                              </a:solidFill>
                              <a:latin typeface="Cambria Math" panose="02040503050406030204" pitchFamily="18" charset="0"/>
                            </a:rPr>
                          </m:ctrlPr>
                        </m:sSubSupPr>
                        <m:e>
                          <m:r>
                            <a:rPr lang="en-CA" sz="1400" i="1">
                              <a:solidFill>
                                <a:schemeClr val="accent2"/>
                              </a:solidFill>
                              <a:latin typeface="Cambria Math" panose="02040503050406030204" pitchFamily="18" charset="0"/>
                            </a:rPr>
                            <m:t>𝐶</m:t>
                          </m:r>
                        </m:e>
                        <m:sub>
                          <m:r>
                            <a:rPr lang="en-CA" sz="1400" i="1">
                              <a:solidFill>
                                <a:schemeClr val="accent2"/>
                              </a:solidFill>
                              <a:latin typeface="Cambria Math" panose="02040503050406030204" pitchFamily="18" charset="0"/>
                            </a:rPr>
                            <m:t>𝑖</m:t>
                          </m:r>
                        </m:sub>
                        <m:sup>
                          <m:r>
                            <a:rPr lang="en-CA" sz="1400" i="1">
                              <a:solidFill>
                                <a:schemeClr val="accent2"/>
                              </a:solidFill>
                              <a:latin typeface="Cambria Math" panose="02040503050406030204" pitchFamily="18" charset="0"/>
                            </a:rPr>
                            <m:t>𝑡</m:t>
                          </m:r>
                        </m:sup>
                      </m:sSubSup>
                      <m:r>
                        <a:rPr lang="en-CA" sz="1400" b="0" i="1" smtClean="0">
                          <a:latin typeface="Cambria Math" panose="02040503050406030204" pitchFamily="18" charset="0"/>
                        </a:rPr>
                        <m:t>−</m:t>
                      </m:r>
                      <m:r>
                        <a:rPr lang="en-CA" sz="1400" b="0" i="1" smtClean="0">
                          <a:latin typeface="Cambria Math" panose="02040503050406030204" pitchFamily="18" charset="0"/>
                        </a:rPr>
                        <m:t>𝑆</m:t>
                      </m:r>
                      <m:r>
                        <a:rPr lang="en-CA" sz="1400" b="0" i="0" smtClean="0">
                          <a:latin typeface="Cambria Math" panose="02040503050406030204" pitchFamily="18" charset="0"/>
                        </a:rPr>
                        <m:t>.</m:t>
                      </m:r>
                      <m:r>
                        <m:rPr>
                          <m:sty m:val="p"/>
                        </m:rPr>
                        <a:rPr lang="en-CA" sz="1400" b="0" i="0" smtClean="0">
                          <a:latin typeface="Cambria Math" panose="02040503050406030204" pitchFamily="18" charset="0"/>
                        </a:rPr>
                        <m:t>Δ</m:t>
                      </m:r>
                      <m:r>
                        <a:rPr lang="en-CA" sz="1400" b="0" i="1" smtClean="0">
                          <a:latin typeface="Cambria Math" panose="02040503050406030204" pitchFamily="18" charset="0"/>
                        </a:rPr>
                        <m:t>𝑡</m:t>
                      </m:r>
                    </m:oMath>
                  </m:oMathPara>
                </a14:m>
                <a:endParaRPr lang="en-CA" sz="1400" b="0" dirty="0"/>
              </a:p>
              <a:p>
                <a:pPr marL="0" indent="0">
                  <a:buNone/>
                </a:pPr>
                <a:endParaRPr lang="en-CA" sz="1400" b="0" dirty="0"/>
              </a:p>
              <a:p>
                <a:pPr marL="0" indent="0">
                  <a:buNone/>
                </a:pPr>
                <a14:m>
                  <m:oMathPara xmlns:m="http://schemas.openxmlformats.org/officeDocument/2006/math">
                    <m:oMathParaPr>
                      <m:jc m:val="centerGroup"/>
                    </m:oMathParaPr>
                    <m:oMath xmlns:m="http://schemas.openxmlformats.org/officeDocument/2006/math">
                      <m:r>
                        <a:rPr lang="en-CA" sz="1400" i="1" smtClean="0">
                          <a:latin typeface="Cambria Math" panose="02040503050406030204" pitchFamily="18" charset="0"/>
                        </a:rPr>
                        <m:t>−</m:t>
                      </m:r>
                      <m:sSubSup>
                        <m:sSubSupPr>
                          <m:ctrlPr>
                            <a:rPr lang="en-CA" sz="1400" i="1">
                              <a:solidFill>
                                <a:schemeClr val="accent1">
                                  <a:lumMod val="60000"/>
                                  <a:lumOff val="40000"/>
                                </a:schemeClr>
                              </a:solidFill>
                              <a:latin typeface="Cambria Math" panose="02040503050406030204" pitchFamily="18" charset="0"/>
                            </a:rPr>
                          </m:ctrlPr>
                        </m:sSubSupPr>
                        <m:e>
                          <m:r>
                            <a:rPr lang="en-CA" sz="1400" i="1">
                              <a:solidFill>
                                <a:schemeClr val="accent1">
                                  <a:lumMod val="60000"/>
                                  <a:lumOff val="40000"/>
                                </a:schemeClr>
                              </a:solidFill>
                              <a:latin typeface="Cambria Math" panose="02040503050406030204" pitchFamily="18" charset="0"/>
                            </a:rPr>
                            <m:t>𝐶</m:t>
                          </m:r>
                        </m:e>
                        <m:sub>
                          <m:r>
                            <a:rPr lang="en-CA" sz="1400" i="1">
                              <a:solidFill>
                                <a:schemeClr val="accent1">
                                  <a:lumMod val="60000"/>
                                  <a:lumOff val="40000"/>
                                </a:schemeClr>
                              </a:solidFill>
                              <a:latin typeface="Cambria Math" panose="02040503050406030204" pitchFamily="18" charset="0"/>
                            </a:rPr>
                            <m:t>𝑖</m:t>
                          </m:r>
                          <m:r>
                            <a:rPr lang="en-CA" sz="1400" i="1">
                              <a:solidFill>
                                <a:schemeClr val="accent1">
                                  <a:lumMod val="60000"/>
                                  <a:lumOff val="40000"/>
                                </a:schemeClr>
                              </a:solidFill>
                              <a:latin typeface="Cambria Math" panose="02040503050406030204" pitchFamily="18" charset="0"/>
                            </a:rPr>
                            <m:t>−1</m:t>
                          </m:r>
                        </m:sub>
                        <m:sup>
                          <m:r>
                            <a:rPr lang="en-CA" sz="1400" i="1">
                              <a:solidFill>
                                <a:schemeClr val="accent1">
                                  <a:lumMod val="60000"/>
                                  <a:lumOff val="40000"/>
                                </a:schemeClr>
                              </a:solidFill>
                              <a:latin typeface="Cambria Math" panose="02040503050406030204" pitchFamily="18" charset="0"/>
                            </a:rPr>
                            <m:t>𝑡</m:t>
                          </m:r>
                          <m:r>
                            <a:rPr lang="en-CA" sz="1400" i="1">
                              <a:solidFill>
                                <a:schemeClr val="accent1">
                                  <a:lumMod val="60000"/>
                                  <a:lumOff val="40000"/>
                                </a:schemeClr>
                              </a:solidFill>
                              <a:latin typeface="Cambria Math" panose="02040503050406030204" pitchFamily="18" charset="0"/>
                            </a:rPr>
                            <m:t>+</m:t>
                          </m:r>
                          <m:r>
                            <m:rPr>
                              <m:sty m:val="p"/>
                            </m:rPr>
                            <a:rPr lang="en-CA" sz="1400">
                              <a:solidFill>
                                <a:schemeClr val="accent1">
                                  <a:lumMod val="60000"/>
                                  <a:lumOff val="40000"/>
                                </a:schemeClr>
                              </a:solidFill>
                              <a:latin typeface="Cambria Math" panose="02040503050406030204" pitchFamily="18" charset="0"/>
                            </a:rPr>
                            <m:t>Δ</m:t>
                          </m:r>
                          <m:r>
                            <a:rPr lang="en-CA" sz="1400" i="1">
                              <a:solidFill>
                                <a:schemeClr val="accent1">
                                  <a:lumMod val="60000"/>
                                  <a:lumOff val="40000"/>
                                </a:schemeClr>
                              </a:solidFill>
                              <a:latin typeface="Cambria Math" panose="02040503050406030204" pitchFamily="18" charset="0"/>
                            </a:rPr>
                            <m:t>𝑡</m:t>
                          </m:r>
                        </m:sup>
                      </m:sSubSup>
                      <m:sSub>
                        <m:sSubPr>
                          <m:ctrlPr>
                            <a:rPr lang="en-CA" sz="1400" i="1">
                              <a:latin typeface="Cambria Math" panose="02040503050406030204" pitchFamily="18" charset="0"/>
                            </a:rPr>
                          </m:ctrlPr>
                        </m:sSubPr>
                        <m:e>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b="0" i="1" smtClean="0">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b="0" i="1" smtClean="0">
                              <a:latin typeface="Cambria Math" panose="02040503050406030204" pitchFamily="18" charset="0"/>
                            </a:rPr>
                            <m:t>−</m:t>
                          </m:r>
                          <m:f>
                            <m:fPr>
                              <m:ctrlPr>
                                <a:rPr lang="en-CA" sz="1400" b="0" i="1" smtClean="0">
                                  <a:latin typeface="Cambria Math" panose="02040503050406030204" pitchFamily="18" charset="0"/>
                                </a:rPr>
                              </m:ctrlPr>
                            </m:fPr>
                            <m:num>
                              <m:r>
                                <a:rPr lang="en-CA" sz="1400" b="0" i="1" smtClean="0">
                                  <a:latin typeface="Cambria Math" panose="02040503050406030204" pitchFamily="18" charset="0"/>
                                </a:rPr>
                                <m:t>1</m:t>
                              </m:r>
                            </m:num>
                            <m:den>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𝑟</m:t>
                                  </m:r>
                                </m:e>
                                <m:sub>
                                  <m:r>
                                    <a:rPr lang="en-CA" sz="1400" b="0" i="1" smtClean="0">
                                      <a:latin typeface="Cambria Math" panose="02040503050406030204" pitchFamily="18" charset="0"/>
                                    </a:rPr>
                                    <m:t>𝑖</m:t>
                                  </m:r>
                                </m:sub>
                              </m:sSub>
                              <m:r>
                                <a:rPr lang="en-CA" sz="1400" b="0" i="1" smtClean="0">
                                  <a:latin typeface="Cambria Math" panose="02040503050406030204" pitchFamily="18" charset="0"/>
                                </a:rPr>
                                <m:t>.2</m:t>
                              </m:r>
                              <m:r>
                                <m:rPr>
                                  <m:sty m:val="p"/>
                                </m:rPr>
                                <a:rPr lang="en-CA" sz="1400" b="0" i="0" smtClean="0">
                                  <a:latin typeface="Cambria Math" panose="02040503050406030204" pitchFamily="18" charset="0"/>
                                </a:rPr>
                                <m:t>Δ</m:t>
                              </m:r>
                              <m:r>
                                <a:rPr lang="en-CA" sz="1400" b="0" i="1" smtClean="0">
                                  <a:latin typeface="Cambria Math" panose="02040503050406030204" pitchFamily="18" charset="0"/>
                                </a:rPr>
                                <m:t>𝑟</m:t>
                              </m:r>
                            </m:den>
                          </m:f>
                        </m:e>
                      </m:d>
                      <m:r>
                        <a:rPr lang="en-CA" sz="1400" b="0" i="1" smtClean="0">
                          <a:latin typeface="Cambria Math" panose="02040503050406030204" pitchFamily="18" charset="0"/>
                        </a:rPr>
                        <m:t>+</m:t>
                      </m:r>
                      <m:sSubSup>
                        <m:sSubSupPr>
                          <m:ctrlPr>
                            <a:rPr lang="en-CA" sz="1400" i="1">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i="1" smtClean="0">
                          <a:latin typeface="Cambria Math" panose="02040503050406030204" pitchFamily="18" charset="0"/>
                        </a:rPr>
                        <m:t> </m:t>
                      </m:r>
                      <m:d>
                        <m:dPr>
                          <m:begChr m:val="["/>
                          <m:endChr m:val="]"/>
                          <m:ctrlPr>
                            <a:rPr lang="en-CA" sz="1400" i="1" smtClean="0">
                              <a:latin typeface="Cambria Math" panose="02040503050406030204" pitchFamily="18" charset="0"/>
                            </a:rPr>
                          </m:ctrlPr>
                        </m:dPr>
                        <m:e>
                          <m:r>
                            <a:rPr lang="en-CA" sz="1400" b="0" i="1" smtClean="0">
                              <a:latin typeface="Cambria Math" panose="02040503050406030204" pitchFamily="18" charset="0"/>
                            </a:rPr>
                            <m:t>1+</m:t>
                          </m:r>
                          <m:d>
                            <m:dPr>
                              <m:ctrlPr>
                                <a:rPr lang="en-CA" sz="1400" i="1" smtClean="0">
                                  <a:latin typeface="Cambria Math" panose="02040503050406030204" pitchFamily="18" charset="0"/>
                                </a:rPr>
                              </m:ctrlPr>
                            </m:dPr>
                            <m:e>
                              <m:f>
                                <m:fPr>
                                  <m:ctrlPr>
                                    <a:rPr lang="en-CA" sz="1400" i="1">
                                      <a:latin typeface="Cambria Math" panose="02040503050406030204" pitchFamily="18" charset="0"/>
                                    </a:rPr>
                                  </m:ctrlPr>
                                </m:fPr>
                                <m:num>
                                  <m:sSub>
                                    <m:sSubPr>
                                      <m:ctrlPr>
                                        <a:rPr lang="en-CA" sz="1400" i="1">
                                          <a:latin typeface="Cambria Math" panose="02040503050406030204" pitchFamily="18" charset="0"/>
                                        </a:rPr>
                                      </m:ctrlPr>
                                    </m:sSubPr>
                                    <m:e>
                                      <m:r>
                                        <a:rPr lang="en-CA" sz="1400" i="1">
                                          <a:latin typeface="Cambria Math" panose="02040503050406030204" pitchFamily="18" charset="0"/>
                                        </a:rPr>
                                        <m:t>2</m:t>
                                      </m:r>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e>
                          </m:d>
                        </m:e>
                      </m:d>
                      <m:r>
                        <a:rPr lang="en-CA" sz="1400" i="1">
                          <a:latin typeface="Cambria Math" panose="02040503050406030204" pitchFamily="18" charset="0"/>
                        </a:rPr>
                        <m:t>−</m:t>
                      </m:r>
                      <m:sSub>
                        <m:sSubPr>
                          <m:ctrlPr>
                            <a:rPr lang="en-CA" sz="1400" i="1">
                              <a:latin typeface="Cambria Math" panose="02040503050406030204" pitchFamily="18" charset="0"/>
                            </a:rPr>
                          </m:ctrlPr>
                        </m:sSubPr>
                        <m:e>
                          <m:sSubSup>
                            <m:sSubSupPr>
                              <m:ctrlPr>
                                <a:rPr lang="en-CA" sz="1400" i="1">
                                  <a:solidFill>
                                    <a:schemeClr val="accent6">
                                      <a:lumMod val="75000"/>
                                    </a:schemeClr>
                                  </a:solidFill>
                                  <a:latin typeface="Cambria Math" panose="02040503050406030204" pitchFamily="18" charset="0"/>
                                </a:rPr>
                              </m:ctrlPr>
                            </m:sSubSupPr>
                            <m:e>
                              <m:r>
                                <a:rPr lang="en-CA" sz="1400" i="1">
                                  <a:solidFill>
                                    <a:schemeClr val="accent6">
                                      <a:lumMod val="75000"/>
                                    </a:schemeClr>
                                  </a:solidFill>
                                  <a:latin typeface="Cambria Math" panose="02040503050406030204" pitchFamily="18" charset="0"/>
                                </a:rPr>
                                <m:t>𝐶</m:t>
                              </m:r>
                            </m:e>
                            <m:sub>
                              <m:r>
                                <a:rPr lang="en-CA" sz="1400" i="1">
                                  <a:solidFill>
                                    <a:schemeClr val="accent6">
                                      <a:lumMod val="75000"/>
                                    </a:schemeClr>
                                  </a:solidFill>
                                  <a:latin typeface="Cambria Math" panose="02040503050406030204" pitchFamily="18" charset="0"/>
                                </a:rPr>
                                <m:t>𝑖</m:t>
                              </m:r>
                              <m:r>
                                <a:rPr lang="en-CA" sz="1400" i="1">
                                  <a:solidFill>
                                    <a:schemeClr val="accent6">
                                      <a:lumMod val="75000"/>
                                    </a:schemeClr>
                                  </a:solidFill>
                                  <a:latin typeface="Cambria Math" panose="02040503050406030204" pitchFamily="18" charset="0"/>
                                </a:rPr>
                                <m:t>+1</m:t>
                              </m:r>
                            </m:sub>
                            <m:sup>
                              <m:r>
                                <a:rPr lang="en-CA" sz="1400" i="1">
                                  <a:solidFill>
                                    <a:schemeClr val="accent6">
                                      <a:lumMod val="75000"/>
                                    </a:schemeClr>
                                  </a:solidFill>
                                  <a:latin typeface="Cambria Math" panose="02040503050406030204" pitchFamily="18" charset="0"/>
                                </a:rPr>
                                <m:t>𝑡</m:t>
                              </m:r>
                              <m:r>
                                <a:rPr lang="en-CA" sz="1400" i="1">
                                  <a:solidFill>
                                    <a:schemeClr val="accent6">
                                      <a:lumMod val="75000"/>
                                    </a:schemeClr>
                                  </a:solidFill>
                                  <a:latin typeface="Cambria Math" panose="02040503050406030204" pitchFamily="18" charset="0"/>
                                </a:rPr>
                                <m:t>+</m:t>
                              </m:r>
                              <m:r>
                                <m:rPr>
                                  <m:sty m:val="p"/>
                                </m:rPr>
                                <a:rPr lang="en-CA" sz="1400">
                                  <a:solidFill>
                                    <a:schemeClr val="accent6">
                                      <a:lumMod val="75000"/>
                                    </a:schemeClr>
                                  </a:solidFill>
                                  <a:latin typeface="Cambria Math" panose="02040503050406030204" pitchFamily="18" charset="0"/>
                                </a:rPr>
                                <m:t>Δ</m:t>
                              </m:r>
                              <m:r>
                                <a:rPr lang="en-CA" sz="1400" i="1">
                                  <a:solidFill>
                                    <a:schemeClr val="accent6">
                                      <a:lumMod val="75000"/>
                                    </a:schemeClr>
                                  </a:solidFill>
                                  <a:latin typeface="Cambria Math" panose="02040503050406030204" pitchFamily="18" charset="0"/>
                                </a:rPr>
                                <m:t>𝑡</m:t>
                              </m:r>
                            </m:sup>
                          </m:sSubSup>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b="0" i="1" smtClean="0">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b="0" i="1" smtClean="0">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2"/>
                              </a:solidFill>
                              <a:latin typeface="Cambria Math" panose="02040503050406030204" pitchFamily="18" charset="0"/>
                            </a:rPr>
                          </m:ctrlPr>
                        </m:sSubSupPr>
                        <m:e>
                          <m:r>
                            <a:rPr lang="en-CA" sz="1400" i="1">
                              <a:solidFill>
                                <a:schemeClr val="accent2"/>
                              </a:solidFill>
                              <a:latin typeface="Cambria Math" panose="02040503050406030204" pitchFamily="18" charset="0"/>
                            </a:rPr>
                            <m:t>𝐶</m:t>
                          </m:r>
                        </m:e>
                        <m:sub>
                          <m:r>
                            <a:rPr lang="en-CA" sz="1400" i="1">
                              <a:solidFill>
                                <a:schemeClr val="accent2"/>
                              </a:solidFill>
                              <a:latin typeface="Cambria Math" panose="02040503050406030204" pitchFamily="18" charset="0"/>
                            </a:rPr>
                            <m:t>𝑖</m:t>
                          </m:r>
                        </m:sub>
                        <m:sup>
                          <m:r>
                            <a:rPr lang="en-CA" sz="1400" i="1">
                              <a:solidFill>
                                <a:schemeClr val="accent2"/>
                              </a:solidFill>
                              <a:latin typeface="Cambria Math" panose="02040503050406030204" pitchFamily="18" charset="0"/>
                            </a:rPr>
                            <m:t>𝑡</m:t>
                          </m:r>
                        </m:sup>
                      </m:sSubSup>
                      <m:r>
                        <a:rPr lang="en-CA" sz="1400" i="1">
                          <a:latin typeface="Cambria Math" panose="02040503050406030204" pitchFamily="18" charset="0"/>
                        </a:rPr>
                        <m:t>−</m:t>
                      </m:r>
                      <m:r>
                        <a:rPr lang="en-CA" sz="1400" i="1">
                          <a:latin typeface="Cambria Math" panose="02040503050406030204" pitchFamily="18" charset="0"/>
                        </a:rPr>
                        <m:t>𝑆</m:t>
                      </m:r>
                      <m:r>
                        <a:rPr lang="en-CA" sz="1400">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oMath>
                  </m:oMathPara>
                </a14:m>
                <a:endParaRPr lang="en-CA" sz="1400" dirty="0"/>
              </a:p>
              <a:p>
                <a:pPr marL="0" indent="0">
                  <a:buNone/>
                </a:pPr>
                <a:endParaRPr lang="en-CA" sz="1400" dirty="0"/>
              </a:p>
              <a:p>
                <a:pPr marL="0" indent="0">
                  <a:buNone/>
                </a:pPr>
                <a:r>
                  <a:rPr lang="en-CA" sz="1400" dirty="0" err="1"/>
                  <a:t>Puisque</a:t>
                </a:r>
                <a:r>
                  <a:rPr lang="en-CA" sz="1400" dirty="0"/>
                  <a:t> S=</a:t>
                </a:r>
                <a:r>
                  <a:rPr lang="en-CA" sz="1400" dirty="0" err="1"/>
                  <a:t>kC</a:t>
                </a:r>
                <a:r>
                  <a:rPr lang="en-CA" sz="1400" dirty="0"/>
                  <a:t>, la </a:t>
                </a:r>
                <a:r>
                  <a:rPr lang="en-CA" sz="1400" dirty="0" err="1"/>
                  <a:t>discrétisation</a:t>
                </a:r>
                <a:r>
                  <a:rPr lang="en-CA" sz="1400" dirty="0"/>
                  <a:t> </a:t>
                </a:r>
                <a:r>
                  <a:rPr lang="en-CA" sz="1400" dirty="0" err="1"/>
                  <a:t>devient</a:t>
                </a:r>
                <a:r>
                  <a:rPr lang="en-CA" sz="1400" dirty="0"/>
                  <a:t>:</a:t>
                </a:r>
              </a:p>
              <a:p>
                <a:pPr marL="0" indent="0">
                  <a:buNone/>
                </a:pPr>
                <a:endParaRPr lang="en-CA" sz="1400" dirty="0"/>
              </a:p>
              <a:p>
                <a:pPr marL="0" indent="0">
                  <a:buNone/>
                </a:pPr>
                <a14:m>
                  <m:oMathPara xmlns:m="http://schemas.openxmlformats.org/officeDocument/2006/math">
                    <m:oMathParaPr>
                      <m:jc m:val="centerGroup"/>
                    </m:oMathParaPr>
                    <m:oMath xmlns:m="http://schemas.openxmlformats.org/officeDocument/2006/math">
                      <m:r>
                        <a:rPr lang="en-CA" sz="1400" i="1">
                          <a:latin typeface="Cambria Math" panose="02040503050406030204" pitchFamily="18" charset="0"/>
                        </a:rPr>
                        <m:t>−</m:t>
                      </m:r>
                      <m:sSubSup>
                        <m:sSubSupPr>
                          <m:ctrlPr>
                            <a:rPr lang="en-CA" sz="1400" i="1">
                              <a:solidFill>
                                <a:schemeClr val="accent1">
                                  <a:lumMod val="60000"/>
                                  <a:lumOff val="40000"/>
                                </a:schemeClr>
                              </a:solidFill>
                              <a:latin typeface="Cambria Math" panose="02040503050406030204" pitchFamily="18" charset="0"/>
                            </a:rPr>
                          </m:ctrlPr>
                        </m:sSubSupPr>
                        <m:e>
                          <m:r>
                            <a:rPr lang="en-CA" sz="1400" i="1">
                              <a:solidFill>
                                <a:schemeClr val="accent1">
                                  <a:lumMod val="60000"/>
                                  <a:lumOff val="40000"/>
                                </a:schemeClr>
                              </a:solidFill>
                              <a:latin typeface="Cambria Math" panose="02040503050406030204" pitchFamily="18" charset="0"/>
                            </a:rPr>
                            <m:t>𝐶</m:t>
                          </m:r>
                        </m:e>
                        <m:sub>
                          <m:r>
                            <a:rPr lang="en-CA" sz="1400" i="1">
                              <a:solidFill>
                                <a:schemeClr val="accent1">
                                  <a:lumMod val="60000"/>
                                  <a:lumOff val="40000"/>
                                </a:schemeClr>
                              </a:solidFill>
                              <a:latin typeface="Cambria Math" panose="02040503050406030204" pitchFamily="18" charset="0"/>
                            </a:rPr>
                            <m:t>𝑖</m:t>
                          </m:r>
                          <m:r>
                            <a:rPr lang="en-CA" sz="1400" i="1">
                              <a:solidFill>
                                <a:schemeClr val="accent1">
                                  <a:lumMod val="60000"/>
                                  <a:lumOff val="40000"/>
                                </a:schemeClr>
                              </a:solidFill>
                              <a:latin typeface="Cambria Math" panose="02040503050406030204" pitchFamily="18" charset="0"/>
                            </a:rPr>
                            <m:t>−1</m:t>
                          </m:r>
                        </m:sub>
                        <m:sup>
                          <m:r>
                            <a:rPr lang="en-CA" sz="1400" i="1">
                              <a:solidFill>
                                <a:schemeClr val="accent1">
                                  <a:lumMod val="60000"/>
                                  <a:lumOff val="40000"/>
                                </a:schemeClr>
                              </a:solidFill>
                              <a:latin typeface="Cambria Math" panose="02040503050406030204" pitchFamily="18" charset="0"/>
                            </a:rPr>
                            <m:t>𝑡</m:t>
                          </m:r>
                          <m:r>
                            <a:rPr lang="en-CA" sz="1400" i="1">
                              <a:solidFill>
                                <a:schemeClr val="accent1">
                                  <a:lumMod val="60000"/>
                                  <a:lumOff val="40000"/>
                                </a:schemeClr>
                              </a:solidFill>
                              <a:latin typeface="Cambria Math" panose="02040503050406030204" pitchFamily="18" charset="0"/>
                            </a:rPr>
                            <m:t>+</m:t>
                          </m:r>
                          <m:r>
                            <m:rPr>
                              <m:sty m:val="p"/>
                            </m:rPr>
                            <a:rPr lang="en-CA" sz="1400">
                              <a:solidFill>
                                <a:schemeClr val="accent1">
                                  <a:lumMod val="60000"/>
                                  <a:lumOff val="40000"/>
                                </a:schemeClr>
                              </a:solidFill>
                              <a:latin typeface="Cambria Math" panose="02040503050406030204" pitchFamily="18" charset="0"/>
                            </a:rPr>
                            <m:t>Δ</m:t>
                          </m:r>
                          <m:r>
                            <a:rPr lang="en-CA" sz="1400" i="1">
                              <a:solidFill>
                                <a:schemeClr val="accent1">
                                  <a:lumMod val="60000"/>
                                  <a:lumOff val="40000"/>
                                </a:schemeClr>
                              </a:solidFill>
                              <a:latin typeface="Cambria Math" panose="02040503050406030204" pitchFamily="18" charset="0"/>
                            </a:rPr>
                            <m:t>𝑡</m:t>
                          </m:r>
                        </m:sup>
                      </m:sSubSup>
                      <m:sSub>
                        <m:sSubPr>
                          <m:ctrlPr>
                            <a:rPr lang="en-CA" sz="1400" i="1">
                              <a:latin typeface="Cambria Math" panose="02040503050406030204" pitchFamily="18" charset="0"/>
                            </a:rPr>
                          </m:ctrlPr>
                        </m:sSubPr>
                        <m:e>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i="1">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i="1">
                          <a:latin typeface="Cambria Math" panose="02040503050406030204" pitchFamily="18" charset="0"/>
                        </a:rPr>
                        <m:t> </m:t>
                      </m:r>
                      <m:d>
                        <m:dPr>
                          <m:begChr m:val="["/>
                          <m:endChr m:val="]"/>
                          <m:ctrlPr>
                            <a:rPr lang="en-CA" sz="1400" i="1">
                              <a:latin typeface="Cambria Math" panose="02040503050406030204" pitchFamily="18" charset="0"/>
                            </a:rPr>
                          </m:ctrlPr>
                        </m:dPr>
                        <m:e>
                          <m:r>
                            <a:rPr lang="en-CA" sz="1400" i="1">
                              <a:latin typeface="Cambria Math" panose="02040503050406030204" pitchFamily="18" charset="0"/>
                            </a:rPr>
                            <m:t>1+</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sSub>
                                    <m:sSubPr>
                                      <m:ctrlPr>
                                        <a:rPr lang="en-CA" sz="1400" i="1">
                                          <a:latin typeface="Cambria Math" panose="02040503050406030204" pitchFamily="18" charset="0"/>
                                        </a:rPr>
                                      </m:ctrlPr>
                                    </m:sSubPr>
                                    <m:e>
                                      <m:r>
                                        <a:rPr lang="en-CA" sz="1400" i="1">
                                          <a:latin typeface="Cambria Math" panose="02040503050406030204" pitchFamily="18" charset="0"/>
                                        </a:rPr>
                                        <m:t>2</m:t>
                                      </m:r>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e>
                          </m:d>
                        </m:e>
                      </m:d>
                      <m:r>
                        <a:rPr lang="en-CA" sz="1400" i="1">
                          <a:latin typeface="Cambria Math" panose="02040503050406030204" pitchFamily="18" charset="0"/>
                        </a:rPr>
                        <m:t>−</m:t>
                      </m:r>
                      <m:sSub>
                        <m:sSubPr>
                          <m:ctrlPr>
                            <a:rPr lang="en-CA" sz="1400" i="1">
                              <a:latin typeface="Cambria Math" panose="02040503050406030204" pitchFamily="18" charset="0"/>
                            </a:rPr>
                          </m:ctrlPr>
                        </m:sSubPr>
                        <m:e>
                          <m:sSubSup>
                            <m:sSubSupPr>
                              <m:ctrlPr>
                                <a:rPr lang="en-CA" sz="1400" i="1">
                                  <a:solidFill>
                                    <a:schemeClr val="accent6">
                                      <a:lumMod val="75000"/>
                                    </a:schemeClr>
                                  </a:solidFill>
                                  <a:latin typeface="Cambria Math" panose="02040503050406030204" pitchFamily="18" charset="0"/>
                                </a:rPr>
                              </m:ctrlPr>
                            </m:sSubSupPr>
                            <m:e>
                              <m:r>
                                <a:rPr lang="en-CA" sz="1400" i="1">
                                  <a:solidFill>
                                    <a:schemeClr val="accent6">
                                      <a:lumMod val="75000"/>
                                    </a:schemeClr>
                                  </a:solidFill>
                                  <a:latin typeface="Cambria Math" panose="02040503050406030204" pitchFamily="18" charset="0"/>
                                </a:rPr>
                                <m:t>𝐶</m:t>
                              </m:r>
                            </m:e>
                            <m:sub>
                              <m:r>
                                <a:rPr lang="en-CA" sz="1400" i="1">
                                  <a:solidFill>
                                    <a:schemeClr val="accent6">
                                      <a:lumMod val="75000"/>
                                    </a:schemeClr>
                                  </a:solidFill>
                                  <a:latin typeface="Cambria Math" panose="02040503050406030204" pitchFamily="18" charset="0"/>
                                </a:rPr>
                                <m:t>𝑖</m:t>
                              </m:r>
                              <m:r>
                                <a:rPr lang="en-CA" sz="1400" i="1">
                                  <a:solidFill>
                                    <a:schemeClr val="accent6">
                                      <a:lumMod val="75000"/>
                                    </a:schemeClr>
                                  </a:solidFill>
                                  <a:latin typeface="Cambria Math" panose="02040503050406030204" pitchFamily="18" charset="0"/>
                                </a:rPr>
                                <m:t>+1</m:t>
                              </m:r>
                            </m:sub>
                            <m:sup>
                              <m:r>
                                <a:rPr lang="en-CA" sz="1400" i="1">
                                  <a:solidFill>
                                    <a:schemeClr val="accent6">
                                      <a:lumMod val="75000"/>
                                    </a:schemeClr>
                                  </a:solidFill>
                                  <a:latin typeface="Cambria Math" panose="02040503050406030204" pitchFamily="18" charset="0"/>
                                </a:rPr>
                                <m:t>𝑡</m:t>
                              </m:r>
                              <m:r>
                                <a:rPr lang="en-CA" sz="1400" i="1">
                                  <a:solidFill>
                                    <a:schemeClr val="accent6">
                                      <a:lumMod val="75000"/>
                                    </a:schemeClr>
                                  </a:solidFill>
                                  <a:latin typeface="Cambria Math" panose="02040503050406030204" pitchFamily="18" charset="0"/>
                                </a:rPr>
                                <m:t>+</m:t>
                              </m:r>
                              <m:r>
                                <m:rPr>
                                  <m:sty m:val="p"/>
                                </m:rPr>
                                <a:rPr lang="en-CA" sz="1400">
                                  <a:solidFill>
                                    <a:schemeClr val="accent6">
                                      <a:lumMod val="75000"/>
                                    </a:schemeClr>
                                  </a:solidFill>
                                  <a:latin typeface="Cambria Math" panose="02040503050406030204" pitchFamily="18" charset="0"/>
                                </a:rPr>
                                <m:t>Δ</m:t>
                              </m:r>
                              <m:r>
                                <a:rPr lang="en-CA" sz="1400" i="1">
                                  <a:solidFill>
                                    <a:schemeClr val="accent6">
                                      <a:lumMod val="75000"/>
                                    </a:schemeClr>
                                  </a:solidFill>
                                  <a:latin typeface="Cambria Math" panose="02040503050406030204" pitchFamily="18" charset="0"/>
                                </a:rPr>
                                <m:t>𝑡</m:t>
                              </m:r>
                            </m:sup>
                          </m:sSubSup>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i="1">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2"/>
                              </a:solidFill>
                              <a:latin typeface="Cambria Math" panose="02040503050406030204" pitchFamily="18" charset="0"/>
                            </a:rPr>
                          </m:ctrlPr>
                        </m:sSubSupPr>
                        <m:e>
                          <m:r>
                            <a:rPr lang="en-CA" sz="1400" i="1">
                              <a:solidFill>
                                <a:schemeClr val="accent2"/>
                              </a:solidFill>
                              <a:latin typeface="Cambria Math" panose="02040503050406030204" pitchFamily="18" charset="0"/>
                            </a:rPr>
                            <m:t>𝐶</m:t>
                          </m:r>
                        </m:e>
                        <m:sub>
                          <m:r>
                            <a:rPr lang="en-CA" sz="1400" i="1">
                              <a:solidFill>
                                <a:schemeClr val="accent2"/>
                              </a:solidFill>
                              <a:latin typeface="Cambria Math" panose="02040503050406030204" pitchFamily="18" charset="0"/>
                            </a:rPr>
                            <m:t>𝑖</m:t>
                          </m:r>
                        </m:sub>
                        <m:sup>
                          <m:r>
                            <a:rPr lang="en-CA" sz="1400" i="1">
                              <a:solidFill>
                                <a:schemeClr val="accent2"/>
                              </a:solidFill>
                              <a:latin typeface="Cambria Math" panose="02040503050406030204" pitchFamily="18" charset="0"/>
                            </a:rPr>
                            <m:t>𝑡</m:t>
                          </m:r>
                        </m:sup>
                      </m:sSubSup>
                      <m:r>
                        <a:rPr lang="en-CA" sz="1400" i="1">
                          <a:latin typeface="Cambria Math" panose="02040503050406030204" pitchFamily="18" charset="0"/>
                        </a:rPr>
                        <m:t>−</m:t>
                      </m:r>
                      <m:r>
                        <a:rPr lang="en-CA" sz="1400" b="0" i="1" smtClean="0">
                          <a:latin typeface="Cambria Math" panose="02040503050406030204" pitchFamily="18" charset="0"/>
                        </a:rPr>
                        <m:t>(</m:t>
                      </m:r>
                      <m:r>
                        <a:rPr lang="en-CA" sz="1400" b="0" i="1" smtClean="0">
                          <a:latin typeface="Cambria Math" panose="02040503050406030204" pitchFamily="18" charset="0"/>
                        </a:rPr>
                        <m:t>𝑘</m:t>
                      </m:r>
                      <m:r>
                        <a:rPr lang="en-CA" sz="1400" b="0" i="1" smtClean="0">
                          <a:latin typeface="Cambria Math" panose="02040503050406030204" pitchFamily="18" charset="0"/>
                        </a:rPr>
                        <m:t>.</m:t>
                      </m:r>
                      <m:sSubSup>
                        <m:sSubSupPr>
                          <m:ctrlPr>
                            <a:rPr lang="en-CA" sz="1400" i="1">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b="0" i="0" smtClean="0">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oMath>
                  </m:oMathPara>
                </a14:m>
                <a:endParaRPr lang="en-CA" sz="1400" dirty="0"/>
              </a:p>
              <a:p>
                <a:pPr marL="0" indent="0">
                  <a:buNone/>
                </a:pPr>
                <a:endParaRPr lang="en-CA" sz="1400" dirty="0"/>
              </a:p>
              <a:p>
                <a:pPr marL="0" indent="0">
                  <a:lnSpc>
                    <a:spcPct val="170000"/>
                  </a:lnSpc>
                  <a:buNone/>
                </a:pPr>
                <a14:m>
                  <m:oMathPara xmlns:m="http://schemas.openxmlformats.org/officeDocument/2006/math">
                    <m:oMathParaPr>
                      <m:jc m:val="centerGroup"/>
                    </m:oMathParaPr>
                    <m:oMath xmlns:m="http://schemas.openxmlformats.org/officeDocument/2006/math">
                      <m:r>
                        <a:rPr lang="en-CA" sz="1400" i="1">
                          <a:latin typeface="Cambria Math" panose="02040503050406030204" pitchFamily="18" charset="0"/>
                        </a:rPr>
                        <m:t>−</m:t>
                      </m:r>
                      <m:sSubSup>
                        <m:sSubSupPr>
                          <m:ctrlPr>
                            <a:rPr lang="en-CA" sz="1400" i="1">
                              <a:solidFill>
                                <a:schemeClr val="accent1">
                                  <a:lumMod val="60000"/>
                                  <a:lumOff val="40000"/>
                                </a:schemeClr>
                              </a:solidFill>
                              <a:latin typeface="Cambria Math" panose="02040503050406030204" pitchFamily="18" charset="0"/>
                            </a:rPr>
                          </m:ctrlPr>
                        </m:sSubSupPr>
                        <m:e>
                          <m:r>
                            <a:rPr lang="en-CA" sz="1400" i="1">
                              <a:solidFill>
                                <a:schemeClr val="accent1">
                                  <a:lumMod val="60000"/>
                                  <a:lumOff val="40000"/>
                                </a:schemeClr>
                              </a:solidFill>
                              <a:latin typeface="Cambria Math" panose="02040503050406030204" pitchFamily="18" charset="0"/>
                            </a:rPr>
                            <m:t>𝐶</m:t>
                          </m:r>
                        </m:e>
                        <m:sub>
                          <m:r>
                            <a:rPr lang="en-CA" sz="1400" i="1">
                              <a:solidFill>
                                <a:schemeClr val="accent1">
                                  <a:lumMod val="60000"/>
                                  <a:lumOff val="40000"/>
                                </a:schemeClr>
                              </a:solidFill>
                              <a:latin typeface="Cambria Math" panose="02040503050406030204" pitchFamily="18" charset="0"/>
                            </a:rPr>
                            <m:t>𝑖</m:t>
                          </m:r>
                          <m:r>
                            <a:rPr lang="en-CA" sz="1400" i="1">
                              <a:solidFill>
                                <a:schemeClr val="accent1">
                                  <a:lumMod val="60000"/>
                                  <a:lumOff val="40000"/>
                                </a:schemeClr>
                              </a:solidFill>
                              <a:latin typeface="Cambria Math" panose="02040503050406030204" pitchFamily="18" charset="0"/>
                            </a:rPr>
                            <m:t>−1</m:t>
                          </m:r>
                        </m:sub>
                        <m:sup>
                          <m:r>
                            <a:rPr lang="en-CA" sz="1400" i="1">
                              <a:solidFill>
                                <a:schemeClr val="accent1">
                                  <a:lumMod val="60000"/>
                                  <a:lumOff val="40000"/>
                                </a:schemeClr>
                              </a:solidFill>
                              <a:latin typeface="Cambria Math" panose="02040503050406030204" pitchFamily="18" charset="0"/>
                            </a:rPr>
                            <m:t>𝑡</m:t>
                          </m:r>
                          <m:r>
                            <a:rPr lang="en-CA" sz="1400" i="1">
                              <a:solidFill>
                                <a:schemeClr val="accent1">
                                  <a:lumMod val="60000"/>
                                  <a:lumOff val="40000"/>
                                </a:schemeClr>
                              </a:solidFill>
                              <a:latin typeface="Cambria Math" panose="02040503050406030204" pitchFamily="18" charset="0"/>
                            </a:rPr>
                            <m:t>+</m:t>
                          </m:r>
                          <m:r>
                            <m:rPr>
                              <m:sty m:val="p"/>
                            </m:rPr>
                            <a:rPr lang="en-CA" sz="1400">
                              <a:solidFill>
                                <a:schemeClr val="accent1">
                                  <a:lumMod val="60000"/>
                                  <a:lumOff val="40000"/>
                                </a:schemeClr>
                              </a:solidFill>
                              <a:latin typeface="Cambria Math" panose="02040503050406030204" pitchFamily="18" charset="0"/>
                            </a:rPr>
                            <m:t>Δ</m:t>
                          </m:r>
                          <m:r>
                            <a:rPr lang="en-CA" sz="1400" i="1">
                              <a:solidFill>
                                <a:schemeClr val="accent1">
                                  <a:lumMod val="60000"/>
                                  <a:lumOff val="40000"/>
                                </a:schemeClr>
                              </a:solidFill>
                              <a:latin typeface="Cambria Math" panose="02040503050406030204" pitchFamily="18" charset="0"/>
                            </a:rPr>
                            <m:t>𝑡</m:t>
                          </m:r>
                        </m:sup>
                      </m:sSubSup>
                      <m:sSub>
                        <m:sSubPr>
                          <m:ctrlPr>
                            <a:rPr lang="en-CA" sz="1400" i="1">
                              <a:latin typeface="Cambria Math" panose="02040503050406030204" pitchFamily="18" charset="0"/>
                            </a:rPr>
                          </m:ctrlPr>
                        </m:sSubPr>
                        <m:e>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i="1">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i="1">
                          <a:latin typeface="Cambria Math" panose="02040503050406030204" pitchFamily="18" charset="0"/>
                        </a:rPr>
                        <m:t> </m:t>
                      </m:r>
                      <m:d>
                        <m:dPr>
                          <m:begChr m:val="["/>
                          <m:endChr m:val="]"/>
                          <m:ctrlPr>
                            <a:rPr lang="en-CA" sz="1400" i="1">
                              <a:latin typeface="Cambria Math" panose="02040503050406030204" pitchFamily="18" charset="0"/>
                            </a:rPr>
                          </m:ctrlPr>
                        </m:dPr>
                        <m:e>
                          <m:r>
                            <a:rPr lang="en-CA" sz="1400" i="1">
                              <a:latin typeface="Cambria Math" panose="02040503050406030204" pitchFamily="18" charset="0"/>
                            </a:rPr>
                            <m:t>1+</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sSub>
                                    <m:sSubPr>
                                      <m:ctrlPr>
                                        <a:rPr lang="en-CA" sz="1400" i="1">
                                          <a:latin typeface="Cambria Math" panose="02040503050406030204" pitchFamily="18" charset="0"/>
                                        </a:rPr>
                                      </m:ctrlPr>
                                    </m:sSubPr>
                                    <m:e>
                                      <m:r>
                                        <a:rPr lang="en-CA" sz="1400" i="1">
                                          <a:latin typeface="Cambria Math" panose="02040503050406030204" pitchFamily="18" charset="0"/>
                                        </a:rPr>
                                        <m:t>2</m:t>
                                      </m:r>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e>
                          </m:d>
                          <m:r>
                            <a:rPr lang="en-CA" sz="1400" b="0" i="1" smtClean="0">
                              <a:latin typeface="Cambria Math" panose="02040503050406030204" pitchFamily="18" charset="0"/>
                            </a:rPr>
                            <m:t>+</m:t>
                          </m:r>
                          <m:r>
                            <a:rPr lang="en-CA" sz="1400" i="1">
                              <a:latin typeface="Cambria Math" panose="02040503050406030204" pitchFamily="18" charset="0"/>
                            </a:rPr>
                            <m:t>𝑘</m:t>
                          </m:r>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r>
                            <m:rPr>
                              <m:nor/>
                            </m:rPr>
                            <a:rPr lang="en-CA" sz="1400" dirty="0"/>
                            <m:t> </m:t>
                          </m:r>
                        </m:e>
                      </m:d>
                      <m:r>
                        <a:rPr lang="en-CA" sz="1400" i="1">
                          <a:latin typeface="Cambria Math" panose="02040503050406030204" pitchFamily="18" charset="0"/>
                        </a:rPr>
                        <m:t>−</m:t>
                      </m:r>
                      <m:sSub>
                        <m:sSubPr>
                          <m:ctrlPr>
                            <a:rPr lang="en-CA" sz="1400" i="1">
                              <a:latin typeface="Cambria Math" panose="02040503050406030204" pitchFamily="18" charset="0"/>
                            </a:rPr>
                          </m:ctrlPr>
                        </m:sSubPr>
                        <m:e>
                          <m:sSubSup>
                            <m:sSubSupPr>
                              <m:ctrlPr>
                                <a:rPr lang="en-CA" sz="1400" i="1">
                                  <a:solidFill>
                                    <a:schemeClr val="accent6">
                                      <a:lumMod val="75000"/>
                                    </a:schemeClr>
                                  </a:solidFill>
                                  <a:latin typeface="Cambria Math" panose="02040503050406030204" pitchFamily="18" charset="0"/>
                                </a:rPr>
                              </m:ctrlPr>
                            </m:sSubSupPr>
                            <m:e>
                              <m:r>
                                <a:rPr lang="en-CA" sz="1400" i="1">
                                  <a:solidFill>
                                    <a:schemeClr val="accent6">
                                      <a:lumMod val="75000"/>
                                    </a:schemeClr>
                                  </a:solidFill>
                                  <a:latin typeface="Cambria Math" panose="02040503050406030204" pitchFamily="18" charset="0"/>
                                </a:rPr>
                                <m:t>𝐶</m:t>
                              </m:r>
                            </m:e>
                            <m:sub>
                              <m:r>
                                <a:rPr lang="en-CA" sz="1400" i="1">
                                  <a:solidFill>
                                    <a:schemeClr val="accent6">
                                      <a:lumMod val="75000"/>
                                    </a:schemeClr>
                                  </a:solidFill>
                                  <a:latin typeface="Cambria Math" panose="02040503050406030204" pitchFamily="18" charset="0"/>
                                </a:rPr>
                                <m:t>𝑖</m:t>
                              </m:r>
                              <m:r>
                                <a:rPr lang="en-CA" sz="1400" i="1">
                                  <a:solidFill>
                                    <a:schemeClr val="accent6">
                                      <a:lumMod val="75000"/>
                                    </a:schemeClr>
                                  </a:solidFill>
                                  <a:latin typeface="Cambria Math" panose="02040503050406030204" pitchFamily="18" charset="0"/>
                                </a:rPr>
                                <m:t>+1</m:t>
                              </m:r>
                            </m:sub>
                            <m:sup>
                              <m:r>
                                <a:rPr lang="en-CA" sz="1400" i="1">
                                  <a:solidFill>
                                    <a:schemeClr val="accent6">
                                      <a:lumMod val="75000"/>
                                    </a:schemeClr>
                                  </a:solidFill>
                                  <a:latin typeface="Cambria Math" panose="02040503050406030204" pitchFamily="18" charset="0"/>
                                </a:rPr>
                                <m:t>𝑡</m:t>
                              </m:r>
                              <m:r>
                                <a:rPr lang="en-CA" sz="1400" i="1">
                                  <a:solidFill>
                                    <a:schemeClr val="accent6">
                                      <a:lumMod val="75000"/>
                                    </a:schemeClr>
                                  </a:solidFill>
                                  <a:latin typeface="Cambria Math" panose="02040503050406030204" pitchFamily="18" charset="0"/>
                                </a:rPr>
                                <m:t>+</m:t>
                              </m:r>
                              <m:r>
                                <m:rPr>
                                  <m:sty m:val="p"/>
                                </m:rPr>
                                <a:rPr lang="en-CA" sz="1400">
                                  <a:solidFill>
                                    <a:schemeClr val="accent6">
                                      <a:lumMod val="75000"/>
                                    </a:schemeClr>
                                  </a:solidFill>
                                  <a:latin typeface="Cambria Math" panose="02040503050406030204" pitchFamily="18" charset="0"/>
                                </a:rPr>
                                <m:t>Δ</m:t>
                              </m:r>
                              <m:r>
                                <a:rPr lang="en-CA" sz="1400" i="1">
                                  <a:solidFill>
                                    <a:schemeClr val="accent6">
                                      <a:lumMod val="75000"/>
                                    </a:schemeClr>
                                  </a:solidFill>
                                  <a:latin typeface="Cambria Math" panose="02040503050406030204" pitchFamily="18" charset="0"/>
                                </a:rPr>
                                <m:t>𝑡</m:t>
                              </m:r>
                            </m:sup>
                          </m:sSubSup>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i="1">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2"/>
                              </a:solidFill>
                              <a:latin typeface="Cambria Math" panose="02040503050406030204" pitchFamily="18" charset="0"/>
                            </a:rPr>
                          </m:ctrlPr>
                        </m:sSubSupPr>
                        <m:e>
                          <m:r>
                            <a:rPr lang="en-CA" sz="1400" i="1">
                              <a:solidFill>
                                <a:schemeClr val="accent2"/>
                              </a:solidFill>
                              <a:latin typeface="Cambria Math" panose="02040503050406030204" pitchFamily="18" charset="0"/>
                            </a:rPr>
                            <m:t>𝐶</m:t>
                          </m:r>
                        </m:e>
                        <m:sub>
                          <m:r>
                            <a:rPr lang="en-CA" sz="1400" i="1">
                              <a:solidFill>
                                <a:schemeClr val="accent2"/>
                              </a:solidFill>
                              <a:latin typeface="Cambria Math" panose="02040503050406030204" pitchFamily="18" charset="0"/>
                            </a:rPr>
                            <m:t>𝑖</m:t>
                          </m:r>
                        </m:sub>
                        <m:sup>
                          <m:r>
                            <a:rPr lang="en-CA" sz="1400" i="1">
                              <a:solidFill>
                                <a:schemeClr val="accent2"/>
                              </a:solidFill>
                              <a:latin typeface="Cambria Math" panose="02040503050406030204" pitchFamily="18" charset="0"/>
                            </a:rPr>
                            <m:t>𝑡</m:t>
                          </m:r>
                        </m:sup>
                      </m:sSubSup>
                    </m:oMath>
                  </m:oMathPara>
                </a14:m>
                <a:endParaRPr lang="en-CA" sz="1400" dirty="0"/>
              </a:p>
              <a:p>
                <a:pPr marL="0" indent="0">
                  <a:lnSpc>
                    <a:spcPct val="170000"/>
                  </a:lnSpc>
                  <a:buNone/>
                </a:pPr>
                <a:r>
                  <a:rPr lang="en-CA" sz="1400" dirty="0"/>
                  <a:t>En </a:t>
                </a:r>
                <a:r>
                  <a:rPr lang="en-CA" sz="1400" dirty="0" err="1"/>
                  <a:t>appliquant</a:t>
                </a:r>
                <a:r>
                  <a:rPr lang="en-CA" sz="1400" dirty="0"/>
                  <a:t> la MMS et </a:t>
                </a:r>
                <a:r>
                  <a:rPr lang="en-CA" sz="1400" dirty="0" err="1"/>
                  <a:t>en</a:t>
                </a:r>
                <a:r>
                  <a:rPr lang="en-CA" sz="1400" dirty="0"/>
                  <a:t> </a:t>
                </a:r>
                <a:r>
                  <a:rPr lang="en-CA" sz="1400" dirty="0" err="1"/>
                  <a:t>incorporant</a:t>
                </a:r>
                <a:r>
                  <a:rPr lang="en-CA" sz="1400" dirty="0"/>
                  <a:t> le </a:t>
                </a:r>
                <a:r>
                  <a:rPr lang="en-CA" sz="1400" dirty="0" err="1"/>
                  <a:t>terme</a:t>
                </a:r>
                <a:r>
                  <a:rPr lang="en-CA" sz="1400" dirty="0"/>
                  <a:t> source </a:t>
                </a:r>
                <a:r>
                  <a:rPr lang="en-CA" sz="1400" dirty="0" err="1"/>
                  <a:t>calculé</a:t>
                </a:r>
                <a:r>
                  <a:rPr lang="en-CA" sz="1400" dirty="0"/>
                  <a:t> </a:t>
                </a:r>
                <a:r>
                  <a:rPr lang="en-CA" sz="1400" dirty="0" err="1"/>
                  <a:t>en</a:t>
                </a:r>
                <a:r>
                  <a:rPr lang="en-CA" sz="1400" dirty="0"/>
                  <a:t> (1) on </a:t>
                </a:r>
                <a:r>
                  <a:rPr lang="en-CA" sz="1400" dirty="0" err="1"/>
                  <a:t>obtient</a:t>
                </a:r>
                <a:r>
                  <a:rPr lang="en-CA" sz="1400" dirty="0"/>
                  <a:t>:</a:t>
                </a:r>
                <a:endParaRPr lang="en-CA" sz="1400" dirty="0">
                  <a:solidFill>
                    <a:srgbClr val="FF0000"/>
                  </a:solidFill>
                </a:endParaRPr>
              </a:p>
              <a:p>
                <a:pPr marL="0" indent="0">
                  <a:lnSpc>
                    <a:spcPct val="170000"/>
                  </a:lnSpc>
                  <a:buNone/>
                </a:pPr>
                <a14:m>
                  <m:oMathPara xmlns:m="http://schemas.openxmlformats.org/officeDocument/2006/math">
                    <m:oMathParaPr>
                      <m:jc m:val="centerGroup"/>
                    </m:oMathParaPr>
                    <m:oMath xmlns:m="http://schemas.openxmlformats.org/officeDocument/2006/math">
                      <m:r>
                        <a:rPr lang="en-CA" sz="1400" i="1">
                          <a:latin typeface="Cambria Math" panose="02040503050406030204" pitchFamily="18" charset="0"/>
                        </a:rPr>
                        <m:t>−</m:t>
                      </m:r>
                      <m:sSubSup>
                        <m:sSubSupPr>
                          <m:ctrlPr>
                            <a:rPr lang="en-CA" sz="1400" i="1">
                              <a:solidFill>
                                <a:schemeClr val="accent1">
                                  <a:lumMod val="60000"/>
                                  <a:lumOff val="40000"/>
                                </a:schemeClr>
                              </a:solidFill>
                              <a:latin typeface="Cambria Math" panose="02040503050406030204" pitchFamily="18" charset="0"/>
                            </a:rPr>
                          </m:ctrlPr>
                        </m:sSubSupPr>
                        <m:e>
                          <m:r>
                            <a:rPr lang="en-CA" sz="1400" i="1">
                              <a:solidFill>
                                <a:schemeClr val="accent1">
                                  <a:lumMod val="60000"/>
                                  <a:lumOff val="40000"/>
                                </a:schemeClr>
                              </a:solidFill>
                              <a:latin typeface="Cambria Math" panose="02040503050406030204" pitchFamily="18" charset="0"/>
                            </a:rPr>
                            <m:t>𝐶</m:t>
                          </m:r>
                        </m:e>
                        <m:sub>
                          <m:r>
                            <a:rPr lang="en-CA" sz="1400" i="1">
                              <a:solidFill>
                                <a:schemeClr val="accent1">
                                  <a:lumMod val="60000"/>
                                  <a:lumOff val="40000"/>
                                </a:schemeClr>
                              </a:solidFill>
                              <a:latin typeface="Cambria Math" panose="02040503050406030204" pitchFamily="18" charset="0"/>
                            </a:rPr>
                            <m:t>𝑖</m:t>
                          </m:r>
                          <m:r>
                            <a:rPr lang="en-CA" sz="1400" i="1">
                              <a:solidFill>
                                <a:schemeClr val="accent1">
                                  <a:lumMod val="60000"/>
                                  <a:lumOff val="40000"/>
                                </a:schemeClr>
                              </a:solidFill>
                              <a:latin typeface="Cambria Math" panose="02040503050406030204" pitchFamily="18" charset="0"/>
                            </a:rPr>
                            <m:t>−1</m:t>
                          </m:r>
                        </m:sub>
                        <m:sup>
                          <m:r>
                            <a:rPr lang="en-CA" sz="1400" i="1">
                              <a:solidFill>
                                <a:schemeClr val="accent1">
                                  <a:lumMod val="60000"/>
                                  <a:lumOff val="40000"/>
                                </a:schemeClr>
                              </a:solidFill>
                              <a:latin typeface="Cambria Math" panose="02040503050406030204" pitchFamily="18" charset="0"/>
                            </a:rPr>
                            <m:t>𝑡</m:t>
                          </m:r>
                          <m:r>
                            <a:rPr lang="en-CA" sz="1400" i="1">
                              <a:solidFill>
                                <a:schemeClr val="accent1">
                                  <a:lumMod val="60000"/>
                                  <a:lumOff val="40000"/>
                                </a:schemeClr>
                              </a:solidFill>
                              <a:latin typeface="Cambria Math" panose="02040503050406030204" pitchFamily="18" charset="0"/>
                            </a:rPr>
                            <m:t>+</m:t>
                          </m:r>
                          <m:r>
                            <m:rPr>
                              <m:sty m:val="p"/>
                            </m:rPr>
                            <a:rPr lang="en-CA" sz="1400">
                              <a:solidFill>
                                <a:schemeClr val="accent1">
                                  <a:lumMod val="60000"/>
                                  <a:lumOff val="40000"/>
                                </a:schemeClr>
                              </a:solidFill>
                              <a:latin typeface="Cambria Math" panose="02040503050406030204" pitchFamily="18" charset="0"/>
                            </a:rPr>
                            <m:t>Δ</m:t>
                          </m:r>
                          <m:r>
                            <a:rPr lang="en-CA" sz="1400" i="1">
                              <a:solidFill>
                                <a:schemeClr val="accent1">
                                  <a:lumMod val="60000"/>
                                  <a:lumOff val="40000"/>
                                </a:schemeClr>
                              </a:solidFill>
                              <a:latin typeface="Cambria Math" panose="02040503050406030204" pitchFamily="18" charset="0"/>
                            </a:rPr>
                            <m:t>𝑡</m:t>
                          </m:r>
                        </m:sup>
                      </m:sSubSup>
                      <m:sSub>
                        <m:sSubPr>
                          <m:ctrlPr>
                            <a:rPr lang="en-CA" sz="1400" i="1">
                              <a:latin typeface="Cambria Math" panose="02040503050406030204" pitchFamily="18" charset="0"/>
                            </a:rPr>
                          </m:ctrlPr>
                        </m:sSubPr>
                        <m:e>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i="1">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i="1">
                          <a:latin typeface="Cambria Math" panose="02040503050406030204" pitchFamily="18" charset="0"/>
                        </a:rPr>
                        <m:t> </m:t>
                      </m:r>
                      <m:d>
                        <m:dPr>
                          <m:begChr m:val="["/>
                          <m:endChr m:val="]"/>
                          <m:ctrlPr>
                            <a:rPr lang="en-CA" sz="1400" i="1">
                              <a:latin typeface="Cambria Math" panose="02040503050406030204" pitchFamily="18" charset="0"/>
                            </a:rPr>
                          </m:ctrlPr>
                        </m:dPr>
                        <m:e>
                          <m:r>
                            <a:rPr lang="en-CA" sz="1400" i="1">
                              <a:latin typeface="Cambria Math" panose="02040503050406030204" pitchFamily="18" charset="0"/>
                            </a:rPr>
                            <m:t>1+</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sSub>
                                    <m:sSubPr>
                                      <m:ctrlPr>
                                        <a:rPr lang="en-CA" sz="1400" i="1">
                                          <a:latin typeface="Cambria Math" panose="02040503050406030204" pitchFamily="18" charset="0"/>
                                        </a:rPr>
                                      </m:ctrlPr>
                                    </m:sSubPr>
                                    <m:e>
                                      <m:r>
                                        <a:rPr lang="en-CA" sz="1400" i="1">
                                          <a:latin typeface="Cambria Math" panose="02040503050406030204" pitchFamily="18" charset="0"/>
                                        </a:rPr>
                                        <m:t>2</m:t>
                                      </m:r>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e>
                          </m:d>
                          <m:r>
                            <a:rPr lang="en-CA" sz="1400" i="1">
                              <a:latin typeface="Cambria Math" panose="02040503050406030204" pitchFamily="18" charset="0"/>
                            </a:rPr>
                            <m:t>+</m:t>
                          </m:r>
                          <m:r>
                            <a:rPr lang="en-CA" sz="1400" i="1">
                              <a:latin typeface="Cambria Math" panose="02040503050406030204" pitchFamily="18" charset="0"/>
                            </a:rPr>
                            <m:t>𝑘</m:t>
                          </m:r>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r>
                            <m:rPr>
                              <m:nor/>
                            </m:rPr>
                            <a:rPr lang="en-CA" sz="1400" dirty="0"/>
                            <m:t> </m:t>
                          </m:r>
                        </m:e>
                      </m:d>
                      <m:r>
                        <a:rPr lang="en-CA" sz="1400" i="1">
                          <a:latin typeface="Cambria Math" panose="02040503050406030204" pitchFamily="18" charset="0"/>
                        </a:rPr>
                        <m:t>−</m:t>
                      </m:r>
                      <m:sSub>
                        <m:sSubPr>
                          <m:ctrlPr>
                            <a:rPr lang="en-CA" sz="1400" i="1">
                              <a:latin typeface="Cambria Math" panose="02040503050406030204" pitchFamily="18" charset="0"/>
                            </a:rPr>
                          </m:ctrlPr>
                        </m:sSubPr>
                        <m:e>
                          <m:sSubSup>
                            <m:sSubSupPr>
                              <m:ctrlPr>
                                <a:rPr lang="en-CA" sz="1400" i="1">
                                  <a:solidFill>
                                    <a:schemeClr val="accent6">
                                      <a:lumMod val="75000"/>
                                    </a:schemeClr>
                                  </a:solidFill>
                                  <a:latin typeface="Cambria Math" panose="02040503050406030204" pitchFamily="18" charset="0"/>
                                </a:rPr>
                              </m:ctrlPr>
                            </m:sSubSupPr>
                            <m:e>
                              <m:r>
                                <a:rPr lang="en-CA" sz="1400" i="1">
                                  <a:solidFill>
                                    <a:schemeClr val="accent6">
                                      <a:lumMod val="75000"/>
                                    </a:schemeClr>
                                  </a:solidFill>
                                  <a:latin typeface="Cambria Math" panose="02040503050406030204" pitchFamily="18" charset="0"/>
                                </a:rPr>
                                <m:t>𝐶</m:t>
                              </m:r>
                            </m:e>
                            <m:sub>
                              <m:r>
                                <a:rPr lang="en-CA" sz="1400" i="1">
                                  <a:solidFill>
                                    <a:schemeClr val="accent6">
                                      <a:lumMod val="75000"/>
                                    </a:schemeClr>
                                  </a:solidFill>
                                  <a:latin typeface="Cambria Math" panose="02040503050406030204" pitchFamily="18" charset="0"/>
                                </a:rPr>
                                <m:t>𝑖</m:t>
                              </m:r>
                              <m:r>
                                <a:rPr lang="en-CA" sz="1400" i="1">
                                  <a:solidFill>
                                    <a:schemeClr val="accent6">
                                      <a:lumMod val="75000"/>
                                    </a:schemeClr>
                                  </a:solidFill>
                                  <a:latin typeface="Cambria Math" panose="02040503050406030204" pitchFamily="18" charset="0"/>
                                </a:rPr>
                                <m:t>+1</m:t>
                              </m:r>
                            </m:sub>
                            <m:sup>
                              <m:r>
                                <a:rPr lang="en-CA" sz="1400" i="1">
                                  <a:solidFill>
                                    <a:schemeClr val="accent6">
                                      <a:lumMod val="75000"/>
                                    </a:schemeClr>
                                  </a:solidFill>
                                  <a:latin typeface="Cambria Math" panose="02040503050406030204" pitchFamily="18" charset="0"/>
                                </a:rPr>
                                <m:t>𝑡</m:t>
                              </m:r>
                              <m:r>
                                <a:rPr lang="en-CA" sz="1400" i="1">
                                  <a:solidFill>
                                    <a:schemeClr val="accent6">
                                      <a:lumMod val="75000"/>
                                    </a:schemeClr>
                                  </a:solidFill>
                                  <a:latin typeface="Cambria Math" panose="02040503050406030204" pitchFamily="18" charset="0"/>
                                </a:rPr>
                                <m:t>+</m:t>
                              </m:r>
                              <m:r>
                                <m:rPr>
                                  <m:sty m:val="p"/>
                                </m:rPr>
                                <a:rPr lang="en-CA" sz="1400">
                                  <a:solidFill>
                                    <a:schemeClr val="accent6">
                                      <a:lumMod val="75000"/>
                                    </a:schemeClr>
                                  </a:solidFill>
                                  <a:latin typeface="Cambria Math" panose="02040503050406030204" pitchFamily="18" charset="0"/>
                                </a:rPr>
                                <m:t>Δ</m:t>
                              </m:r>
                              <m:r>
                                <a:rPr lang="en-CA" sz="1400" i="1">
                                  <a:solidFill>
                                    <a:schemeClr val="accent6">
                                      <a:lumMod val="75000"/>
                                    </a:schemeClr>
                                  </a:solidFill>
                                  <a:latin typeface="Cambria Math" panose="02040503050406030204" pitchFamily="18" charset="0"/>
                                </a:rPr>
                                <m:t>𝑡</m:t>
                              </m:r>
                            </m:sup>
                          </m:sSubSup>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i="1">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2"/>
                              </a:solidFill>
                              <a:latin typeface="Cambria Math" panose="02040503050406030204" pitchFamily="18" charset="0"/>
                            </a:rPr>
                          </m:ctrlPr>
                        </m:sSubSupPr>
                        <m:e>
                          <m:r>
                            <a:rPr lang="en-CA" sz="1400" i="1">
                              <a:solidFill>
                                <a:schemeClr val="accent2"/>
                              </a:solidFill>
                              <a:latin typeface="Cambria Math" panose="02040503050406030204" pitchFamily="18" charset="0"/>
                            </a:rPr>
                            <m:t>𝐶</m:t>
                          </m:r>
                        </m:e>
                        <m:sub>
                          <m:r>
                            <a:rPr lang="en-CA" sz="1400" i="1">
                              <a:solidFill>
                                <a:schemeClr val="accent2"/>
                              </a:solidFill>
                              <a:latin typeface="Cambria Math" panose="02040503050406030204" pitchFamily="18" charset="0"/>
                            </a:rPr>
                            <m:t>𝑖</m:t>
                          </m:r>
                        </m:sub>
                        <m:sup>
                          <m:r>
                            <a:rPr lang="en-CA" sz="1400" i="1">
                              <a:solidFill>
                                <a:schemeClr val="accent2"/>
                              </a:solidFill>
                              <a:latin typeface="Cambria Math" panose="02040503050406030204" pitchFamily="18" charset="0"/>
                            </a:rPr>
                            <m:t>𝑡</m:t>
                          </m:r>
                        </m:sup>
                      </m:sSubSup>
                      <m:r>
                        <a:rPr lang="en-CA" sz="1400" b="0" i="1" smtClean="0">
                          <a:solidFill>
                            <a:schemeClr val="tx1"/>
                          </a:solidFill>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r>
                        <a:rPr lang="en-CA" sz="1400" b="0" i="1" smtClean="0">
                          <a:latin typeface="Cambria Math" panose="02040503050406030204" pitchFamily="18" charset="0"/>
                        </a:rPr>
                        <m:t>.</m:t>
                      </m:r>
                      <m:r>
                        <a:rPr lang="en-CA" sz="1400" b="0" i="1" smtClean="0">
                          <a:solidFill>
                            <a:srgbClr val="FF0000"/>
                          </a:solidFill>
                          <a:latin typeface="Cambria Math" panose="02040503050406030204" pitchFamily="18" charset="0"/>
                        </a:rPr>
                        <m:t>𝑡𝑒𝑟𝑚𝑒</m:t>
                      </m:r>
                      <m:r>
                        <a:rPr lang="en-CA" sz="1400" b="0" i="1" smtClean="0">
                          <a:solidFill>
                            <a:srgbClr val="FF0000"/>
                          </a:solidFill>
                          <a:latin typeface="Cambria Math" panose="02040503050406030204" pitchFamily="18" charset="0"/>
                        </a:rPr>
                        <m:t> </m:t>
                      </m:r>
                      <m:r>
                        <a:rPr lang="en-CA" sz="1400" b="0" i="1" smtClean="0">
                          <a:solidFill>
                            <a:srgbClr val="FF0000"/>
                          </a:solidFill>
                          <a:latin typeface="Cambria Math" panose="02040503050406030204" pitchFamily="18" charset="0"/>
                        </a:rPr>
                        <m:t>𝑠𝑜𝑢𝑟𝑐𝑒</m:t>
                      </m:r>
                      <m:r>
                        <a:rPr lang="en-CA" sz="1400" b="0" i="1" smtClean="0">
                          <a:solidFill>
                            <a:srgbClr val="FF0000"/>
                          </a:solidFill>
                          <a:latin typeface="Cambria Math" panose="02040503050406030204" pitchFamily="18" charset="0"/>
                        </a:rPr>
                        <m:t>             (2)</m:t>
                      </m:r>
                    </m:oMath>
                  </m:oMathPara>
                </a14:m>
                <a:endParaRPr lang="en-CA" sz="1400" dirty="0"/>
              </a:p>
            </p:txBody>
          </p:sp>
        </mc:Choice>
        <mc:Fallback xmlns="">
          <p:sp>
            <p:nvSpPr>
              <p:cNvPr id="6" name="Content Placeholder 2">
                <a:extLst>
                  <a:ext uri="{FF2B5EF4-FFF2-40B4-BE49-F238E27FC236}">
                    <a16:creationId xmlns:a16="http://schemas.microsoft.com/office/drawing/2014/main" id="{0B646F29-48B9-AA14-E871-6EF8064ED0A9}"/>
                  </a:ext>
                </a:extLst>
              </p:cNvPr>
              <p:cNvSpPr>
                <a:spLocks noGrp="1" noRot="1" noChangeAspect="1" noMove="1" noResize="1" noEditPoints="1" noAdjustHandles="1" noChangeArrowheads="1" noChangeShapeType="1" noTextEdit="1"/>
              </p:cNvSpPr>
              <p:nvPr>
                <p:ph idx="1"/>
              </p:nvPr>
            </p:nvSpPr>
            <p:spPr>
              <a:xfrm>
                <a:off x="838200" y="717755"/>
                <a:ext cx="10515600" cy="6027174"/>
              </a:xfrm>
              <a:blipFill>
                <a:blip r:embed="rId2"/>
                <a:stretch>
                  <a:fillRect l="-174" t="-506"/>
                </a:stretch>
              </a:blipFill>
            </p:spPr>
            <p:txBody>
              <a:bodyPr/>
              <a:lstStyle/>
              <a:p>
                <a:r>
                  <a:rPr lang="en-CA">
                    <a:noFill/>
                  </a:rPr>
                  <a:t> </a:t>
                </a:r>
              </a:p>
            </p:txBody>
          </p:sp>
        </mc:Fallback>
      </mc:AlternateContent>
      <p:sp>
        <p:nvSpPr>
          <p:cNvPr id="7" name="Title 1">
            <a:extLst>
              <a:ext uri="{FF2B5EF4-FFF2-40B4-BE49-F238E27FC236}">
                <a16:creationId xmlns:a16="http://schemas.microsoft.com/office/drawing/2014/main" id="{6239E5AB-9BB5-9A46-0790-A8769E0EA433}"/>
              </a:ext>
            </a:extLst>
          </p:cNvPr>
          <p:cNvSpPr txBox="1">
            <a:spLocks/>
          </p:cNvSpPr>
          <p:nvPr/>
        </p:nvSpPr>
        <p:spPr>
          <a:xfrm>
            <a:off x="911942" y="0"/>
            <a:ext cx="10515600" cy="8947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dirty="0"/>
              <a:t>B-b) Terme source + conditions </a:t>
            </a:r>
            <a:r>
              <a:rPr lang="en-CA" sz="2500" dirty="0" err="1"/>
              <a:t>frontières</a:t>
            </a:r>
            <a:r>
              <a:rPr lang="en-CA" sz="2500" dirty="0"/>
              <a:t> (suite)</a:t>
            </a:r>
          </a:p>
        </p:txBody>
      </p:sp>
    </p:spTree>
    <p:extLst>
      <p:ext uri="{BB962C8B-B14F-4D97-AF65-F5344CB8AC3E}">
        <p14:creationId xmlns:p14="http://schemas.microsoft.com/office/powerpoint/2010/main" val="4274470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C7653-2966-E40C-88FA-E486CAF6D75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0000501F-9B03-32A0-97CB-4DB9B81D513E}"/>
                  </a:ext>
                </a:extLst>
              </p:cNvPr>
              <p:cNvSpPr>
                <a:spLocks noGrp="1"/>
              </p:cNvSpPr>
              <p:nvPr>
                <p:ph idx="1"/>
              </p:nvPr>
            </p:nvSpPr>
            <p:spPr>
              <a:xfrm>
                <a:off x="0" y="894735"/>
                <a:ext cx="12191999" cy="5963265"/>
              </a:xfrm>
            </p:spPr>
            <p:txBody>
              <a:bodyPr>
                <a:normAutofit/>
              </a:bodyPr>
              <a:lstStyle/>
              <a:p>
                <a:pPr marL="0" indent="0">
                  <a:buNone/>
                </a:pPr>
                <a:r>
                  <a:rPr lang="en-CA" sz="2000" b="1" dirty="0"/>
                  <a:t>Equation </a:t>
                </a:r>
                <a:r>
                  <a:rPr lang="en-CA" sz="2000" b="1" dirty="0" err="1"/>
                  <a:t>en</a:t>
                </a:r>
                <a:r>
                  <a:rPr lang="en-CA" sz="2000" b="1" dirty="0"/>
                  <a:t> </a:t>
                </a:r>
                <a:r>
                  <a:rPr lang="en-CA" sz="2000" b="1" dirty="0" err="1"/>
                  <a:t>chaque</a:t>
                </a:r>
                <a:r>
                  <a:rPr lang="en-CA" sz="2000" b="1" dirty="0"/>
                  <a:t> </a:t>
                </a:r>
                <a:r>
                  <a:rPr lang="en-CA" sz="2000" b="1" dirty="0" err="1"/>
                  <a:t>noeud</a:t>
                </a:r>
                <a:r>
                  <a:rPr lang="en-CA" sz="2000" b="1" dirty="0"/>
                  <a:t>:</a:t>
                </a:r>
              </a:p>
              <a:p>
                <a:pPr>
                  <a:spcAft>
                    <a:spcPts val="600"/>
                  </a:spcAft>
                </a:pPr>
                <a:r>
                  <a:rPr lang="en-CA" sz="1600" b="1" dirty="0" err="1"/>
                  <a:t>Noeud</a:t>
                </a:r>
                <a:r>
                  <a:rPr lang="en-CA" sz="1600" b="1" dirty="0"/>
                  <a:t> 1 (condition de Neumann) </a:t>
                </a:r>
                <a:r>
                  <a:rPr lang="en-CA" sz="1600" b="1" dirty="0" err="1"/>
                  <a:t>maintient</a:t>
                </a:r>
                <a:r>
                  <a:rPr lang="en-CA" sz="1600" b="1" dirty="0"/>
                  <a:t> de la </a:t>
                </a:r>
                <a:r>
                  <a:rPr lang="en-CA" sz="1600" b="1" dirty="0" err="1"/>
                  <a:t>même</a:t>
                </a:r>
                <a:r>
                  <a:rPr lang="en-CA" sz="1600" b="1" dirty="0"/>
                  <a:t> condition qui </a:t>
                </a:r>
                <a:r>
                  <a:rPr lang="en-CA" sz="1600" b="1" dirty="0" err="1"/>
                  <a:t>représentait</a:t>
                </a:r>
                <a:r>
                  <a:rPr lang="en-CA" sz="1600" b="1" dirty="0"/>
                  <a:t> </a:t>
                </a:r>
                <a:r>
                  <a:rPr lang="en-CA" sz="1600" b="1" dirty="0" err="1"/>
                  <a:t>l’axisymétrie</a:t>
                </a:r>
                <a:r>
                  <a:rPr lang="en-CA" sz="1600" b="1" dirty="0"/>
                  <a:t> dans le </a:t>
                </a:r>
                <a:r>
                  <a:rPr lang="en-CA" sz="1600" b="1" dirty="0" err="1"/>
                  <a:t>problème</a:t>
                </a:r>
                <a:r>
                  <a:rPr lang="en-CA" sz="1600" b="1" dirty="0"/>
                  <a:t> reel:</a:t>
                </a:r>
              </a:p>
              <a:p>
                <a:pPr marL="0" indent="0">
                  <a:buNone/>
                </a:pPr>
                <a:r>
                  <a:rPr lang="en-CA" sz="1600" i="1" dirty="0">
                    <a:latin typeface="Cambria Math" panose="02040503050406030204" pitchFamily="18" charset="0"/>
                  </a:rPr>
                  <a:t>    </a:t>
                </a:r>
                <a14:m>
                  <m:oMath xmlns:m="http://schemas.openxmlformats.org/officeDocument/2006/math">
                    <m:sSub>
                      <m:sSubPr>
                        <m:ctrlPr>
                          <a:rPr lang="en-CA" sz="1600" i="1">
                            <a:latin typeface="Cambria Math" panose="02040503050406030204" pitchFamily="18" charset="0"/>
                          </a:rPr>
                        </m:ctrlPr>
                      </m:sSubPr>
                      <m:e>
                        <m:d>
                          <m:dPr>
                            <m:begChr m:val=""/>
                            <m:endChr m:val="|"/>
                            <m:ctrlPr>
                              <a:rPr lang="en-CA" sz="1600" i="1">
                                <a:latin typeface="Cambria Math" panose="02040503050406030204" pitchFamily="18" charset="0"/>
                              </a:rPr>
                            </m:ctrlPr>
                          </m:dPr>
                          <m:e>
                            <m:f>
                              <m:fPr>
                                <m:ctrlPr>
                                  <a:rPr lang="en-CA" sz="1600" i="1">
                                    <a:latin typeface="Cambria Math" panose="02040503050406030204" pitchFamily="18" charset="0"/>
                                  </a:rPr>
                                </m:ctrlPr>
                              </m:fPr>
                              <m:num>
                                <m:r>
                                  <a:rPr lang="en-CA" sz="1600" i="1">
                                    <a:latin typeface="Cambria Math" panose="02040503050406030204" pitchFamily="18" charset="0"/>
                                  </a:rPr>
                                  <m:t>𝜕</m:t>
                                </m:r>
                                <m:r>
                                  <a:rPr lang="en-CA" sz="1600" i="1">
                                    <a:latin typeface="Cambria Math" panose="02040503050406030204" pitchFamily="18" charset="0"/>
                                  </a:rPr>
                                  <m:t>𝐶</m:t>
                                </m:r>
                              </m:num>
                              <m:den>
                                <m:r>
                                  <a:rPr lang="en-CA" sz="1600" i="1">
                                    <a:latin typeface="Cambria Math" panose="02040503050406030204" pitchFamily="18" charset="0"/>
                                  </a:rPr>
                                  <m:t>𝜕</m:t>
                                </m:r>
                                <m:r>
                                  <a:rPr lang="en-CA" sz="1600" i="1">
                                    <a:latin typeface="Cambria Math" panose="02040503050406030204" pitchFamily="18" charset="0"/>
                                  </a:rPr>
                                  <m:t>𝑟</m:t>
                                </m:r>
                              </m:den>
                            </m:f>
                          </m:e>
                        </m:d>
                      </m:e>
                      <m:sub>
                        <m:r>
                          <a:rPr lang="en-CA" sz="1600" i="1">
                            <a:latin typeface="Cambria Math" panose="02040503050406030204" pitchFamily="18" charset="0"/>
                          </a:rPr>
                          <m:t>𝑟</m:t>
                        </m:r>
                        <m:r>
                          <a:rPr lang="en-CA" sz="1600" i="1">
                            <a:latin typeface="Cambria Math" panose="02040503050406030204" pitchFamily="18" charset="0"/>
                          </a:rPr>
                          <m:t>=0</m:t>
                        </m:r>
                      </m:sub>
                    </m:sSub>
                    <m:r>
                      <a:rPr lang="en-CA" sz="1600" i="1">
                        <a:latin typeface="Cambria Math" panose="02040503050406030204" pitchFamily="18" charset="0"/>
                      </a:rPr>
                      <m:t>=0 ≅</m:t>
                    </m:r>
                    <m:f>
                      <m:fPr>
                        <m:ctrlPr>
                          <a:rPr lang="en-CA" sz="1600" i="1">
                            <a:latin typeface="Cambria Math" panose="02040503050406030204" pitchFamily="18" charset="0"/>
                          </a:rPr>
                        </m:ctrlPr>
                      </m:fPr>
                      <m:num>
                        <m:sSub>
                          <m:sSubPr>
                            <m:ctrlPr>
                              <a:rPr lang="en-CA" sz="1600" i="1">
                                <a:latin typeface="Cambria Math" panose="02040503050406030204" pitchFamily="18" charset="0"/>
                              </a:rPr>
                            </m:ctrlPr>
                          </m:sSubPr>
                          <m:e>
                            <m:r>
                              <a:rPr lang="en-CA" sz="1600" i="1">
                                <a:latin typeface="Cambria Math" panose="02040503050406030204" pitchFamily="18" charset="0"/>
                              </a:rPr>
                              <m:t>−</m:t>
                            </m:r>
                            <m:r>
                              <a:rPr lang="en-CA" sz="1600" i="1">
                                <a:latin typeface="Cambria Math" panose="02040503050406030204" pitchFamily="18" charset="0"/>
                              </a:rPr>
                              <m:t>𝐶</m:t>
                            </m:r>
                          </m:e>
                          <m:sub>
                            <m:r>
                              <a:rPr lang="en-CA" sz="1600" i="1">
                                <a:latin typeface="Cambria Math" panose="02040503050406030204" pitchFamily="18" charset="0"/>
                              </a:rPr>
                              <m:t>𝑖</m:t>
                            </m:r>
                            <m:r>
                              <a:rPr lang="en-CA" sz="1600" i="1">
                                <a:latin typeface="Cambria Math" panose="02040503050406030204" pitchFamily="18" charset="0"/>
                              </a:rPr>
                              <m:t>+2</m:t>
                            </m:r>
                          </m:sub>
                        </m:sSub>
                        <m:r>
                          <a:rPr lang="en-CA" sz="1600" i="1">
                            <a:latin typeface="Cambria Math" panose="02040503050406030204" pitchFamily="18" charset="0"/>
                          </a:rPr>
                          <m:t>+4</m:t>
                        </m:r>
                        <m:sSub>
                          <m:sSubPr>
                            <m:ctrlPr>
                              <a:rPr lang="en-CA" sz="1600" i="1">
                                <a:latin typeface="Cambria Math" panose="02040503050406030204" pitchFamily="18" charset="0"/>
                              </a:rPr>
                            </m:ctrlPr>
                          </m:sSubPr>
                          <m:e>
                            <m:r>
                              <a:rPr lang="en-CA" sz="1600" i="1">
                                <a:latin typeface="Cambria Math" panose="02040503050406030204" pitchFamily="18" charset="0"/>
                              </a:rPr>
                              <m:t>𝐶</m:t>
                            </m:r>
                          </m:e>
                          <m:sub>
                            <m:r>
                              <a:rPr lang="en-CA" sz="1600" i="1">
                                <a:latin typeface="Cambria Math" panose="02040503050406030204" pitchFamily="18" charset="0"/>
                              </a:rPr>
                              <m:t>𝑖</m:t>
                            </m:r>
                            <m:r>
                              <a:rPr lang="en-CA" sz="1600" i="1">
                                <a:latin typeface="Cambria Math" panose="02040503050406030204" pitchFamily="18" charset="0"/>
                              </a:rPr>
                              <m:t>+1</m:t>
                            </m:r>
                          </m:sub>
                        </m:sSub>
                        <m:r>
                          <a:rPr lang="en-CA" sz="1600" i="1">
                            <a:latin typeface="Cambria Math" panose="02040503050406030204" pitchFamily="18" charset="0"/>
                          </a:rPr>
                          <m:t>−3</m:t>
                        </m:r>
                        <m:sSub>
                          <m:sSubPr>
                            <m:ctrlPr>
                              <a:rPr lang="en-CA" sz="1600" i="1">
                                <a:latin typeface="Cambria Math" panose="02040503050406030204" pitchFamily="18" charset="0"/>
                              </a:rPr>
                            </m:ctrlPr>
                          </m:sSubPr>
                          <m:e>
                            <m:r>
                              <a:rPr lang="en-CA" sz="1600" i="1">
                                <a:latin typeface="Cambria Math" panose="02040503050406030204" pitchFamily="18" charset="0"/>
                              </a:rPr>
                              <m:t>𝐶</m:t>
                            </m:r>
                          </m:e>
                          <m:sub>
                            <m:r>
                              <a:rPr lang="en-CA" sz="1600" i="1">
                                <a:latin typeface="Cambria Math" panose="02040503050406030204" pitchFamily="18" charset="0"/>
                              </a:rPr>
                              <m:t>𝑖</m:t>
                            </m:r>
                          </m:sub>
                        </m:sSub>
                      </m:num>
                      <m:den>
                        <m:r>
                          <a:rPr lang="en-CA" sz="1600" i="1">
                            <a:latin typeface="Cambria Math" panose="02040503050406030204" pitchFamily="18" charset="0"/>
                          </a:rPr>
                          <m:t>2</m:t>
                        </m:r>
                        <m:r>
                          <m:rPr>
                            <m:sty m:val="p"/>
                          </m:rPr>
                          <a:rPr lang="en-CA" sz="1600" i="1">
                            <a:latin typeface="Cambria Math" panose="02040503050406030204" pitchFamily="18" charset="0"/>
                          </a:rPr>
                          <m:t>Δ</m:t>
                        </m:r>
                        <m:r>
                          <a:rPr lang="en-CA" sz="1600" i="1">
                            <a:latin typeface="Cambria Math" panose="02040503050406030204" pitchFamily="18" charset="0"/>
                          </a:rPr>
                          <m:t>𝑟</m:t>
                        </m:r>
                      </m:den>
                    </m:f>
                  </m:oMath>
                </a14:m>
                <a:endParaRPr lang="en-CA" sz="1600" i="1" dirty="0">
                  <a:latin typeface="Cambria Math" panose="02040503050406030204" pitchFamily="18" charset="0"/>
                </a:endParaRPr>
              </a:p>
              <a:p>
                <a:pPr marL="0" indent="0">
                  <a:lnSpc>
                    <a:spcPct val="170000"/>
                  </a:lnSpc>
                  <a:spcBef>
                    <a:spcPts val="600"/>
                  </a:spcBef>
                  <a:spcAft>
                    <a:spcPts val="600"/>
                  </a:spcAft>
                  <a:buNone/>
                </a:pPr>
                <a:r>
                  <a:rPr lang="en-CA" sz="1600" b="0" dirty="0" err="1"/>
                  <a:t>Discrétisation</a:t>
                </a:r>
                <a:r>
                  <a:rPr lang="en-CA" sz="1600" b="0" dirty="0"/>
                  <a:t> avec </a:t>
                </a:r>
                <a:r>
                  <a:rPr lang="en-CA" sz="1600" b="0" dirty="0" err="1"/>
                  <a:t>schéma</a:t>
                </a:r>
                <a:r>
                  <a:rPr lang="en-CA" sz="1600" b="0" dirty="0"/>
                  <a:t> Gear </a:t>
                </a:r>
                <a:r>
                  <a:rPr lang="en-CA" sz="1600" dirty="0" err="1"/>
                  <a:t>avant</a:t>
                </a:r>
                <a:r>
                  <a:rPr lang="en-CA" sz="1600" b="0" dirty="0"/>
                  <a:t> (pour precision </a:t>
                </a:r>
                <a:r>
                  <a:rPr lang="en-CA" sz="1600" b="0" dirty="0" err="1"/>
                  <a:t>d’ordre</a:t>
                </a:r>
                <a:r>
                  <a:rPr lang="en-CA" sz="1600" b="0" dirty="0"/>
                  <a:t> 2)+ </a:t>
                </a:r>
                <a:r>
                  <a:rPr lang="en-CA" sz="1600" b="0" dirty="0" err="1"/>
                  <a:t>implicite</a:t>
                </a:r>
                <a:r>
                  <a:rPr lang="en-CA" sz="1600" b="0" dirty="0"/>
                  <a:t> </a:t>
                </a:r>
                <a:r>
                  <a:rPr lang="en-CA" sz="1600" b="0" dirty="0" err="1"/>
                  <a:t>en</a:t>
                </a:r>
                <a:r>
                  <a:rPr lang="en-CA" sz="1600" b="0" dirty="0"/>
                  <a:t> temps</a:t>
                </a:r>
                <a14:m>
                  <m:oMath xmlns:m="http://schemas.openxmlformats.org/officeDocument/2006/math">
                    <m:r>
                      <a:rPr lang="en-CA" sz="1600" b="0" i="1" smtClean="0">
                        <a:latin typeface="Cambria Math" panose="02040503050406030204" pitchFamily="18" charset="0"/>
                      </a:rPr>
                      <m:t>:</m:t>
                    </m:r>
                    <m:r>
                      <a:rPr lang="en-CA" sz="1600" b="0" i="0" smtClean="0">
                        <a:latin typeface="Cambria Math" panose="02040503050406030204" pitchFamily="18" charset="0"/>
                      </a:rPr>
                      <m:t> </m:t>
                    </m:r>
                    <m:r>
                      <a:rPr lang="en-CA" sz="1600" i="1">
                        <a:latin typeface="Cambria Math" panose="02040503050406030204" pitchFamily="18" charset="0"/>
                      </a:rPr>
                      <m:t>−</m:t>
                    </m:r>
                    <m:sSubSup>
                      <m:sSubSupPr>
                        <m:ctrlPr>
                          <a:rPr lang="en-CA" sz="1600" i="1">
                            <a:latin typeface="Cambria Math" panose="02040503050406030204" pitchFamily="18" charset="0"/>
                          </a:rPr>
                        </m:ctrlPr>
                      </m:sSubSupPr>
                      <m:e>
                        <m:r>
                          <a:rPr lang="en-CA" sz="1600" i="1">
                            <a:latin typeface="Cambria Math" panose="02040503050406030204" pitchFamily="18" charset="0"/>
                          </a:rPr>
                          <m:t>𝐶</m:t>
                        </m:r>
                      </m:e>
                      <m:sub>
                        <m:r>
                          <a:rPr lang="en-CA" sz="1600" i="1">
                            <a:latin typeface="Cambria Math" panose="02040503050406030204" pitchFamily="18" charset="0"/>
                          </a:rPr>
                          <m:t>3</m:t>
                        </m:r>
                      </m:sub>
                      <m:sup>
                        <m:r>
                          <a:rPr lang="en-CA" sz="1600" i="1">
                            <a:latin typeface="Cambria Math" panose="02040503050406030204" pitchFamily="18" charset="0"/>
                          </a:rPr>
                          <m:t>𝑡</m:t>
                        </m:r>
                        <m:r>
                          <a:rPr lang="en-CA" sz="1600" i="1">
                            <a:latin typeface="Cambria Math" panose="02040503050406030204" pitchFamily="18" charset="0"/>
                          </a:rPr>
                          <m:t>+</m:t>
                        </m:r>
                        <m:r>
                          <m:rPr>
                            <m:sty m:val="p"/>
                          </m:rPr>
                          <a:rPr lang="en-CA" sz="1600" i="1">
                            <a:latin typeface="Cambria Math" panose="02040503050406030204" pitchFamily="18" charset="0"/>
                          </a:rPr>
                          <m:t>Δ</m:t>
                        </m:r>
                        <m:r>
                          <a:rPr lang="en-CA" sz="1600" i="1">
                            <a:latin typeface="Cambria Math" panose="02040503050406030204" pitchFamily="18" charset="0"/>
                          </a:rPr>
                          <m:t>𝑡</m:t>
                        </m:r>
                      </m:sup>
                    </m:sSubSup>
                    <m:r>
                      <a:rPr lang="en-CA" sz="1600" i="1">
                        <a:latin typeface="Cambria Math" panose="02040503050406030204" pitchFamily="18" charset="0"/>
                      </a:rPr>
                      <m:t>+</m:t>
                    </m:r>
                    <m:sSubSup>
                      <m:sSubSupPr>
                        <m:ctrlPr>
                          <a:rPr lang="en-CA" sz="1600" i="1">
                            <a:latin typeface="Cambria Math" panose="02040503050406030204" pitchFamily="18" charset="0"/>
                          </a:rPr>
                        </m:ctrlPr>
                      </m:sSubSupPr>
                      <m:e>
                        <m:r>
                          <a:rPr lang="en-CA" sz="1600" i="1">
                            <a:latin typeface="Cambria Math" panose="02040503050406030204" pitchFamily="18" charset="0"/>
                          </a:rPr>
                          <m:t>4</m:t>
                        </m:r>
                        <m:r>
                          <a:rPr lang="en-CA" sz="1600" i="1">
                            <a:latin typeface="Cambria Math" panose="02040503050406030204" pitchFamily="18" charset="0"/>
                          </a:rPr>
                          <m:t>𝐶</m:t>
                        </m:r>
                      </m:e>
                      <m:sub>
                        <m:r>
                          <a:rPr lang="en-CA" sz="1600" i="1">
                            <a:latin typeface="Cambria Math" panose="02040503050406030204" pitchFamily="18" charset="0"/>
                          </a:rPr>
                          <m:t>2</m:t>
                        </m:r>
                      </m:sub>
                      <m:sup>
                        <m:r>
                          <a:rPr lang="en-CA" sz="1600" i="1">
                            <a:latin typeface="Cambria Math" panose="02040503050406030204" pitchFamily="18" charset="0"/>
                          </a:rPr>
                          <m:t>𝑡</m:t>
                        </m:r>
                        <m:r>
                          <a:rPr lang="en-CA" sz="1600" i="1">
                            <a:latin typeface="Cambria Math" panose="02040503050406030204" pitchFamily="18" charset="0"/>
                          </a:rPr>
                          <m:t>+</m:t>
                        </m:r>
                        <m:r>
                          <m:rPr>
                            <m:sty m:val="p"/>
                          </m:rPr>
                          <a:rPr lang="en-CA" sz="1600" i="1">
                            <a:latin typeface="Cambria Math" panose="02040503050406030204" pitchFamily="18" charset="0"/>
                          </a:rPr>
                          <m:t>Δ</m:t>
                        </m:r>
                        <m:r>
                          <a:rPr lang="en-CA" sz="1600" i="1">
                            <a:latin typeface="Cambria Math" panose="02040503050406030204" pitchFamily="18" charset="0"/>
                          </a:rPr>
                          <m:t>𝑡</m:t>
                        </m:r>
                      </m:sup>
                    </m:sSubSup>
                    <m:r>
                      <a:rPr lang="en-CA" sz="1600" i="1">
                        <a:latin typeface="Cambria Math" panose="02040503050406030204" pitchFamily="18" charset="0"/>
                      </a:rPr>
                      <m:t>−3</m:t>
                    </m:r>
                    <m:sSubSup>
                      <m:sSubSupPr>
                        <m:ctrlPr>
                          <a:rPr lang="en-CA" sz="1600" i="1">
                            <a:latin typeface="Cambria Math" panose="02040503050406030204" pitchFamily="18" charset="0"/>
                          </a:rPr>
                        </m:ctrlPr>
                      </m:sSubSupPr>
                      <m:e>
                        <m:r>
                          <a:rPr lang="en-CA" sz="1600" i="1">
                            <a:latin typeface="Cambria Math" panose="02040503050406030204" pitchFamily="18" charset="0"/>
                          </a:rPr>
                          <m:t>𝐶</m:t>
                        </m:r>
                      </m:e>
                      <m:sub>
                        <m:r>
                          <a:rPr lang="en-CA" sz="1600" i="1">
                            <a:latin typeface="Cambria Math" panose="02040503050406030204" pitchFamily="18" charset="0"/>
                          </a:rPr>
                          <m:t>1</m:t>
                        </m:r>
                      </m:sub>
                      <m:sup>
                        <m:r>
                          <a:rPr lang="en-CA" sz="1600" i="1">
                            <a:latin typeface="Cambria Math" panose="02040503050406030204" pitchFamily="18" charset="0"/>
                          </a:rPr>
                          <m:t>𝑡</m:t>
                        </m:r>
                        <m:r>
                          <a:rPr lang="en-CA" sz="1600" i="1">
                            <a:latin typeface="Cambria Math" panose="02040503050406030204" pitchFamily="18" charset="0"/>
                          </a:rPr>
                          <m:t>+</m:t>
                        </m:r>
                        <m:r>
                          <m:rPr>
                            <m:sty m:val="p"/>
                          </m:rPr>
                          <a:rPr lang="en-CA" sz="1600" i="1">
                            <a:latin typeface="Cambria Math" panose="02040503050406030204" pitchFamily="18" charset="0"/>
                          </a:rPr>
                          <m:t>Δ</m:t>
                        </m:r>
                        <m:r>
                          <a:rPr lang="en-CA" sz="1600" i="1">
                            <a:latin typeface="Cambria Math" panose="02040503050406030204" pitchFamily="18" charset="0"/>
                          </a:rPr>
                          <m:t>𝑡</m:t>
                        </m:r>
                      </m:sup>
                    </m:sSubSup>
                    <m:r>
                      <a:rPr lang="en-CA" sz="1600" i="1">
                        <a:latin typeface="Cambria Math" panose="02040503050406030204" pitchFamily="18" charset="0"/>
                      </a:rPr>
                      <m:t>=0</m:t>
                    </m:r>
                  </m:oMath>
                </a14:m>
                <a:endParaRPr lang="en-CA" sz="1600" i="1" dirty="0">
                  <a:latin typeface="Cambria Math" panose="02040503050406030204" pitchFamily="18" charset="0"/>
                </a:endParaRPr>
              </a:p>
              <a:p>
                <a:r>
                  <a:rPr lang="en-CA" sz="1600" b="1" dirty="0" err="1"/>
                  <a:t>Noeuds</a:t>
                </a:r>
                <a:r>
                  <a:rPr lang="en-CA" sz="1600" b="1" dirty="0"/>
                  <a:t> 2 à (n-1):</a:t>
                </a:r>
              </a:p>
              <a:p>
                <a:pPr marL="0" indent="0">
                  <a:buNone/>
                </a:pPr>
                <a:r>
                  <a:rPr lang="en-CA" sz="1600" dirty="0"/>
                  <a:t>En </a:t>
                </a:r>
                <a:r>
                  <a:rPr lang="en-CA" sz="1600" dirty="0" err="1"/>
                  <a:t>remplaçant</a:t>
                </a:r>
                <a:r>
                  <a:rPr lang="en-CA" sz="1600" dirty="0"/>
                  <a:t> </a:t>
                </a:r>
                <a:r>
                  <a:rPr lang="en-CA" sz="1600" dirty="0" err="1"/>
                  <a:t>l’expression</a:t>
                </a:r>
                <a:r>
                  <a:rPr lang="en-CA" sz="1600" dirty="0"/>
                  <a:t> du </a:t>
                </a:r>
                <a:r>
                  <a:rPr lang="en-CA" sz="1600" dirty="0" err="1"/>
                  <a:t>terme</a:t>
                </a:r>
                <a:r>
                  <a:rPr lang="en-CA" sz="1600" dirty="0"/>
                  <a:t> source (1), </a:t>
                </a:r>
                <a:r>
                  <a:rPr lang="en-CA" sz="1600" dirty="0" err="1"/>
                  <a:t>l’equation</a:t>
                </a:r>
                <a:r>
                  <a:rPr lang="en-CA" sz="1600" dirty="0"/>
                  <a:t> (2) </a:t>
                </a:r>
                <a:r>
                  <a:rPr lang="en-CA" sz="1600" dirty="0" err="1"/>
                  <a:t>discrétisée</a:t>
                </a:r>
                <a:r>
                  <a:rPr lang="en-CA" sz="1600" dirty="0"/>
                  <a:t> applicable à </a:t>
                </a:r>
                <a:r>
                  <a:rPr lang="en-CA" sz="1600" dirty="0" err="1"/>
                  <a:t>ces</a:t>
                </a:r>
                <a:r>
                  <a:rPr lang="en-CA" sz="1600" dirty="0"/>
                  <a:t> </a:t>
                </a:r>
                <a:r>
                  <a:rPr lang="en-CA" sz="1600" dirty="0" err="1"/>
                  <a:t>noeuds</a:t>
                </a:r>
                <a:r>
                  <a:rPr lang="en-CA" sz="1600" dirty="0"/>
                  <a:t> </a:t>
                </a:r>
                <a:r>
                  <a:rPr lang="en-CA" sz="1600" dirty="0" err="1"/>
                  <a:t>devient</a:t>
                </a:r>
                <a:r>
                  <a:rPr lang="en-CA" sz="1600" dirty="0"/>
                  <a:t> pour un instant </a:t>
                </a:r>
                <a14:m>
                  <m:oMath xmlns:m="http://schemas.openxmlformats.org/officeDocument/2006/math">
                    <m:sSub>
                      <m:sSubPr>
                        <m:ctrlPr>
                          <a:rPr lang="en-CA" sz="1600" b="0" i="1" smtClean="0">
                            <a:latin typeface="Cambria Math" panose="02040503050406030204" pitchFamily="18" charset="0"/>
                          </a:rPr>
                        </m:ctrlPr>
                      </m:sSubPr>
                      <m:e>
                        <m:r>
                          <a:rPr lang="en-CA" sz="1600" i="1">
                            <a:latin typeface="Cambria Math" panose="02040503050406030204" pitchFamily="18" charset="0"/>
                          </a:rPr>
                          <m:t>𝑡</m:t>
                        </m:r>
                      </m:e>
                      <m:sub>
                        <m:r>
                          <a:rPr lang="en-CA" sz="1600" b="0" i="1" smtClean="0">
                            <a:latin typeface="Cambria Math" panose="02040503050406030204" pitchFamily="18" charset="0"/>
                          </a:rPr>
                          <m:t>𝑗</m:t>
                        </m:r>
                      </m:sub>
                    </m:sSub>
                    <m:r>
                      <a:rPr lang="en-CA" sz="1600" b="0" i="1" smtClean="0">
                        <a:latin typeface="Cambria Math" panose="02040503050406030204" pitchFamily="18" charset="0"/>
                      </a:rPr>
                      <m:t> </m:t>
                    </m:r>
                  </m:oMath>
                </a14:m>
                <a:r>
                  <a:rPr lang="en-CA" sz="1600" dirty="0"/>
                  <a:t>donné:</a:t>
                </a:r>
              </a:p>
              <a:p>
                <a:pPr marL="0" indent="0">
                  <a:buNone/>
                </a:pPr>
                <a:endParaRPr lang="en-CA" sz="1600" dirty="0"/>
              </a:p>
              <a:p>
                <a:pPr marL="0" indent="0">
                  <a:buNone/>
                </a:pPr>
                <a14:m>
                  <m:oMathPara xmlns:m="http://schemas.openxmlformats.org/officeDocument/2006/math">
                    <m:oMathParaPr>
                      <m:jc m:val="centerGroup"/>
                    </m:oMathParaPr>
                    <m:oMath xmlns:m="http://schemas.openxmlformats.org/officeDocument/2006/math">
                      <m:r>
                        <a:rPr lang="en-CA" sz="1100" i="1">
                          <a:latin typeface="Cambria Math" panose="02040503050406030204" pitchFamily="18" charset="0"/>
                        </a:rPr>
                        <m:t>−</m:t>
                      </m:r>
                      <m:sSubSup>
                        <m:sSubSupPr>
                          <m:ctrlPr>
                            <a:rPr lang="en-CA" sz="1100" i="1">
                              <a:latin typeface="Cambria Math" panose="02040503050406030204" pitchFamily="18" charset="0"/>
                            </a:rPr>
                          </m:ctrlPr>
                        </m:sSubSupPr>
                        <m:e>
                          <m:r>
                            <a:rPr lang="en-CA" sz="1100" i="1">
                              <a:latin typeface="Cambria Math" panose="02040503050406030204" pitchFamily="18" charset="0"/>
                            </a:rPr>
                            <m:t>𝐶</m:t>
                          </m:r>
                        </m:e>
                        <m:sub>
                          <m:r>
                            <a:rPr lang="en-CA" sz="1100" i="1">
                              <a:latin typeface="Cambria Math" panose="02040503050406030204" pitchFamily="18" charset="0"/>
                            </a:rPr>
                            <m:t>𝑖</m:t>
                          </m:r>
                          <m:r>
                            <a:rPr lang="en-CA" sz="1100" i="1">
                              <a:latin typeface="Cambria Math" panose="02040503050406030204" pitchFamily="18" charset="0"/>
                            </a:rPr>
                            <m:t>−1</m:t>
                          </m:r>
                        </m:sub>
                        <m:sup>
                          <m:r>
                            <a:rPr lang="en-CA" sz="1100" i="1">
                              <a:latin typeface="Cambria Math" panose="02040503050406030204" pitchFamily="18" charset="0"/>
                            </a:rPr>
                            <m:t>𝑡</m:t>
                          </m:r>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sup>
                      </m:sSubSup>
                      <m:sSub>
                        <m:sSubPr>
                          <m:ctrlPr>
                            <a:rPr lang="en-CA" sz="1100" i="1">
                              <a:latin typeface="Cambria Math" panose="02040503050406030204" pitchFamily="18" charset="0"/>
                            </a:rPr>
                          </m:ctrlPr>
                        </m:sSubPr>
                        <m:e>
                          <m:r>
                            <a:rPr lang="en-CA" sz="1100" i="1">
                              <a:latin typeface="Cambria Math" panose="02040503050406030204" pitchFamily="18" charset="0"/>
                            </a:rPr>
                            <m:t>𝐷</m:t>
                          </m:r>
                        </m:e>
                        <m:sub>
                          <m:r>
                            <a:rPr lang="en-CA" sz="1100" i="1">
                              <a:latin typeface="Cambria Math" panose="02040503050406030204" pitchFamily="18" charset="0"/>
                            </a:rPr>
                            <m:t>𝑒𝑓𝑓</m:t>
                          </m:r>
                        </m:sub>
                      </m:sSub>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d>
                        <m:dPr>
                          <m:ctrlPr>
                            <a:rPr lang="en-CA" sz="1100" i="1">
                              <a:latin typeface="Cambria Math" panose="02040503050406030204" pitchFamily="18" charset="0"/>
                            </a:rPr>
                          </m:ctrlPr>
                        </m:dPr>
                        <m:e>
                          <m:f>
                            <m:fPr>
                              <m:ctrlPr>
                                <a:rPr lang="en-CA" sz="1100" i="1">
                                  <a:latin typeface="Cambria Math" panose="02040503050406030204" pitchFamily="18" charset="0"/>
                                </a:rPr>
                              </m:ctrlPr>
                            </m:fPr>
                            <m:num>
                              <m:r>
                                <a:rPr lang="en-CA" sz="1100" i="1">
                                  <a:latin typeface="Cambria Math" panose="02040503050406030204" pitchFamily="18" charset="0"/>
                                </a:rPr>
                                <m:t>1</m:t>
                              </m:r>
                            </m:num>
                            <m:den>
                              <m:r>
                                <m:rPr>
                                  <m:sty m:val="p"/>
                                </m:rPr>
                                <a:rPr lang="en-CA" sz="1100" i="1">
                                  <a:latin typeface="Cambria Math" panose="02040503050406030204" pitchFamily="18" charset="0"/>
                                </a:rPr>
                                <m:t>Δ</m:t>
                              </m:r>
                              <m:sSup>
                                <m:sSupPr>
                                  <m:ctrlPr>
                                    <a:rPr lang="en-CA" sz="1100" i="1">
                                      <a:latin typeface="Cambria Math" panose="02040503050406030204" pitchFamily="18" charset="0"/>
                                    </a:rPr>
                                  </m:ctrlPr>
                                </m:sSupPr>
                                <m:e>
                                  <m:r>
                                    <a:rPr lang="en-CA" sz="1100" i="1">
                                      <a:latin typeface="Cambria Math" panose="02040503050406030204" pitchFamily="18" charset="0"/>
                                    </a:rPr>
                                    <m:t>𝑟</m:t>
                                  </m:r>
                                </m:e>
                                <m:sup>
                                  <m:r>
                                    <a:rPr lang="en-CA" sz="1100" i="1">
                                      <a:latin typeface="Cambria Math" panose="02040503050406030204" pitchFamily="18" charset="0"/>
                                    </a:rPr>
                                    <m:t>2</m:t>
                                  </m:r>
                                </m:sup>
                              </m:sSup>
                            </m:den>
                          </m:f>
                          <m:r>
                            <a:rPr lang="en-CA" sz="1100" i="1">
                              <a:latin typeface="Cambria Math" panose="02040503050406030204" pitchFamily="18" charset="0"/>
                            </a:rPr>
                            <m:t>−</m:t>
                          </m:r>
                          <m:f>
                            <m:fPr>
                              <m:ctrlPr>
                                <a:rPr lang="en-CA" sz="1100" i="1">
                                  <a:latin typeface="Cambria Math" panose="02040503050406030204" pitchFamily="18" charset="0"/>
                                </a:rPr>
                              </m:ctrlPr>
                            </m:fPr>
                            <m:num>
                              <m:r>
                                <a:rPr lang="en-CA" sz="1100" i="1">
                                  <a:latin typeface="Cambria Math" panose="02040503050406030204" pitchFamily="18" charset="0"/>
                                </a:rPr>
                                <m:t>1</m:t>
                              </m:r>
                            </m:num>
                            <m:den>
                              <m:sSub>
                                <m:sSubPr>
                                  <m:ctrlPr>
                                    <a:rPr lang="en-CA" sz="1100" i="1">
                                      <a:latin typeface="Cambria Math" panose="02040503050406030204" pitchFamily="18" charset="0"/>
                                    </a:rPr>
                                  </m:ctrlPr>
                                </m:sSubPr>
                                <m:e>
                                  <m:r>
                                    <a:rPr lang="en-CA" sz="1100" i="1">
                                      <a:latin typeface="Cambria Math" panose="02040503050406030204" pitchFamily="18" charset="0"/>
                                    </a:rPr>
                                    <m:t>𝑟</m:t>
                                  </m:r>
                                </m:e>
                                <m:sub>
                                  <m:r>
                                    <a:rPr lang="en-CA" sz="1100" i="1">
                                      <a:latin typeface="Cambria Math" panose="02040503050406030204" pitchFamily="18" charset="0"/>
                                    </a:rPr>
                                    <m:t>𝑖</m:t>
                                  </m:r>
                                </m:sub>
                              </m:sSub>
                              <m:r>
                                <a:rPr lang="en-CA" sz="1100" i="1">
                                  <a:latin typeface="Cambria Math" panose="02040503050406030204" pitchFamily="18" charset="0"/>
                                </a:rPr>
                                <m:t>.2</m:t>
                              </m:r>
                              <m:r>
                                <m:rPr>
                                  <m:sty m:val="p"/>
                                </m:rPr>
                                <a:rPr lang="en-CA" sz="1100" i="1">
                                  <a:latin typeface="Cambria Math" panose="02040503050406030204" pitchFamily="18" charset="0"/>
                                </a:rPr>
                                <m:t>Δ</m:t>
                              </m:r>
                              <m:r>
                                <a:rPr lang="en-CA" sz="1100" i="1">
                                  <a:latin typeface="Cambria Math" panose="02040503050406030204" pitchFamily="18" charset="0"/>
                                </a:rPr>
                                <m:t>𝑟</m:t>
                              </m:r>
                            </m:den>
                          </m:f>
                        </m:e>
                      </m:d>
                      <m:r>
                        <a:rPr lang="en-CA" sz="1100" i="1">
                          <a:latin typeface="Cambria Math" panose="02040503050406030204" pitchFamily="18" charset="0"/>
                        </a:rPr>
                        <m:t>+</m:t>
                      </m:r>
                      <m:sSubSup>
                        <m:sSubSupPr>
                          <m:ctrlPr>
                            <a:rPr lang="en-CA" sz="1100" i="1">
                              <a:latin typeface="Cambria Math" panose="02040503050406030204" pitchFamily="18" charset="0"/>
                            </a:rPr>
                          </m:ctrlPr>
                        </m:sSubSupPr>
                        <m:e>
                          <m:r>
                            <a:rPr lang="en-CA" sz="1100" i="1">
                              <a:latin typeface="Cambria Math" panose="02040503050406030204" pitchFamily="18" charset="0"/>
                            </a:rPr>
                            <m:t>𝐶</m:t>
                          </m:r>
                        </m:e>
                        <m:sub>
                          <m:r>
                            <a:rPr lang="en-CA" sz="1100" i="1">
                              <a:latin typeface="Cambria Math" panose="02040503050406030204" pitchFamily="18" charset="0"/>
                            </a:rPr>
                            <m:t>𝑖</m:t>
                          </m:r>
                        </m:sub>
                        <m:sup>
                          <m:r>
                            <a:rPr lang="en-CA" sz="1100" i="1">
                              <a:latin typeface="Cambria Math" panose="02040503050406030204" pitchFamily="18" charset="0"/>
                            </a:rPr>
                            <m:t>𝑡</m:t>
                          </m:r>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sup>
                      </m:sSubSup>
                      <m:r>
                        <a:rPr lang="en-CA" sz="1100" i="1">
                          <a:latin typeface="Cambria Math" panose="02040503050406030204" pitchFamily="18" charset="0"/>
                        </a:rPr>
                        <m:t> </m:t>
                      </m:r>
                      <m:d>
                        <m:dPr>
                          <m:begChr m:val="["/>
                          <m:endChr m:val="]"/>
                          <m:ctrlPr>
                            <a:rPr lang="en-CA" sz="1100" i="1">
                              <a:latin typeface="Cambria Math" panose="02040503050406030204" pitchFamily="18" charset="0"/>
                            </a:rPr>
                          </m:ctrlPr>
                        </m:dPr>
                        <m:e>
                          <m:r>
                            <a:rPr lang="en-CA" sz="1100" i="1">
                              <a:latin typeface="Cambria Math" panose="02040503050406030204" pitchFamily="18" charset="0"/>
                            </a:rPr>
                            <m:t>1+</m:t>
                          </m:r>
                          <m:d>
                            <m:dPr>
                              <m:ctrlPr>
                                <a:rPr lang="en-CA" sz="1100" i="1">
                                  <a:latin typeface="Cambria Math" panose="02040503050406030204" pitchFamily="18" charset="0"/>
                                </a:rPr>
                              </m:ctrlPr>
                            </m:dPr>
                            <m:e>
                              <m:f>
                                <m:fPr>
                                  <m:ctrlPr>
                                    <a:rPr lang="en-CA" sz="1100" i="1">
                                      <a:latin typeface="Cambria Math" panose="02040503050406030204" pitchFamily="18" charset="0"/>
                                    </a:rPr>
                                  </m:ctrlPr>
                                </m:fPr>
                                <m:num>
                                  <m:sSub>
                                    <m:sSubPr>
                                      <m:ctrlPr>
                                        <a:rPr lang="en-CA" sz="1100" i="1">
                                          <a:latin typeface="Cambria Math" panose="02040503050406030204" pitchFamily="18" charset="0"/>
                                        </a:rPr>
                                      </m:ctrlPr>
                                    </m:sSubPr>
                                    <m:e>
                                      <m:r>
                                        <a:rPr lang="en-CA" sz="1100" i="1">
                                          <a:latin typeface="Cambria Math" panose="02040503050406030204" pitchFamily="18" charset="0"/>
                                        </a:rPr>
                                        <m:t>2</m:t>
                                      </m:r>
                                      <m:r>
                                        <a:rPr lang="en-CA" sz="1100" i="1">
                                          <a:latin typeface="Cambria Math" panose="02040503050406030204" pitchFamily="18" charset="0"/>
                                        </a:rPr>
                                        <m:t>𝐷</m:t>
                                      </m:r>
                                    </m:e>
                                    <m:sub>
                                      <m:r>
                                        <a:rPr lang="en-CA" sz="1100" i="1">
                                          <a:latin typeface="Cambria Math" panose="02040503050406030204" pitchFamily="18" charset="0"/>
                                        </a:rPr>
                                        <m:t>𝑒𝑓𝑓</m:t>
                                      </m:r>
                                    </m:sub>
                                  </m:sSub>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num>
                                <m:den>
                                  <m:r>
                                    <m:rPr>
                                      <m:sty m:val="p"/>
                                    </m:rPr>
                                    <a:rPr lang="en-CA" sz="1100" i="1">
                                      <a:latin typeface="Cambria Math" panose="02040503050406030204" pitchFamily="18" charset="0"/>
                                    </a:rPr>
                                    <m:t>Δ</m:t>
                                  </m:r>
                                  <m:sSup>
                                    <m:sSupPr>
                                      <m:ctrlPr>
                                        <a:rPr lang="en-CA" sz="1100" i="1">
                                          <a:latin typeface="Cambria Math" panose="02040503050406030204" pitchFamily="18" charset="0"/>
                                        </a:rPr>
                                      </m:ctrlPr>
                                    </m:sSupPr>
                                    <m:e>
                                      <m:r>
                                        <a:rPr lang="en-CA" sz="1100" i="1">
                                          <a:latin typeface="Cambria Math" panose="02040503050406030204" pitchFamily="18" charset="0"/>
                                        </a:rPr>
                                        <m:t>𝑟</m:t>
                                      </m:r>
                                    </m:e>
                                    <m:sup>
                                      <m:r>
                                        <a:rPr lang="en-CA" sz="1100" i="1">
                                          <a:latin typeface="Cambria Math" panose="02040503050406030204" pitchFamily="18" charset="0"/>
                                        </a:rPr>
                                        <m:t>2</m:t>
                                      </m:r>
                                    </m:sup>
                                  </m:sSup>
                                </m:den>
                              </m:f>
                            </m:e>
                          </m:d>
                          <m:r>
                            <a:rPr lang="en-CA" sz="1100" i="1">
                              <a:latin typeface="Cambria Math" panose="02040503050406030204" pitchFamily="18" charset="0"/>
                            </a:rPr>
                            <m:t>+</m:t>
                          </m:r>
                          <m:r>
                            <a:rPr lang="en-CA" sz="1100" i="1">
                              <a:latin typeface="Cambria Math" panose="02040503050406030204" pitchFamily="18" charset="0"/>
                            </a:rPr>
                            <m:t>𝑘</m:t>
                          </m:r>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r>
                            <m:rPr>
                              <m:nor/>
                            </m:rPr>
                            <a:rPr lang="en-CA" sz="1100" i="1" dirty="0">
                              <a:latin typeface="Cambria Math" panose="02040503050406030204" pitchFamily="18" charset="0"/>
                            </a:rPr>
                            <m:t> </m:t>
                          </m:r>
                        </m:e>
                      </m:d>
                      <m:r>
                        <a:rPr lang="en-CA" sz="1100" i="1">
                          <a:latin typeface="Cambria Math" panose="02040503050406030204" pitchFamily="18" charset="0"/>
                        </a:rPr>
                        <m:t>−</m:t>
                      </m:r>
                      <m:sSub>
                        <m:sSubPr>
                          <m:ctrlPr>
                            <a:rPr lang="en-CA" sz="1100" i="1">
                              <a:latin typeface="Cambria Math" panose="02040503050406030204" pitchFamily="18" charset="0"/>
                            </a:rPr>
                          </m:ctrlPr>
                        </m:sSubPr>
                        <m:e>
                          <m:sSubSup>
                            <m:sSubSupPr>
                              <m:ctrlPr>
                                <a:rPr lang="en-CA" sz="1100" i="1">
                                  <a:latin typeface="Cambria Math" panose="02040503050406030204" pitchFamily="18" charset="0"/>
                                </a:rPr>
                              </m:ctrlPr>
                            </m:sSubSupPr>
                            <m:e>
                              <m:r>
                                <a:rPr lang="en-CA" sz="1100" i="1">
                                  <a:latin typeface="Cambria Math" panose="02040503050406030204" pitchFamily="18" charset="0"/>
                                </a:rPr>
                                <m:t>𝐶</m:t>
                              </m:r>
                            </m:e>
                            <m:sub>
                              <m:r>
                                <a:rPr lang="en-CA" sz="1100" i="1">
                                  <a:latin typeface="Cambria Math" panose="02040503050406030204" pitchFamily="18" charset="0"/>
                                </a:rPr>
                                <m:t>𝑖</m:t>
                              </m:r>
                              <m:r>
                                <a:rPr lang="en-CA" sz="1100" i="1">
                                  <a:latin typeface="Cambria Math" panose="02040503050406030204" pitchFamily="18" charset="0"/>
                                </a:rPr>
                                <m:t>+1</m:t>
                              </m:r>
                            </m:sub>
                            <m:sup>
                              <m:r>
                                <a:rPr lang="en-CA" sz="1100" i="1">
                                  <a:latin typeface="Cambria Math" panose="02040503050406030204" pitchFamily="18" charset="0"/>
                                </a:rPr>
                                <m:t>𝑡</m:t>
                              </m:r>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sup>
                          </m:sSubSup>
                          <m:r>
                            <a:rPr lang="en-CA" sz="1100" i="1">
                              <a:latin typeface="Cambria Math" panose="02040503050406030204" pitchFamily="18" charset="0"/>
                            </a:rPr>
                            <m:t>𝐷</m:t>
                          </m:r>
                        </m:e>
                        <m:sub>
                          <m:r>
                            <a:rPr lang="en-CA" sz="1100" i="1">
                              <a:latin typeface="Cambria Math" panose="02040503050406030204" pitchFamily="18" charset="0"/>
                            </a:rPr>
                            <m:t>𝑒𝑓𝑓</m:t>
                          </m:r>
                        </m:sub>
                      </m:sSub>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d>
                        <m:dPr>
                          <m:ctrlPr>
                            <a:rPr lang="en-CA" sz="1100" i="1">
                              <a:latin typeface="Cambria Math" panose="02040503050406030204" pitchFamily="18" charset="0"/>
                            </a:rPr>
                          </m:ctrlPr>
                        </m:dPr>
                        <m:e>
                          <m:f>
                            <m:fPr>
                              <m:ctrlPr>
                                <a:rPr lang="en-CA" sz="1100" i="1">
                                  <a:latin typeface="Cambria Math" panose="02040503050406030204" pitchFamily="18" charset="0"/>
                                </a:rPr>
                              </m:ctrlPr>
                            </m:fPr>
                            <m:num>
                              <m:r>
                                <a:rPr lang="en-CA" sz="1100" i="1">
                                  <a:latin typeface="Cambria Math" panose="02040503050406030204" pitchFamily="18" charset="0"/>
                                </a:rPr>
                                <m:t>1</m:t>
                              </m:r>
                            </m:num>
                            <m:den>
                              <m:r>
                                <m:rPr>
                                  <m:sty m:val="p"/>
                                </m:rPr>
                                <a:rPr lang="en-CA" sz="1100" i="1">
                                  <a:latin typeface="Cambria Math" panose="02040503050406030204" pitchFamily="18" charset="0"/>
                                </a:rPr>
                                <m:t>Δ</m:t>
                              </m:r>
                              <m:sSup>
                                <m:sSupPr>
                                  <m:ctrlPr>
                                    <a:rPr lang="en-CA" sz="1100" i="1">
                                      <a:latin typeface="Cambria Math" panose="02040503050406030204" pitchFamily="18" charset="0"/>
                                    </a:rPr>
                                  </m:ctrlPr>
                                </m:sSupPr>
                                <m:e>
                                  <m:r>
                                    <a:rPr lang="en-CA" sz="1100" i="1">
                                      <a:latin typeface="Cambria Math" panose="02040503050406030204" pitchFamily="18" charset="0"/>
                                    </a:rPr>
                                    <m:t>𝑟</m:t>
                                  </m:r>
                                </m:e>
                                <m:sup>
                                  <m:r>
                                    <a:rPr lang="en-CA" sz="1100" i="1">
                                      <a:latin typeface="Cambria Math" panose="02040503050406030204" pitchFamily="18" charset="0"/>
                                    </a:rPr>
                                    <m:t>2</m:t>
                                  </m:r>
                                </m:sup>
                              </m:sSup>
                            </m:den>
                          </m:f>
                          <m:r>
                            <a:rPr lang="en-CA" sz="1100" i="1">
                              <a:latin typeface="Cambria Math" panose="02040503050406030204" pitchFamily="18" charset="0"/>
                            </a:rPr>
                            <m:t>+</m:t>
                          </m:r>
                          <m:f>
                            <m:fPr>
                              <m:ctrlPr>
                                <a:rPr lang="en-CA" sz="1100" i="1">
                                  <a:latin typeface="Cambria Math" panose="02040503050406030204" pitchFamily="18" charset="0"/>
                                </a:rPr>
                              </m:ctrlPr>
                            </m:fPr>
                            <m:num>
                              <m:r>
                                <a:rPr lang="en-CA" sz="1100" i="1">
                                  <a:latin typeface="Cambria Math" panose="02040503050406030204" pitchFamily="18" charset="0"/>
                                </a:rPr>
                                <m:t>1</m:t>
                              </m:r>
                            </m:num>
                            <m:den>
                              <m:sSub>
                                <m:sSubPr>
                                  <m:ctrlPr>
                                    <a:rPr lang="en-CA" sz="1100" i="1">
                                      <a:latin typeface="Cambria Math" panose="02040503050406030204" pitchFamily="18" charset="0"/>
                                    </a:rPr>
                                  </m:ctrlPr>
                                </m:sSubPr>
                                <m:e>
                                  <m:r>
                                    <a:rPr lang="en-CA" sz="1100" i="1">
                                      <a:latin typeface="Cambria Math" panose="02040503050406030204" pitchFamily="18" charset="0"/>
                                    </a:rPr>
                                    <m:t>𝑟</m:t>
                                  </m:r>
                                </m:e>
                                <m:sub>
                                  <m:r>
                                    <a:rPr lang="en-CA" sz="1100" i="1">
                                      <a:latin typeface="Cambria Math" panose="02040503050406030204" pitchFamily="18" charset="0"/>
                                    </a:rPr>
                                    <m:t>𝑖</m:t>
                                  </m:r>
                                </m:sub>
                              </m:sSub>
                              <m:r>
                                <a:rPr lang="en-CA" sz="1100" i="1">
                                  <a:latin typeface="Cambria Math" panose="02040503050406030204" pitchFamily="18" charset="0"/>
                                </a:rPr>
                                <m:t>.2</m:t>
                              </m:r>
                              <m:r>
                                <m:rPr>
                                  <m:sty m:val="p"/>
                                </m:rPr>
                                <a:rPr lang="en-CA" sz="1100" i="1">
                                  <a:latin typeface="Cambria Math" panose="02040503050406030204" pitchFamily="18" charset="0"/>
                                </a:rPr>
                                <m:t>Δ</m:t>
                              </m:r>
                              <m:r>
                                <a:rPr lang="en-CA" sz="1100" i="1">
                                  <a:latin typeface="Cambria Math" panose="02040503050406030204" pitchFamily="18" charset="0"/>
                                </a:rPr>
                                <m:t>𝑟</m:t>
                              </m:r>
                            </m:den>
                          </m:f>
                        </m:e>
                      </m:d>
                      <m:r>
                        <a:rPr lang="en-CA" sz="1100" i="1">
                          <a:latin typeface="Cambria Math" panose="02040503050406030204" pitchFamily="18" charset="0"/>
                        </a:rPr>
                        <m:t>=</m:t>
                      </m:r>
                      <m:sSubSup>
                        <m:sSubSupPr>
                          <m:ctrlPr>
                            <a:rPr lang="en-CA" sz="1100" i="1">
                              <a:latin typeface="Cambria Math" panose="02040503050406030204" pitchFamily="18" charset="0"/>
                            </a:rPr>
                          </m:ctrlPr>
                        </m:sSubSupPr>
                        <m:e>
                          <m:r>
                            <a:rPr lang="en-CA" sz="1100" i="1">
                              <a:latin typeface="Cambria Math" panose="02040503050406030204" pitchFamily="18" charset="0"/>
                            </a:rPr>
                            <m:t>𝐶</m:t>
                          </m:r>
                        </m:e>
                        <m:sub>
                          <m:r>
                            <a:rPr lang="en-CA" sz="1100" i="1">
                              <a:latin typeface="Cambria Math" panose="02040503050406030204" pitchFamily="18" charset="0"/>
                            </a:rPr>
                            <m:t>𝑖</m:t>
                          </m:r>
                        </m:sub>
                        <m:sup>
                          <m:r>
                            <a:rPr lang="en-CA" sz="1100" i="1">
                              <a:latin typeface="Cambria Math" panose="02040503050406030204" pitchFamily="18" charset="0"/>
                            </a:rPr>
                            <m:t>𝑡</m:t>
                          </m:r>
                        </m:sup>
                      </m:sSubSup>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r>
                        <a:rPr lang="en-CA" sz="1100" i="1">
                          <a:latin typeface="Cambria Math" panose="02040503050406030204" pitchFamily="18" charset="0"/>
                        </a:rPr>
                        <m:t>.</m:t>
                      </m:r>
                      <m:d>
                        <m:dPr>
                          <m:begChr m:val="["/>
                          <m:endChr m:val="]"/>
                          <m:ctrlPr>
                            <a:rPr lang="en-CA" sz="1100" i="1">
                              <a:latin typeface="Cambria Math" panose="02040503050406030204" pitchFamily="18" charset="0"/>
                            </a:rPr>
                          </m:ctrlPr>
                        </m:dPr>
                        <m:e>
                          <m:sSub>
                            <m:sSubPr>
                              <m:ctrlPr>
                                <a:rPr lang="en-CA" sz="1100" i="1">
                                  <a:latin typeface="Cambria Math" panose="02040503050406030204" pitchFamily="18" charset="0"/>
                                </a:rPr>
                              </m:ctrlPr>
                            </m:sSubPr>
                            <m:e>
                              <m:r>
                                <a:rPr lang="en-CA" sz="1100" i="1">
                                  <a:latin typeface="Cambria Math" panose="02040503050406030204" pitchFamily="18" charset="0"/>
                                </a:rPr>
                                <m:t>𝐷</m:t>
                              </m:r>
                            </m:e>
                            <m:sub>
                              <m:r>
                                <a:rPr lang="en-CA" sz="1100" i="1">
                                  <a:latin typeface="Cambria Math" panose="02040503050406030204" pitchFamily="18" charset="0"/>
                                </a:rPr>
                                <m:t>𝑒𝑓𝑓</m:t>
                              </m:r>
                            </m:sub>
                          </m:sSub>
                          <m:sSub>
                            <m:sSubPr>
                              <m:ctrlPr>
                                <a:rPr lang="en-CA" sz="1100" b="0" i="1" smtClean="0">
                                  <a:latin typeface="Cambria Math" panose="02040503050406030204" pitchFamily="18" charset="0"/>
                                </a:rPr>
                              </m:ctrlPr>
                            </m:sSubPr>
                            <m:e>
                              <m:r>
                                <a:rPr lang="en-CA" sz="1100" i="1">
                                  <a:latin typeface="Cambria Math" panose="02040503050406030204" pitchFamily="18" charset="0"/>
                                </a:rPr>
                                <m:t>𝑡</m:t>
                              </m:r>
                            </m:e>
                            <m:sub>
                              <m:r>
                                <a:rPr lang="en-CA" sz="1100" b="0" i="1" smtClean="0">
                                  <a:latin typeface="Cambria Math" panose="02040503050406030204" pitchFamily="18" charset="0"/>
                                </a:rPr>
                                <m:t>𝑗</m:t>
                              </m:r>
                            </m:sub>
                          </m:sSub>
                          <m:r>
                            <a:rPr lang="en-CA" sz="1100" i="1">
                              <a:latin typeface="Cambria Math" panose="02040503050406030204" pitchFamily="18" charset="0"/>
                            </a:rPr>
                            <m:t>.</m:t>
                          </m:r>
                          <m:func>
                            <m:funcPr>
                              <m:ctrlPr>
                                <a:rPr lang="en-CA" sz="1100" i="1">
                                  <a:latin typeface="Cambria Math" panose="02040503050406030204" pitchFamily="18" charset="0"/>
                                </a:rPr>
                              </m:ctrlPr>
                            </m:funcPr>
                            <m:fName>
                              <m:r>
                                <m:rPr>
                                  <m:sty m:val="p"/>
                                </m:rPr>
                                <a:rPr lang="en-CA" sz="1100" i="1">
                                  <a:latin typeface="Cambria Math" panose="02040503050406030204" pitchFamily="18" charset="0"/>
                                </a:rPr>
                                <m:t>exp</m:t>
                              </m:r>
                            </m:fName>
                            <m:e>
                              <m:d>
                                <m:dPr>
                                  <m:ctrlPr>
                                    <a:rPr lang="en-CA" sz="1100" i="1">
                                      <a:latin typeface="Cambria Math" panose="02040503050406030204" pitchFamily="18" charset="0"/>
                                    </a:rPr>
                                  </m:ctrlPr>
                                </m:dPr>
                                <m:e>
                                  <m:r>
                                    <a:rPr lang="en-CA" sz="1100" i="1">
                                      <a:latin typeface="Cambria Math" panose="02040503050406030204" pitchFamily="18" charset="0"/>
                                    </a:rPr>
                                    <m:t>−</m:t>
                                  </m:r>
                                  <m:sSub>
                                    <m:sSubPr>
                                      <m:ctrlPr>
                                        <a:rPr lang="en-CA" sz="1100" i="1">
                                          <a:latin typeface="Cambria Math" panose="02040503050406030204" pitchFamily="18" charset="0"/>
                                        </a:rPr>
                                      </m:ctrlPr>
                                    </m:sSubPr>
                                    <m:e>
                                      <m:r>
                                        <a:rPr lang="en-CA" sz="1100" i="1">
                                          <a:latin typeface="Cambria Math" panose="02040503050406030204" pitchFamily="18" charset="0"/>
                                        </a:rPr>
                                        <m:t>𝐷</m:t>
                                      </m:r>
                                    </m:e>
                                    <m:sub>
                                      <m:r>
                                        <a:rPr lang="en-CA" sz="1100" i="1">
                                          <a:latin typeface="Cambria Math" panose="02040503050406030204" pitchFamily="18" charset="0"/>
                                        </a:rPr>
                                        <m:t>𝑒𝑓𝑓</m:t>
                                      </m:r>
                                    </m:sub>
                                  </m:sSub>
                                  <m:r>
                                    <a:rPr lang="en-CA" sz="1100" i="1">
                                      <a:latin typeface="Cambria Math" panose="02040503050406030204" pitchFamily="18" charset="0"/>
                                    </a:rPr>
                                    <m:t>.</m:t>
                                  </m:r>
                                  <m:sSub>
                                    <m:sSubPr>
                                      <m:ctrlPr>
                                        <a:rPr lang="en-CA" sz="1100" i="1">
                                          <a:latin typeface="Cambria Math" panose="02040503050406030204" pitchFamily="18" charset="0"/>
                                        </a:rPr>
                                      </m:ctrlPr>
                                    </m:sSubPr>
                                    <m:e>
                                      <m:r>
                                        <a:rPr lang="en-CA" sz="1100" i="1">
                                          <a:latin typeface="Cambria Math" panose="02040503050406030204" pitchFamily="18" charset="0"/>
                                        </a:rPr>
                                        <m:t>𝑡</m:t>
                                      </m:r>
                                    </m:e>
                                    <m:sub>
                                      <m:r>
                                        <a:rPr lang="en-CA" sz="1100" i="1">
                                          <a:latin typeface="Cambria Math" panose="02040503050406030204" pitchFamily="18" charset="0"/>
                                        </a:rPr>
                                        <m:t>𝑗</m:t>
                                      </m:r>
                                    </m:sub>
                                  </m:sSub>
                                </m:e>
                              </m:d>
                            </m:e>
                          </m:func>
                          <m:r>
                            <a:rPr lang="en-CA" sz="1100" i="1">
                              <a:latin typeface="Cambria Math" panose="02040503050406030204" pitchFamily="18" charset="0"/>
                            </a:rPr>
                            <m:t> </m:t>
                          </m:r>
                          <m:d>
                            <m:dPr>
                              <m:ctrlPr>
                                <a:rPr lang="en-CA" sz="1100" i="1" smtClean="0">
                                  <a:latin typeface="Cambria Math" panose="02040503050406030204" pitchFamily="18" charset="0"/>
                                </a:rPr>
                              </m:ctrlPr>
                            </m:dPr>
                            <m:e>
                              <m:d>
                                <m:dPr>
                                  <m:ctrlPr>
                                    <a:rPr lang="en-CA" sz="1100" i="1">
                                      <a:latin typeface="Cambria Math" panose="02040503050406030204" pitchFamily="18" charset="0"/>
                                    </a:rPr>
                                  </m:ctrlPr>
                                </m:dPr>
                                <m:e>
                                  <m:f>
                                    <m:fPr>
                                      <m:ctrlPr>
                                        <a:rPr lang="en-CA" sz="1100" i="1">
                                          <a:latin typeface="Cambria Math" panose="02040503050406030204" pitchFamily="18" charset="0"/>
                                        </a:rPr>
                                      </m:ctrlPr>
                                    </m:fPr>
                                    <m:num>
                                      <m:r>
                                        <a:rPr lang="en-CA" sz="1100" i="1">
                                          <a:latin typeface="Cambria Math" panose="02040503050406030204" pitchFamily="18" charset="0"/>
                                        </a:rPr>
                                        <m:t>𝑘𝑟</m:t>
                                      </m:r>
                                    </m:num>
                                    <m:den>
                                      <m:sSub>
                                        <m:sSubPr>
                                          <m:ctrlPr>
                                            <a:rPr lang="en-CA" sz="1100" i="1">
                                              <a:latin typeface="Cambria Math" panose="02040503050406030204" pitchFamily="18" charset="0"/>
                                            </a:rPr>
                                          </m:ctrlPr>
                                        </m:sSubPr>
                                        <m:e>
                                          <m:r>
                                            <a:rPr lang="en-CA" sz="1100" i="1">
                                              <a:latin typeface="Cambria Math" panose="02040503050406030204" pitchFamily="18" charset="0"/>
                                            </a:rPr>
                                            <m:t>𝐷</m:t>
                                          </m:r>
                                        </m:e>
                                        <m:sub>
                                          <m:r>
                                            <a:rPr lang="en-CA" sz="1100" i="1">
                                              <a:latin typeface="Cambria Math" panose="02040503050406030204" pitchFamily="18" charset="0"/>
                                            </a:rPr>
                                            <m:t>𝑒𝑓𝑓</m:t>
                                          </m:r>
                                        </m:sub>
                                      </m:sSub>
                                    </m:den>
                                  </m:f>
                                  <m:r>
                                    <a:rPr lang="en-CA" sz="1100" i="1">
                                      <a:latin typeface="Cambria Math" panose="02040503050406030204" pitchFamily="18" charset="0"/>
                                    </a:rPr>
                                    <m:t>−1</m:t>
                                  </m:r>
                                </m:e>
                              </m:d>
                              <m:sSup>
                                <m:sSupPr>
                                  <m:ctrlPr>
                                    <a:rPr lang="en-CA" sz="1100" i="1">
                                      <a:latin typeface="Cambria Math" panose="02040503050406030204" pitchFamily="18" charset="0"/>
                                    </a:rPr>
                                  </m:ctrlPr>
                                </m:sSupPr>
                                <m:e>
                                  <m:r>
                                    <a:rPr lang="en-CA" sz="1100" i="1">
                                      <a:latin typeface="Cambria Math" panose="02040503050406030204" pitchFamily="18" charset="0"/>
                                    </a:rPr>
                                    <m:t>𝑟</m:t>
                                  </m:r>
                                </m:e>
                                <m:sup>
                                  <m:r>
                                    <a:rPr lang="en-CA" sz="1100" i="1">
                                      <a:latin typeface="Cambria Math" panose="02040503050406030204" pitchFamily="18" charset="0"/>
                                    </a:rPr>
                                    <m:t>2</m:t>
                                  </m:r>
                                </m:sup>
                              </m:sSup>
                              <m:d>
                                <m:dPr>
                                  <m:ctrlPr>
                                    <a:rPr lang="en-CA" sz="1100" i="1">
                                      <a:latin typeface="Cambria Math" panose="02040503050406030204" pitchFamily="18" charset="0"/>
                                    </a:rPr>
                                  </m:ctrlPr>
                                </m:dPr>
                                <m:e>
                                  <m:r>
                                    <a:rPr lang="en-CA" sz="1100" i="1">
                                      <a:latin typeface="Cambria Math" panose="02040503050406030204" pitchFamily="18" charset="0"/>
                                    </a:rPr>
                                    <m:t>𝑅</m:t>
                                  </m:r>
                                  <m:r>
                                    <a:rPr lang="en-CA" sz="1100" i="1">
                                      <a:latin typeface="Cambria Math" panose="02040503050406030204" pitchFamily="18" charset="0"/>
                                    </a:rPr>
                                    <m:t>−</m:t>
                                  </m:r>
                                  <m:r>
                                    <a:rPr lang="en-CA" sz="1100" i="1">
                                      <a:latin typeface="Cambria Math" panose="02040503050406030204" pitchFamily="18" charset="0"/>
                                    </a:rPr>
                                    <m:t>𝑟</m:t>
                                  </m:r>
                                </m:e>
                              </m:d>
                              <m:r>
                                <a:rPr lang="en-CA" sz="1100" i="1">
                                  <a:latin typeface="Cambria Math" panose="02040503050406030204" pitchFamily="18" charset="0"/>
                                </a:rPr>
                                <m:t>−4</m:t>
                              </m:r>
                              <m:r>
                                <a:rPr lang="en-CA" sz="1100" i="1">
                                  <a:latin typeface="Cambria Math" panose="02040503050406030204" pitchFamily="18" charset="0"/>
                                </a:rPr>
                                <m:t>𝑅</m:t>
                              </m:r>
                              <m:r>
                                <a:rPr lang="en-CA" sz="1100" i="1">
                                  <a:latin typeface="Cambria Math" panose="02040503050406030204" pitchFamily="18" charset="0"/>
                                </a:rPr>
                                <m:t>+9</m:t>
                              </m:r>
                              <m:r>
                                <a:rPr lang="en-CA" sz="1100" i="1">
                                  <a:latin typeface="Cambria Math" panose="02040503050406030204" pitchFamily="18" charset="0"/>
                                </a:rPr>
                                <m:t>𝑟</m:t>
                              </m:r>
                            </m:e>
                          </m:d>
                          <m:r>
                            <m:rPr>
                              <m:nor/>
                            </m:rPr>
                            <a:rPr lang="en-CA" sz="1100" dirty="0">
                              <a:latin typeface="Cambria Math" panose="02040503050406030204" pitchFamily="18" charset="0"/>
                            </a:rPr>
                            <m:t>+</m:t>
                          </m:r>
                          <m:r>
                            <m:rPr>
                              <m:nor/>
                            </m:rPr>
                            <a:rPr lang="en-CA" sz="1100" i="1" dirty="0">
                              <a:latin typeface="Cambria Math" panose="02040503050406030204" pitchFamily="18" charset="0"/>
                            </a:rPr>
                            <m:t> </m:t>
                          </m:r>
                          <m:sSup>
                            <m:sSupPr>
                              <m:ctrlPr>
                                <a:rPr lang="en-CA" sz="1100" i="1">
                                  <a:latin typeface="Cambria Math" panose="02040503050406030204" pitchFamily="18" charset="0"/>
                                </a:rPr>
                              </m:ctrlPr>
                            </m:sSupPr>
                            <m:e>
                              <m:r>
                                <a:rPr lang="en-CA" sz="1100" i="1">
                                  <a:latin typeface="Cambria Math" panose="02040503050406030204" pitchFamily="18" charset="0"/>
                                </a:rPr>
                                <m:t>𝑟</m:t>
                              </m:r>
                            </m:e>
                            <m:sup>
                              <m:r>
                                <a:rPr lang="en-CA" sz="1100" i="1">
                                  <a:latin typeface="Cambria Math" panose="02040503050406030204" pitchFamily="18" charset="0"/>
                                </a:rPr>
                                <m:t>2</m:t>
                              </m:r>
                            </m:sup>
                          </m:sSup>
                          <m:d>
                            <m:dPr>
                              <m:ctrlPr>
                                <a:rPr lang="en-CA" sz="1100" i="1">
                                  <a:latin typeface="Cambria Math" panose="02040503050406030204" pitchFamily="18" charset="0"/>
                                </a:rPr>
                              </m:ctrlPr>
                            </m:dPr>
                            <m:e>
                              <m:r>
                                <a:rPr lang="en-CA" sz="1100" i="1">
                                  <a:latin typeface="Cambria Math" panose="02040503050406030204" pitchFamily="18" charset="0"/>
                                </a:rPr>
                                <m:t>𝑅</m:t>
                              </m:r>
                              <m:r>
                                <a:rPr lang="en-CA" sz="1100" i="1">
                                  <a:latin typeface="Cambria Math" panose="02040503050406030204" pitchFamily="18" charset="0"/>
                                </a:rPr>
                                <m:t>−</m:t>
                              </m:r>
                              <m:r>
                                <a:rPr lang="en-CA" sz="1100" i="1">
                                  <a:latin typeface="Cambria Math" panose="02040503050406030204" pitchFamily="18" charset="0"/>
                                </a:rPr>
                                <m:t>𝑟</m:t>
                              </m:r>
                            </m:e>
                          </m:d>
                          <m:func>
                            <m:funcPr>
                              <m:ctrlPr>
                                <a:rPr lang="en-CA" sz="1100" i="1">
                                  <a:latin typeface="Cambria Math" panose="02040503050406030204" pitchFamily="18" charset="0"/>
                                </a:rPr>
                              </m:ctrlPr>
                            </m:funcPr>
                            <m:fName>
                              <m:r>
                                <m:rPr>
                                  <m:sty m:val="p"/>
                                </m:rPr>
                                <a:rPr lang="en-CA" sz="1100" i="1">
                                  <a:latin typeface="Cambria Math" panose="02040503050406030204" pitchFamily="18" charset="0"/>
                                </a:rPr>
                                <m:t>exp</m:t>
                              </m:r>
                            </m:fName>
                            <m:e>
                              <m:d>
                                <m:dPr>
                                  <m:ctrlPr>
                                    <a:rPr lang="en-CA" sz="1100" i="1">
                                      <a:latin typeface="Cambria Math" panose="02040503050406030204" pitchFamily="18" charset="0"/>
                                    </a:rPr>
                                  </m:ctrlPr>
                                </m:dPr>
                                <m:e>
                                  <m:r>
                                    <a:rPr lang="en-CA" sz="1100" i="1">
                                      <a:latin typeface="Cambria Math" panose="02040503050406030204" pitchFamily="18" charset="0"/>
                                    </a:rPr>
                                    <m:t>−</m:t>
                                  </m:r>
                                  <m:sSub>
                                    <m:sSubPr>
                                      <m:ctrlPr>
                                        <a:rPr lang="en-CA" sz="1100" b="0" i="1" smtClean="0">
                                          <a:latin typeface="Cambria Math" panose="02040503050406030204" pitchFamily="18" charset="0"/>
                                        </a:rPr>
                                      </m:ctrlPr>
                                    </m:sSubPr>
                                    <m:e>
                                      <m:r>
                                        <a:rPr lang="en-CA" sz="1100" i="1">
                                          <a:latin typeface="Cambria Math" panose="02040503050406030204" pitchFamily="18" charset="0"/>
                                        </a:rPr>
                                        <m:t>𝐷</m:t>
                                      </m:r>
                                    </m:e>
                                    <m:sub>
                                      <m:r>
                                        <a:rPr lang="en-CA" sz="1100" b="0" i="1" smtClean="0">
                                          <a:latin typeface="Cambria Math" panose="02040503050406030204" pitchFamily="18" charset="0"/>
                                        </a:rPr>
                                        <m:t>𝑒𝑓𝑓</m:t>
                                      </m:r>
                                    </m:sub>
                                  </m:sSub>
                                  <m:sSub>
                                    <m:sSubPr>
                                      <m:ctrlPr>
                                        <a:rPr lang="en-CA" sz="1100" b="0" i="1" smtClean="0">
                                          <a:latin typeface="Cambria Math" panose="02040503050406030204" pitchFamily="18" charset="0"/>
                                        </a:rPr>
                                      </m:ctrlPr>
                                    </m:sSubPr>
                                    <m:e>
                                      <m:r>
                                        <a:rPr lang="en-CA" sz="1100" i="1">
                                          <a:latin typeface="Cambria Math" panose="02040503050406030204" pitchFamily="18" charset="0"/>
                                        </a:rPr>
                                        <m:t>𝑡</m:t>
                                      </m:r>
                                    </m:e>
                                    <m:sub>
                                      <m:r>
                                        <a:rPr lang="en-CA" sz="1100" b="0" i="1" smtClean="0">
                                          <a:latin typeface="Cambria Math" panose="02040503050406030204" pitchFamily="18" charset="0"/>
                                        </a:rPr>
                                        <m:t>𝑗</m:t>
                                      </m:r>
                                    </m:sub>
                                  </m:sSub>
                                </m:e>
                              </m:d>
                            </m:e>
                          </m:func>
                          <m:r>
                            <m:rPr>
                              <m:nor/>
                            </m:rPr>
                            <a:rPr lang="en-CA" sz="1100" i="1" dirty="0">
                              <a:latin typeface="Cambria Math" panose="02040503050406030204" pitchFamily="18" charset="0"/>
                            </a:rPr>
                            <m:t>  </m:t>
                          </m:r>
                        </m:e>
                      </m:d>
                      <m:r>
                        <a:rPr lang="en-CA" sz="1100" i="1">
                          <a:latin typeface="Cambria Math" panose="02040503050406030204" pitchFamily="18" charset="0"/>
                        </a:rPr>
                        <m:t> </m:t>
                      </m:r>
                    </m:oMath>
                  </m:oMathPara>
                </a14:m>
                <a:endParaRPr lang="en-CA" sz="1100" i="1" dirty="0">
                  <a:latin typeface="Cambria Math" panose="02040503050406030204" pitchFamily="18" charset="0"/>
                </a:endParaRPr>
              </a:p>
              <a:p>
                <a:pPr marL="0" indent="0">
                  <a:buNone/>
                </a:pPr>
                <a:endParaRPr lang="en-CA" sz="1700" i="1" dirty="0">
                  <a:latin typeface="Cambria Math" panose="02040503050406030204" pitchFamily="18" charset="0"/>
                </a:endParaRPr>
              </a:p>
              <a:p>
                <a:r>
                  <a:rPr lang="en-CA" sz="1600" b="1" dirty="0"/>
                  <a:t>Noeud n (condition de Dirichlet): </a:t>
                </a:r>
                <a:r>
                  <a:rPr lang="en-CA" sz="1600" dirty="0" err="1"/>
                  <a:t>puisque</a:t>
                </a:r>
                <a:r>
                  <a:rPr lang="en-CA" sz="1600" dirty="0"/>
                  <a:t> la </a:t>
                </a:r>
                <a:r>
                  <a:rPr lang="en-CA" sz="1600" dirty="0" err="1"/>
                  <a:t>fonction</a:t>
                </a:r>
                <a:r>
                  <a:rPr lang="en-CA" sz="1600" dirty="0"/>
                  <a:t> MMS </a:t>
                </a:r>
                <a:r>
                  <a:rPr lang="en-CA" sz="1600" dirty="0" err="1"/>
                  <a:t>choisie</a:t>
                </a:r>
                <a:r>
                  <a:rPr lang="en-CA" sz="1600" dirty="0"/>
                  <a:t> </a:t>
                </a:r>
                <a:r>
                  <a:rPr lang="en-CA" sz="1600" dirty="0" err="1"/>
                  <a:t>s’annule</a:t>
                </a:r>
                <a:r>
                  <a:rPr lang="en-CA" sz="1600" dirty="0"/>
                  <a:t> </a:t>
                </a:r>
                <a:r>
                  <a:rPr lang="en-CA" sz="1600" dirty="0" err="1"/>
                  <a:t>en</a:t>
                </a:r>
                <a:r>
                  <a:rPr lang="en-CA" sz="1600" dirty="0"/>
                  <a:t> r=R, il </a:t>
                </a:r>
                <a:r>
                  <a:rPr lang="en-CA" sz="1600" dirty="0" err="1"/>
                  <a:t>en</a:t>
                </a:r>
                <a:r>
                  <a:rPr lang="en-CA" sz="1600" dirty="0"/>
                  <a:t> </a:t>
                </a:r>
                <a:r>
                  <a:rPr lang="en-CA" sz="1600" dirty="0" err="1"/>
                  <a:t>résulte</a:t>
                </a:r>
                <a:r>
                  <a:rPr lang="en-CA" sz="1600" dirty="0"/>
                  <a:t> la condition </a:t>
                </a:r>
                <a:r>
                  <a:rPr lang="en-CA" sz="1600" dirty="0" err="1"/>
                  <a:t>frontière</a:t>
                </a:r>
                <a:r>
                  <a:rPr lang="en-CA" sz="1600" dirty="0"/>
                  <a:t> </a:t>
                </a:r>
                <a:r>
                  <a:rPr lang="en-CA" sz="1600" dirty="0" err="1"/>
                  <a:t>suivante</a:t>
                </a:r>
                <a:r>
                  <a:rPr lang="en-CA" sz="1600" dirty="0"/>
                  <a:t>:</a:t>
                </a:r>
                <a:br>
                  <a:rPr lang="en-CA" sz="1600" dirty="0">
                    <a:solidFill>
                      <a:schemeClr val="accent1">
                        <a:lumMod val="60000"/>
                        <a:lumOff val="40000"/>
                      </a:schemeClr>
                    </a:solidFill>
                  </a:rPr>
                </a:br>
                <a14:m>
                  <m:oMath xmlns:m="http://schemas.openxmlformats.org/officeDocument/2006/math">
                    <m:sSub>
                      <m:sSubPr>
                        <m:ctrlPr>
                          <a:rPr lang="en-CA" sz="1600" b="0" i="1" smtClean="0">
                            <a:solidFill>
                              <a:schemeClr val="tx1"/>
                            </a:solidFill>
                            <a:latin typeface="Cambria Math" panose="02040503050406030204" pitchFamily="18" charset="0"/>
                          </a:rPr>
                        </m:ctrlPr>
                      </m:sSubPr>
                      <m:e>
                        <m:r>
                          <a:rPr lang="en-CA" sz="1600" b="0" i="1" smtClean="0">
                            <a:solidFill>
                              <a:schemeClr val="tx1"/>
                            </a:solidFill>
                            <a:latin typeface="Cambria Math" panose="02040503050406030204" pitchFamily="18" charset="0"/>
                          </a:rPr>
                          <m:t>𝐶</m:t>
                        </m:r>
                      </m:e>
                      <m:sub>
                        <m:r>
                          <a:rPr lang="en-CA" sz="1600" b="0" i="1" smtClean="0">
                            <a:solidFill>
                              <a:schemeClr val="tx1"/>
                            </a:solidFill>
                            <a:latin typeface="Cambria Math" panose="02040503050406030204" pitchFamily="18" charset="0"/>
                          </a:rPr>
                          <m:t>5</m:t>
                        </m:r>
                      </m:sub>
                    </m:sSub>
                    <m:r>
                      <a:rPr lang="en-CA" sz="1600" b="0" i="1" smtClean="0">
                        <a:solidFill>
                          <a:schemeClr val="tx1"/>
                        </a:solidFill>
                        <a:latin typeface="Cambria Math" panose="02040503050406030204" pitchFamily="18" charset="0"/>
                      </a:rPr>
                      <m:t>=0 ∀ </m:t>
                    </m:r>
                    <m:r>
                      <a:rPr lang="en-CA" sz="1600" b="0" i="1" smtClean="0">
                        <a:solidFill>
                          <a:schemeClr val="tx1"/>
                        </a:solidFill>
                        <a:latin typeface="Cambria Math" panose="02040503050406030204" pitchFamily="18" charset="0"/>
                      </a:rPr>
                      <m:t>𝑡</m:t>
                    </m:r>
                  </m:oMath>
                </a14:m>
                <a:endParaRPr lang="en-CA" sz="1600" dirty="0"/>
              </a:p>
              <a:p>
                <a:endParaRPr lang="en-CA" sz="1600" dirty="0"/>
              </a:p>
              <a:p>
                <a:pPr marL="0" indent="0">
                  <a:buNone/>
                </a:pPr>
                <a:r>
                  <a:rPr lang="en-CA" sz="1600" b="1" dirty="0"/>
                  <a:t>NOTE: </a:t>
                </a:r>
                <a:r>
                  <a:rPr lang="en-CA" sz="1600" dirty="0"/>
                  <a:t>dans la </a:t>
                </a:r>
                <a:r>
                  <a:rPr lang="en-CA" sz="1600" dirty="0" err="1"/>
                  <a:t>rédaction</a:t>
                </a:r>
                <a:r>
                  <a:rPr lang="en-CA" sz="1600" dirty="0"/>
                  <a:t> de la </a:t>
                </a:r>
                <a:r>
                  <a:rPr lang="en-CA" sz="1600" dirty="0" err="1"/>
                  <a:t>fonction</a:t>
                </a:r>
                <a:r>
                  <a:rPr lang="en-CA" sz="1600" dirty="0"/>
                  <a:t> MMS, </a:t>
                </a:r>
                <a:r>
                  <a:rPr lang="en-CA" sz="1600" dirty="0" err="1"/>
                  <a:t>sympy</a:t>
                </a:r>
                <a:r>
                  <a:rPr lang="en-CA" sz="1600" dirty="0"/>
                  <a:t> a </a:t>
                </a:r>
                <a:r>
                  <a:rPr lang="en-CA" sz="1600" dirty="0" err="1"/>
                  <a:t>été</a:t>
                </a:r>
                <a:r>
                  <a:rPr lang="en-CA" sz="1600" dirty="0"/>
                  <a:t> </a:t>
                </a:r>
                <a:r>
                  <a:rPr lang="en-CA" sz="1600" dirty="0" err="1"/>
                  <a:t>utilisé</a:t>
                </a:r>
                <a:r>
                  <a:rPr lang="en-CA" sz="1600" dirty="0"/>
                  <a:t>. Or le </a:t>
                </a:r>
                <a:r>
                  <a:rPr lang="en-CA" sz="1600" dirty="0" err="1"/>
                  <a:t>calcul</a:t>
                </a:r>
                <a:r>
                  <a:rPr lang="en-CA" sz="1600" dirty="0"/>
                  <a:t> </a:t>
                </a:r>
                <a:r>
                  <a:rPr lang="en-CA" sz="1600" dirty="0" err="1"/>
                  <a:t>symbolique</a:t>
                </a:r>
                <a:r>
                  <a:rPr lang="en-CA" sz="1600" dirty="0"/>
                  <a:t> </a:t>
                </a:r>
                <a:r>
                  <a:rPr lang="en-CA" sz="1600" dirty="0" err="1"/>
                  <a:t>n’effectue</a:t>
                </a:r>
                <a:r>
                  <a:rPr lang="en-CA" sz="1600" dirty="0"/>
                  <a:t> pas les simplifications </a:t>
                </a:r>
                <a:r>
                  <a:rPr lang="en-CA" sz="1600" dirty="0" err="1"/>
                  <a:t>nécessaires</a:t>
                </a:r>
                <a:r>
                  <a:rPr lang="en-CA" sz="1600" dirty="0"/>
                  <a:t>, </a:t>
                </a:r>
                <a:r>
                  <a:rPr lang="en-CA" sz="1600" dirty="0" err="1"/>
                  <a:t>donc</a:t>
                </a:r>
                <a:r>
                  <a:rPr lang="en-CA" sz="1600" dirty="0"/>
                  <a:t> le code affiche un </a:t>
                </a:r>
                <a:r>
                  <a:rPr lang="en-CA" sz="1600" dirty="0" err="1"/>
                  <a:t>avertissement</a:t>
                </a:r>
                <a:r>
                  <a:rPr lang="en-CA" sz="1600" dirty="0"/>
                  <a:t> de division par 0 pour </a:t>
                </a:r>
                <a14:m>
                  <m:oMath xmlns:m="http://schemas.openxmlformats.org/officeDocument/2006/math">
                    <m:r>
                      <a:rPr lang="en-CA" sz="1600" b="0" i="1" smtClean="0">
                        <a:latin typeface="Cambria Math" panose="02040503050406030204" pitchFamily="18" charset="0"/>
                      </a:rPr>
                      <m:t>𝑟</m:t>
                    </m:r>
                    <m:r>
                      <a:rPr lang="en-CA" sz="1600" b="0" i="1" smtClean="0">
                        <a:latin typeface="Cambria Math" panose="02040503050406030204" pitchFamily="18" charset="0"/>
                      </a:rPr>
                      <m:t>=0</m:t>
                    </m:r>
                  </m:oMath>
                </a14:m>
                <a:r>
                  <a:rPr lang="en-CA" sz="1600" dirty="0"/>
                  <a:t>, </a:t>
                </a:r>
                <a:r>
                  <a:rPr lang="en-CA" sz="1600" dirty="0" err="1"/>
                  <a:t>mais</a:t>
                </a:r>
                <a:r>
                  <a:rPr lang="en-CA" sz="1600" dirty="0"/>
                  <a:t> </a:t>
                </a:r>
                <a:r>
                  <a:rPr lang="en-CA" sz="1600" dirty="0" err="1"/>
                  <a:t>réussit</a:t>
                </a:r>
                <a:r>
                  <a:rPr lang="en-CA" sz="1600" dirty="0"/>
                  <a:t> à </a:t>
                </a:r>
                <a:r>
                  <a:rPr lang="en-CA" sz="1600" dirty="0" err="1"/>
                  <a:t>effectuer</a:t>
                </a:r>
                <a:r>
                  <a:rPr lang="en-CA" sz="1600" dirty="0"/>
                  <a:t> le </a:t>
                </a:r>
                <a:r>
                  <a:rPr lang="en-CA" sz="1600" dirty="0" err="1"/>
                  <a:t>calcul</a:t>
                </a:r>
                <a:r>
                  <a:rPr lang="en-CA" sz="1600" dirty="0"/>
                  <a:t> </a:t>
                </a:r>
                <a:r>
                  <a:rPr lang="en-CA" sz="1600" dirty="0" err="1"/>
                  <a:t>quand</a:t>
                </a:r>
                <a:r>
                  <a:rPr lang="en-CA" sz="1600" dirty="0"/>
                  <a:t> </a:t>
                </a:r>
                <a:r>
                  <a:rPr lang="en-CA" sz="1600" dirty="0" err="1"/>
                  <a:t>même</a:t>
                </a:r>
                <a:r>
                  <a:rPr lang="en-CA" sz="1600" dirty="0"/>
                  <a:t> car </a:t>
                </a:r>
                <a:r>
                  <a:rPr lang="en-CA" sz="1600" dirty="0" err="1"/>
                  <a:t>ce</a:t>
                </a:r>
                <a:r>
                  <a:rPr lang="en-CA" sz="1600" dirty="0"/>
                  <a:t> </a:t>
                </a:r>
                <a14:m>
                  <m:oMath xmlns:m="http://schemas.openxmlformats.org/officeDocument/2006/math">
                    <m:r>
                      <a:rPr lang="en-CA" sz="1600" b="0" i="1" smtClean="0">
                        <a:latin typeface="Cambria Math" panose="02040503050406030204" pitchFamily="18" charset="0"/>
                      </a:rPr>
                      <m:t>𝑟</m:t>
                    </m:r>
                  </m:oMath>
                </a14:m>
                <a:r>
                  <a:rPr lang="en-CA" sz="1600" dirty="0"/>
                  <a:t> </a:t>
                </a:r>
                <a:r>
                  <a:rPr lang="en-CA" sz="1600" dirty="0" err="1"/>
                  <a:t>est</a:t>
                </a:r>
                <a:r>
                  <a:rPr lang="en-CA" sz="1600" dirty="0"/>
                  <a:t> </a:t>
                </a:r>
                <a:r>
                  <a:rPr lang="en-CA" sz="1600" dirty="0" err="1"/>
                  <a:t>normalement</a:t>
                </a:r>
                <a:r>
                  <a:rPr lang="en-CA" sz="1600" dirty="0"/>
                  <a:t> </a:t>
                </a:r>
                <a:r>
                  <a:rPr lang="en-CA" sz="1600" dirty="0" err="1"/>
                  <a:t>simplifié</a:t>
                </a:r>
                <a:r>
                  <a:rPr lang="en-CA" sz="1600" dirty="0"/>
                  <a:t> par </a:t>
                </a:r>
                <a:r>
                  <a:rPr lang="en-CA" sz="1600" dirty="0" err="1"/>
                  <a:t>l’expression</a:t>
                </a:r>
                <a:r>
                  <a:rPr lang="en-CA" sz="1600" dirty="0"/>
                  <a:t> de </a:t>
                </a:r>
                <a14:m>
                  <m:oMath xmlns:m="http://schemas.openxmlformats.org/officeDocument/2006/math">
                    <m:f>
                      <m:fPr>
                        <m:ctrlPr>
                          <a:rPr lang="en-CA" sz="1600" i="1">
                            <a:latin typeface="Cambria Math" panose="02040503050406030204" pitchFamily="18" charset="0"/>
                          </a:rPr>
                        </m:ctrlPr>
                      </m:fPr>
                      <m:num>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i="1">
                            <a:latin typeface="Cambria Math" panose="02040503050406030204" pitchFamily="18" charset="0"/>
                          </a:rPr>
                          <m:t>𝜕</m:t>
                        </m:r>
                        <m:r>
                          <a:rPr lang="en-CA" sz="1600" i="1">
                            <a:latin typeface="Cambria Math" panose="02040503050406030204" pitchFamily="18" charset="0"/>
                          </a:rPr>
                          <m:t>𝑟</m:t>
                        </m:r>
                      </m:den>
                    </m:f>
                  </m:oMath>
                </a14:m>
                <a:r>
                  <a:rPr lang="en-CA" sz="1600" dirty="0"/>
                  <a:t> (</a:t>
                </a:r>
                <a:r>
                  <a:rPr lang="en-CA" sz="1600" dirty="0" err="1"/>
                  <a:t>voir</a:t>
                </a:r>
                <a:r>
                  <a:rPr lang="en-CA" sz="1600" dirty="0"/>
                  <a:t> les </a:t>
                </a:r>
                <a:r>
                  <a:rPr lang="en-CA" sz="1600" dirty="0" err="1"/>
                  <a:t>calculs</a:t>
                </a:r>
                <a:r>
                  <a:rPr lang="en-CA" sz="1600" dirty="0"/>
                  <a:t> à la main à la </a:t>
                </a:r>
                <a:r>
                  <a:rPr lang="en-CA" sz="1600" dirty="0" err="1"/>
                  <a:t>diapo</a:t>
                </a:r>
                <a:r>
                  <a:rPr lang="en-CA" sz="1600" dirty="0"/>
                  <a:t> 8).</a:t>
                </a:r>
              </a:p>
            </p:txBody>
          </p:sp>
        </mc:Choice>
        <mc:Fallback xmlns="">
          <p:sp>
            <p:nvSpPr>
              <p:cNvPr id="6" name="Content Placeholder 2">
                <a:extLst>
                  <a:ext uri="{FF2B5EF4-FFF2-40B4-BE49-F238E27FC236}">
                    <a16:creationId xmlns:a16="http://schemas.microsoft.com/office/drawing/2014/main" id="{0000501F-9B03-32A0-97CB-4DB9B81D513E}"/>
                  </a:ext>
                </a:extLst>
              </p:cNvPr>
              <p:cNvSpPr>
                <a:spLocks noGrp="1" noRot="1" noChangeAspect="1" noMove="1" noResize="1" noEditPoints="1" noAdjustHandles="1" noChangeArrowheads="1" noChangeShapeType="1" noTextEdit="1"/>
              </p:cNvSpPr>
              <p:nvPr>
                <p:ph idx="1"/>
              </p:nvPr>
            </p:nvSpPr>
            <p:spPr>
              <a:xfrm>
                <a:off x="0" y="894735"/>
                <a:ext cx="12191999" cy="5963265"/>
              </a:xfrm>
              <a:blipFill>
                <a:blip r:embed="rId2"/>
                <a:stretch>
                  <a:fillRect l="-1750" t="-1022"/>
                </a:stretch>
              </a:blipFill>
            </p:spPr>
            <p:txBody>
              <a:bodyPr/>
              <a:lstStyle/>
              <a:p>
                <a:r>
                  <a:rPr lang="en-CA">
                    <a:noFill/>
                  </a:rPr>
                  <a:t> </a:t>
                </a:r>
              </a:p>
            </p:txBody>
          </p:sp>
        </mc:Fallback>
      </mc:AlternateContent>
      <p:sp>
        <p:nvSpPr>
          <p:cNvPr id="7" name="Title 1">
            <a:extLst>
              <a:ext uri="{FF2B5EF4-FFF2-40B4-BE49-F238E27FC236}">
                <a16:creationId xmlns:a16="http://schemas.microsoft.com/office/drawing/2014/main" id="{ED86ECE8-6535-6DEB-15B0-FC559817EFAA}"/>
              </a:ext>
            </a:extLst>
          </p:cNvPr>
          <p:cNvSpPr txBox="1">
            <a:spLocks/>
          </p:cNvSpPr>
          <p:nvPr/>
        </p:nvSpPr>
        <p:spPr>
          <a:xfrm>
            <a:off x="911942" y="0"/>
            <a:ext cx="10515600" cy="8947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dirty="0"/>
              <a:t>B-b) Terme source + conditions </a:t>
            </a:r>
            <a:r>
              <a:rPr lang="en-CA" sz="2500" dirty="0" err="1"/>
              <a:t>frontières</a:t>
            </a:r>
            <a:r>
              <a:rPr lang="en-CA" sz="2500" dirty="0"/>
              <a:t> (suite)</a:t>
            </a:r>
          </a:p>
        </p:txBody>
      </p:sp>
    </p:spTree>
    <p:extLst>
      <p:ext uri="{BB962C8B-B14F-4D97-AF65-F5344CB8AC3E}">
        <p14:creationId xmlns:p14="http://schemas.microsoft.com/office/powerpoint/2010/main" val="79494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10227-1139-04FC-D8F9-EDEC233FA2B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FB8140AB-2C89-E6B7-00A8-6197091440CB}"/>
                  </a:ext>
                </a:extLst>
              </p:cNvPr>
              <p:cNvSpPr>
                <a:spLocks noGrp="1"/>
              </p:cNvSpPr>
              <p:nvPr>
                <p:ph idx="1"/>
              </p:nvPr>
            </p:nvSpPr>
            <p:spPr>
              <a:xfrm>
                <a:off x="248783" y="639097"/>
                <a:ext cx="11844894" cy="1641423"/>
              </a:xfrm>
            </p:spPr>
            <p:txBody>
              <a:bodyPr>
                <a:normAutofit fontScale="85000" lnSpcReduction="20000"/>
              </a:bodyPr>
              <a:lstStyle/>
              <a:p>
                <a:pPr marL="0" indent="0">
                  <a:buNone/>
                </a:pPr>
                <a:r>
                  <a:rPr lang="en-CA" sz="1500" b="1" dirty="0"/>
                  <a:t>Convergence </a:t>
                </a:r>
                <a:r>
                  <a:rPr lang="en-CA" sz="1500" b="1" dirty="0" err="1"/>
                  <a:t>en</a:t>
                </a:r>
                <a:r>
                  <a:rPr lang="en-CA" sz="1500" b="1" dirty="0"/>
                  <a:t> </a:t>
                </a:r>
                <a:r>
                  <a:rPr lang="en-CA" sz="1500" b="1" dirty="0" err="1"/>
                  <a:t>espace</a:t>
                </a:r>
                <a:r>
                  <a:rPr lang="en-CA" sz="1500" b="1" dirty="0"/>
                  <a:t>:</a:t>
                </a:r>
              </a:p>
              <a:p>
                <a:pPr marL="0" indent="0">
                  <a:lnSpc>
                    <a:spcPct val="110000"/>
                  </a:lnSpc>
                  <a:buNone/>
                </a:pPr>
                <a:r>
                  <a:rPr lang="en-CA" sz="1500" dirty="0" err="1"/>
                  <a:t>L’étude</a:t>
                </a:r>
                <a:r>
                  <a:rPr lang="en-CA" sz="1500" dirty="0"/>
                  <a:t> a </a:t>
                </a:r>
                <a:r>
                  <a:rPr lang="en-CA" sz="1500" dirty="0" err="1"/>
                  <a:t>été</a:t>
                </a:r>
                <a:r>
                  <a:rPr lang="en-CA" sz="1500" dirty="0"/>
                  <a:t> </a:t>
                </a:r>
                <a:r>
                  <a:rPr lang="en-CA" sz="1500" dirty="0" err="1"/>
                  <a:t>menée</a:t>
                </a:r>
                <a:r>
                  <a:rPr lang="en-CA" sz="1500" dirty="0"/>
                  <a:t> au temps </a:t>
                </a:r>
                <a14:m>
                  <m:oMath xmlns:m="http://schemas.openxmlformats.org/officeDocument/2006/math">
                    <m:sSub>
                      <m:sSubPr>
                        <m:ctrlPr>
                          <a:rPr lang="en-CA" sz="1500" b="0" i="1" smtClean="0">
                            <a:latin typeface="Cambria Math" panose="02040503050406030204" pitchFamily="18" charset="0"/>
                          </a:rPr>
                        </m:ctrlPr>
                      </m:sSubPr>
                      <m:e>
                        <m:r>
                          <a:rPr lang="en-CA" sz="1500" b="0" i="1" smtClean="0">
                            <a:latin typeface="Cambria Math" panose="02040503050406030204" pitchFamily="18" charset="0"/>
                          </a:rPr>
                          <m:t>𝑡</m:t>
                        </m:r>
                      </m:e>
                      <m:sub>
                        <m:r>
                          <a:rPr lang="en-CA" sz="1500" b="0" i="1" smtClean="0">
                            <a:latin typeface="Cambria Math" panose="02040503050406030204" pitchFamily="18" charset="0"/>
                          </a:rPr>
                          <m:t>𝑓𝑖𝑛𝑎𝑙</m:t>
                        </m:r>
                      </m:sub>
                    </m:sSub>
                    <m:r>
                      <a:rPr lang="en-CA" sz="1500" b="0" i="1" smtClean="0">
                        <a:latin typeface="Cambria Math" panose="02040503050406030204" pitchFamily="18" charset="0"/>
                      </a:rPr>
                      <m:t>=</m:t>
                    </m:r>
                    <m:sSup>
                      <m:sSupPr>
                        <m:ctrlPr>
                          <a:rPr lang="en-CA" sz="1500" b="0" i="1" smtClean="0">
                            <a:latin typeface="Cambria Math" panose="02040503050406030204" pitchFamily="18" charset="0"/>
                          </a:rPr>
                        </m:ctrlPr>
                      </m:sSupPr>
                      <m:e>
                        <m:r>
                          <a:rPr lang="en-CA" sz="1500" b="0" i="1" smtClean="0">
                            <a:latin typeface="Cambria Math" panose="02040503050406030204" pitchFamily="18" charset="0"/>
                          </a:rPr>
                          <m:t>1.10</m:t>
                        </m:r>
                      </m:e>
                      <m:sup>
                        <m:r>
                          <a:rPr lang="en-CA" sz="1500" b="0" i="1" smtClean="0">
                            <a:latin typeface="Cambria Math" panose="02040503050406030204" pitchFamily="18" charset="0"/>
                          </a:rPr>
                          <m:t>9</m:t>
                        </m:r>
                      </m:sup>
                    </m:sSup>
                  </m:oMath>
                </a14:m>
                <a:r>
                  <a:rPr lang="en-CA" sz="1500" dirty="0"/>
                  <a:t>secondes, début  du </a:t>
                </a:r>
                <a:r>
                  <a:rPr lang="en-CA" sz="1500" dirty="0" err="1"/>
                  <a:t>régime</a:t>
                </a:r>
                <a:r>
                  <a:rPr lang="en-CA" sz="1500" dirty="0"/>
                  <a:t> permanent et le pas </a:t>
                </a:r>
                <a:r>
                  <a:rPr lang="en-CA" sz="1500" dirty="0" err="1"/>
                  <a:t>en</a:t>
                </a:r>
                <a:r>
                  <a:rPr lang="en-CA" sz="1500" dirty="0"/>
                  <a:t> temps a </a:t>
                </a:r>
                <a:r>
                  <a:rPr lang="en-CA" sz="1500" dirty="0" err="1"/>
                  <a:t>été</a:t>
                </a:r>
                <a:r>
                  <a:rPr lang="en-CA" sz="1500" dirty="0"/>
                  <a:t> </a:t>
                </a:r>
                <a:r>
                  <a:rPr lang="en-CA" sz="1500" dirty="0" err="1"/>
                  <a:t>fixé</a:t>
                </a:r>
                <a:r>
                  <a:rPr lang="en-CA" sz="1500" dirty="0"/>
                  <a:t> à </a:t>
                </a:r>
                <a14:m>
                  <m:oMath xmlns:m="http://schemas.openxmlformats.org/officeDocument/2006/math">
                    <m:r>
                      <m:rPr>
                        <m:sty m:val="p"/>
                      </m:rPr>
                      <a:rPr lang="en-CA" sz="1500" smtClean="0">
                        <a:latin typeface="Cambria Math" panose="02040503050406030204" pitchFamily="18" charset="0"/>
                      </a:rPr>
                      <m:t>Δ</m:t>
                    </m:r>
                    <m:r>
                      <a:rPr lang="en-CA" sz="1500" i="1">
                        <a:latin typeface="Cambria Math" panose="02040503050406030204" pitchFamily="18" charset="0"/>
                      </a:rPr>
                      <m:t>𝑡</m:t>
                    </m:r>
                    <m:r>
                      <a:rPr lang="en-CA" sz="1500" b="0" i="1" smtClean="0">
                        <a:latin typeface="Cambria Math" panose="02040503050406030204" pitchFamily="18" charset="0"/>
                      </a:rPr>
                      <m:t>=5000 </m:t>
                    </m:r>
                    <m:r>
                      <a:rPr lang="en-CA" sz="1500" b="0" i="1" smtClean="0">
                        <a:latin typeface="Cambria Math" panose="02040503050406030204" pitchFamily="18" charset="0"/>
                      </a:rPr>
                      <m:t>𝑠𝑒𝑐</m:t>
                    </m:r>
                    <m:r>
                      <a:rPr lang="en-CA" sz="1500" b="0" i="1" smtClean="0">
                        <a:latin typeface="Cambria Math" panose="02040503050406030204" pitchFamily="18" charset="0"/>
                      </a:rPr>
                      <m:t>. </m:t>
                    </m:r>
                  </m:oMath>
                </a14:m>
                <a:r>
                  <a:rPr lang="en-CA" sz="1500" dirty="0" err="1"/>
                  <a:t>en</a:t>
                </a:r>
                <a:r>
                  <a:rPr lang="en-CA" sz="1500" dirty="0"/>
                  <a:t> </a:t>
                </a:r>
                <a:r>
                  <a:rPr lang="en-CA" sz="1500" dirty="0" err="1"/>
                  <a:t>fonction</a:t>
                </a:r>
                <a:r>
                  <a:rPr lang="en-CA" sz="1500" dirty="0"/>
                  <a:t> d’un pas </a:t>
                </a:r>
                <a:r>
                  <a:rPr lang="en-CA" sz="1500" dirty="0" err="1"/>
                  <a:t>en</a:t>
                </a:r>
                <a:r>
                  <a:rPr lang="en-CA" sz="1500" dirty="0"/>
                  <a:t> </a:t>
                </a:r>
                <a:r>
                  <a:rPr lang="en-CA" sz="1500" dirty="0" err="1"/>
                  <a:t>espace</a:t>
                </a:r>
                <a:r>
                  <a:rPr lang="en-CA" sz="1500" dirty="0"/>
                  <a:t> </a:t>
                </a:r>
                <a:r>
                  <a:rPr lang="en-CA" sz="1500" dirty="0" err="1"/>
                  <a:t>suffisamment</a:t>
                </a:r>
                <a:r>
                  <a:rPr lang="en-CA" sz="1500" dirty="0"/>
                  <a:t> fin </a:t>
                </a:r>
                <a14:m>
                  <m:oMath xmlns:m="http://schemas.openxmlformats.org/officeDocument/2006/math">
                    <m:r>
                      <m:rPr>
                        <m:sty m:val="p"/>
                      </m:rPr>
                      <a:rPr lang="en-CA" sz="1500">
                        <a:latin typeface="Cambria Math" panose="02040503050406030204" pitchFamily="18" charset="0"/>
                      </a:rPr>
                      <m:t>Δ</m:t>
                    </m:r>
                    <m:r>
                      <a:rPr lang="en-CA" sz="1500" b="0" i="1" smtClean="0">
                        <a:latin typeface="Cambria Math" panose="02040503050406030204" pitchFamily="18" charset="0"/>
                      </a:rPr>
                      <m:t>𝑟</m:t>
                    </m:r>
                    <m:r>
                      <a:rPr lang="en-CA" sz="1500" b="0" i="1" smtClean="0">
                        <a:latin typeface="Cambria Math" panose="02040503050406030204" pitchFamily="18" charset="0"/>
                      </a:rPr>
                      <m:t>=0.01</m:t>
                    </m:r>
                    <m:r>
                      <a:rPr lang="en-CA" sz="1500" b="0" i="1" smtClean="0">
                        <a:latin typeface="Cambria Math" panose="02040503050406030204" pitchFamily="18" charset="0"/>
                      </a:rPr>
                      <m:t>𝑚</m:t>
                    </m:r>
                    <m:r>
                      <a:rPr lang="en-CA" sz="1500" i="1">
                        <a:latin typeface="Cambria Math" panose="02040503050406030204" pitchFamily="18" charset="0"/>
                      </a:rPr>
                      <m:t> </m:t>
                    </m:r>
                  </m:oMath>
                </a14:m>
                <a:r>
                  <a:rPr lang="en-CA" sz="1500" dirty="0"/>
                  <a:t>car </a:t>
                </a:r>
                <a14:m>
                  <m:oMath xmlns:m="http://schemas.openxmlformats.org/officeDocument/2006/math">
                    <m:r>
                      <m:rPr>
                        <m:sty m:val="p"/>
                      </m:rPr>
                      <a:rPr lang="en-CA" sz="1500">
                        <a:latin typeface="Cambria Math" panose="02040503050406030204" pitchFamily="18" charset="0"/>
                      </a:rPr>
                      <m:t>Δ</m:t>
                    </m:r>
                    <m:r>
                      <a:rPr lang="en-CA" sz="1500" b="0" i="1" smtClean="0">
                        <a:latin typeface="Cambria Math" panose="02040503050406030204" pitchFamily="18" charset="0"/>
                      </a:rPr>
                      <m:t>𝑡</m:t>
                    </m:r>
                    <m:r>
                      <a:rPr lang="en-CA" sz="1500" i="1">
                        <a:latin typeface="Cambria Math" panose="02040503050406030204" pitchFamily="18" charset="0"/>
                      </a:rPr>
                      <m:t> </m:t>
                    </m:r>
                    <m:r>
                      <m:rPr>
                        <m:sty m:val="p"/>
                      </m:rPr>
                      <a:rPr lang="en-CA" sz="1500" b="0" i="0" smtClean="0">
                        <a:latin typeface="Cambria Math" panose="02040503050406030204" pitchFamily="18" charset="0"/>
                      </a:rPr>
                      <m:t>et</m:t>
                    </m:r>
                    <m:r>
                      <a:rPr lang="en-CA" sz="1500" b="0" i="0" smtClean="0">
                        <a:latin typeface="Cambria Math" panose="02040503050406030204" pitchFamily="18" charset="0"/>
                      </a:rPr>
                      <m:t> </m:t>
                    </m:r>
                    <m:r>
                      <m:rPr>
                        <m:sty m:val="p"/>
                      </m:rPr>
                      <a:rPr lang="en-CA" sz="1500">
                        <a:latin typeface="Cambria Math" panose="02040503050406030204" pitchFamily="18" charset="0"/>
                      </a:rPr>
                      <m:t>Δ</m:t>
                    </m:r>
                    <m:r>
                      <a:rPr lang="en-CA" sz="1500" i="1">
                        <a:latin typeface="Cambria Math" panose="02040503050406030204" pitchFamily="18" charset="0"/>
                      </a:rPr>
                      <m:t>𝑟</m:t>
                    </m:r>
                    <m:r>
                      <a:rPr lang="en-CA" sz="1500" i="1">
                        <a:latin typeface="Cambria Math" panose="02040503050406030204" pitchFamily="18" charset="0"/>
                      </a:rPr>
                      <m:t> </m:t>
                    </m:r>
                  </m:oMath>
                </a14:m>
                <a:r>
                  <a:rPr lang="en-CA" sz="1500" dirty="0" err="1"/>
                  <a:t>sont</a:t>
                </a:r>
                <a:r>
                  <a:rPr lang="en-CA" sz="1500" dirty="0"/>
                  <a:t> </a:t>
                </a:r>
                <a:r>
                  <a:rPr lang="en-CA" sz="1500" dirty="0" err="1"/>
                  <a:t>reliés</a:t>
                </a:r>
                <a:r>
                  <a:rPr lang="en-CA" sz="1500" dirty="0"/>
                  <a:t> par la </a:t>
                </a:r>
                <a:r>
                  <a:rPr lang="en-CA" sz="1500" dirty="0" err="1"/>
                  <a:t>contrainte</a:t>
                </a:r>
                <a:r>
                  <a:rPr lang="en-CA" sz="1500" dirty="0"/>
                  <a:t>: </a:t>
                </a:r>
                <a14:m>
                  <m:oMath xmlns:m="http://schemas.openxmlformats.org/officeDocument/2006/math">
                    <m:r>
                      <m:rPr>
                        <m:sty m:val="p"/>
                      </m:rPr>
                      <a:rPr lang="en-CA" sz="1500">
                        <a:latin typeface="Cambria Math" panose="02040503050406030204" pitchFamily="18" charset="0"/>
                      </a:rPr>
                      <m:t>Δ</m:t>
                    </m:r>
                    <m:r>
                      <a:rPr lang="en-CA" sz="1500" i="1">
                        <a:latin typeface="Cambria Math" panose="02040503050406030204" pitchFamily="18" charset="0"/>
                      </a:rPr>
                      <m:t>𝑡</m:t>
                    </m:r>
                    <m:r>
                      <a:rPr lang="en-CA" sz="1500" b="0" i="1" smtClean="0">
                        <a:latin typeface="Cambria Math" panose="02040503050406030204" pitchFamily="18" charset="0"/>
                      </a:rPr>
                      <m:t>≥</m:t>
                    </m:r>
                    <m:f>
                      <m:fPr>
                        <m:ctrlPr>
                          <a:rPr lang="en-CA" sz="1500" i="1">
                            <a:latin typeface="Cambria Math" panose="02040503050406030204" pitchFamily="18" charset="0"/>
                          </a:rPr>
                        </m:ctrlPr>
                      </m:fPr>
                      <m:num>
                        <m:r>
                          <a:rPr lang="en-CA" sz="1500" b="0" i="1" smtClean="0">
                            <a:latin typeface="Cambria Math" panose="02040503050406030204" pitchFamily="18" charset="0"/>
                          </a:rPr>
                          <m:t>0.5</m:t>
                        </m:r>
                        <m:r>
                          <m:rPr>
                            <m:sty m:val="p"/>
                          </m:rPr>
                          <a:rPr lang="en-CA" sz="1500">
                            <a:latin typeface="Cambria Math" panose="02040503050406030204" pitchFamily="18" charset="0"/>
                          </a:rPr>
                          <m:t>Δ</m:t>
                        </m:r>
                        <m:sSup>
                          <m:sSupPr>
                            <m:ctrlPr>
                              <a:rPr lang="en-CA" sz="1500" i="1">
                                <a:latin typeface="Cambria Math" panose="02040503050406030204" pitchFamily="18" charset="0"/>
                              </a:rPr>
                            </m:ctrlPr>
                          </m:sSupPr>
                          <m:e>
                            <m:r>
                              <a:rPr lang="en-CA" sz="1500" i="1">
                                <a:latin typeface="Cambria Math" panose="02040503050406030204" pitchFamily="18" charset="0"/>
                              </a:rPr>
                              <m:t>𝑟</m:t>
                            </m:r>
                          </m:e>
                          <m:sup>
                            <m:r>
                              <a:rPr lang="en-CA" sz="1500" i="1">
                                <a:latin typeface="Cambria Math" panose="02040503050406030204" pitchFamily="18" charset="0"/>
                              </a:rPr>
                              <m:t>2</m:t>
                            </m:r>
                          </m:sup>
                        </m:sSup>
                      </m:num>
                      <m:den>
                        <m:sSub>
                          <m:sSubPr>
                            <m:ctrlPr>
                              <a:rPr lang="en-CA" sz="1500" i="1">
                                <a:latin typeface="Cambria Math" panose="02040503050406030204" pitchFamily="18" charset="0"/>
                              </a:rPr>
                            </m:ctrlPr>
                          </m:sSubPr>
                          <m:e>
                            <m:r>
                              <a:rPr lang="en-CA" sz="1500" i="1">
                                <a:latin typeface="Cambria Math" panose="02040503050406030204" pitchFamily="18" charset="0"/>
                              </a:rPr>
                              <m:t>10</m:t>
                            </m:r>
                            <m:r>
                              <a:rPr lang="en-CA" sz="1500" b="0" i="1" smtClean="0">
                                <a:latin typeface="Cambria Math" panose="02040503050406030204" pitchFamily="18" charset="0"/>
                              </a:rPr>
                              <m:t> </m:t>
                            </m:r>
                            <m:r>
                              <a:rPr lang="en-CA" sz="1500" i="1">
                                <a:latin typeface="Cambria Math" panose="02040503050406030204" pitchFamily="18" charset="0"/>
                              </a:rPr>
                              <m:t>𝐷</m:t>
                            </m:r>
                          </m:e>
                          <m:sub>
                            <m:r>
                              <a:rPr lang="en-CA" sz="1500" i="1">
                                <a:latin typeface="Cambria Math" panose="02040503050406030204" pitchFamily="18" charset="0"/>
                              </a:rPr>
                              <m:t>𝑒𝑓𝑓</m:t>
                            </m:r>
                          </m:sub>
                        </m:sSub>
                      </m:den>
                    </m:f>
                  </m:oMath>
                </a14:m>
                <a:endParaRPr lang="en-CA" sz="1500" dirty="0"/>
              </a:p>
              <a:p>
                <a:pPr marL="0" indent="0">
                  <a:lnSpc>
                    <a:spcPct val="110000"/>
                  </a:lnSpc>
                  <a:buNone/>
                </a:pPr>
                <a:r>
                  <a:rPr lang="en-CA" sz="1500" dirty="0"/>
                  <a:t>On observe sur le </a:t>
                </a:r>
                <a:r>
                  <a:rPr lang="en-CA" sz="1500" dirty="0" err="1"/>
                  <a:t>graphe</a:t>
                </a:r>
                <a:r>
                  <a:rPr lang="en-CA" sz="1500" dirty="0"/>
                  <a:t> de gauche que la </a:t>
                </a:r>
                <a:r>
                  <a:rPr lang="en-CA" sz="1500" dirty="0" err="1"/>
                  <a:t>courbe</a:t>
                </a:r>
                <a:r>
                  <a:rPr lang="en-CA" sz="1500" dirty="0"/>
                  <a:t> numérique ne commence à se </a:t>
                </a:r>
                <a:r>
                  <a:rPr lang="en-CA" sz="1500" dirty="0" err="1"/>
                  <a:t>rapprocher</a:t>
                </a:r>
                <a:r>
                  <a:rPr lang="en-CA" sz="1500" dirty="0"/>
                  <a:t> de la </a:t>
                </a:r>
                <a:r>
                  <a:rPr lang="en-CA" sz="1500" dirty="0" err="1"/>
                  <a:t>courbe</a:t>
                </a:r>
                <a:r>
                  <a:rPr lang="en-CA" sz="1500" dirty="0"/>
                  <a:t> </a:t>
                </a:r>
                <a:r>
                  <a:rPr lang="en-CA" sz="1500" dirty="0" err="1"/>
                  <a:t>analytique</a:t>
                </a:r>
                <a:r>
                  <a:rPr lang="en-CA" sz="1500" dirty="0"/>
                  <a:t> (MMS) </a:t>
                </a:r>
                <a:r>
                  <a:rPr lang="en-CA" sz="1500" dirty="0" err="1"/>
                  <a:t>qu’à</a:t>
                </a:r>
                <a:r>
                  <a:rPr lang="en-CA" sz="1500" dirty="0"/>
                  <a:t> </a:t>
                </a:r>
                <a:r>
                  <a:rPr lang="en-CA" sz="1500" dirty="0" err="1"/>
                  <a:t>partir</a:t>
                </a:r>
                <a:r>
                  <a:rPr lang="en-CA" sz="1500" dirty="0"/>
                  <a:t> de </a:t>
                </a:r>
                <a14:m>
                  <m:oMath xmlns:m="http://schemas.openxmlformats.org/officeDocument/2006/math">
                    <m:r>
                      <m:rPr>
                        <m:sty m:val="p"/>
                      </m:rPr>
                      <a:rPr lang="en-CA" sz="1500" smtClean="0">
                        <a:latin typeface="Cambria Math" panose="02040503050406030204" pitchFamily="18" charset="0"/>
                      </a:rPr>
                      <m:t>Δ</m:t>
                    </m:r>
                    <m:r>
                      <a:rPr lang="en-CA" sz="1500" b="0" i="1" smtClean="0">
                        <a:latin typeface="Cambria Math" panose="02040503050406030204" pitchFamily="18" charset="0"/>
                      </a:rPr>
                      <m:t>𝑟</m:t>
                    </m:r>
                    <m:r>
                      <a:rPr lang="en-CA" sz="1500" b="0" i="1" smtClean="0">
                        <a:latin typeface="Cambria Math" panose="02040503050406030204" pitchFamily="18" charset="0"/>
                      </a:rPr>
                      <m:t>=0.01</m:t>
                    </m:r>
                    <m:r>
                      <a:rPr lang="en-CA" sz="1500" b="0" i="1" smtClean="0">
                        <a:latin typeface="Cambria Math" panose="02040503050406030204" pitchFamily="18" charset="0"/>
                      </a:rPr>
                      <m:t>𝑚</m:t>
                    </m:r>
                    <m:r>
                      <a:rPr lang="en-CA" sz="1500" i="1">
                        <a:latin typeface="Cambria Math" panose="02040503050406030204" pitchFamily="18" charset="0"/>
                      </a:rPr>
                      <m:t> </m:t>
                    </m:r>
                  </m:oMath>
                </a14:m>
                <a:r>
                  <a:rPr lang="en-CA" sz="1500" dirty="0"/>
                  <a:t>, </a:t>
                </a:r>
                <a:r>
                  <a:rPr lang="en-CA" sz="1500" dirty="0" err="1"/>
                  <a:t>ce</a:t>
                </a:r>
                <a:r>
                  <a:rPr lang="en-CA" sz="1500" dirty="0"/>
                  <a:t> qui correspond à 51 </a:t>
                </a:r>
                <a:r>
                  <a:rPr lang="en-CA" sz="1500" dirty="0" err="1"/>
                  <a:t>noeuds</a:t>
                </a:r>
                <a:r>
                  <a:rPr lang="en-CA" sz="1500" dirty="0"/>
                  <a:t> et </a:t>
                </a:r>
                <a:r>
                  <a:rPr lang="en-CA" sz="1500" dirty="0" err="1"/>
                  <a:t>d’apres</a:t>
                </a:r>
                <a:r>
                  <a:rPr lang="en-CA" sz="1500" dirty="0"/>
                  <a:t> la </a:t>
                </a:r>
                <a:r>
                  <a:rPr lang="en-CA" sz="1500" dirty="0" err="1"/>
                  <a:t>vue</a:t>
                </a:r>
                <a:r>
                  <a:rPr lang="en-CA" sz="1500" dirty="0"/>
                  <a:t> </a:t>
                </a:r>
                <a:r>
                  <a:rPr lang="en-CA" sz="1500" dirty="0" err="1"/>
                  <a:t>aggrandie</a:t>
                </a:r>
                <a:r>
                  <a:rPr lang="en-CA" sz="1500" dirty="0"/>
                  <a:t> (</a:t>
                </a:r>
                <a:r>
                  <a:rPr lang="en-CA" sz="1500" dirty="0" err="1"/>
                  <a:t>graphe</a:t>
                </a:r>
                <a:r>
                  <a:rPr lang="en-CA" sz="1500" dirty="0"/>
                  <a:t> de droite) on </a:t>
                </a:r>
                <a:r>
                  <a:rPr lang="en-CA" sz="1500" dirty="0" err="1"/>
                  <a:t>voit</a:t>
                </a:r>
                <a:r>
                  <a:rPr lang="en-CA" sz="1500" dirty="0"/>
                  <a:t> que plus le pas </a:t>
                </a:r>
                <a:r>
                  <a:rPr lang="en-CA" sz="1500" dirty="0" err="1"/>
                  <a:t>diminue</a:t>
                </a:r>
                <a:r>
                  <a:rPr lang="en-CA" sz="1500" dirty="0"/>
                  <a:t> plus la </a:t>
                </a:r>
                <a:r>
                  <a:rPr lang="en-CA" sz="1500" dirty="0" err="1"/>
                  <a:t>courbe</a:t>
                </a:r>
                <a:r>
                  <a:rPr lang="en-CA" sz="1500" dirty="0"/>
                  <a:t> numérique continue de se </a:t>
                </a:r>
                <a:r>
                  <a:rPr lang="en-CA" sz="1500" dirty="0" err="1"/>
                  <a:t>rapprocher</a:t>
                </a:r>
                <a:r>
                  <a:rPr lang="en-CA" sz="1500" dirty="0"/>
                  <a:t> de la </a:t>
                </a:r>
                <a:r>
                  <a:rPr lang="en-CA" sz="1500" dirty="0" err="1"/>
                  <a:t>courbe</a:t>
                </a:r>
                <a:r>
                  <a:rPr lang="en-CA" sz="1500" dirty="0"/>
                  <a:t> MMS.</a:t>
                </a:r>
              </a:p>
              <a:p>
                <a:pPr marL="0" indent="0">
                  <a:lnSpc>
                    <a:spcPct val="110000"/>
                  </a:lnSpc>
                  <a:buNone/>
                </a:pPr>
                <a:endParaRPr lang="en-CA" sz="1800" dirty="0"/>
              </a:p>
              <a:p>
                <a:pPr marL="0" indent="0">
                  <a:buNone/>
                </a:pPr>
                <a:endParaRPr lang="en-CA" dirty="0">
                  <a:highlight>
                    <a:srgbClr val="FFFF00"/>
                  </a:highlight>
                </a:endParaRPr>
              </a:p>
            </p:txBody>
          </p:sp>
        </mc:Choice>
        <mc:Fallback xmlns="">
          <p:sp>
            <p:nvSpPr>
              <p:cNvPr id="6" name="Content Placeholder 2">
                <a:extLst>
                  <a:ext uri="{FF2B5EF4-FFF2-40B4-BE49-F238E27FC236}">
                    <a16:creationId xmlns:a16="http://schemas.microsoft.com/office/drawing/2014/main" id="{FB8140AB-2C89-E6B7-00A8-6197091440CB}"/>
                  </a:ext>
                </a:extLst>
              </p:cNvPr>
              <p:cNvSpPr>
                <a:spLocks noGrp="1" noRot="1" noChangeAspect="1" noMove="1" noResize="1" noEditPoints="1" noAdjustHandles="1" noChangeArrowheads="1" noChangeShapeType="1" noTextEdit="1"/>
              </p:cNvSpPr>
              <p:nvPr>
                <p:ph idx="1"/>
              </p:nvPr>
            </p:nvSpPr>
            <p:spPr>
              <a:xfrm>
                <a:off x="248783" y="639097"/>
                <a:ext cx="11844894" cy="1641423"/>
              </a:xfrm>
              <a:blipFill>
                <a:blip r:embed="rId2"/>
                <a:stretch>
                  <a:fillRect l="-103" t="-2974"/>
                </a:stretch>
              </a:blipFill>
            </p:spPr>
            <p:txBody>
              <a:bodyPr/>
              <a:lstStyle/>
              <a:p>
                <a:r>
                  <a:rPr lang="en-CA">
                    <a:noFill/>
                  </a:rPr>
                  <a:t> </a:t>
                </a:r>
              </a:p>
            </p:txBody>
          </p:sp>
        </mc:Fallback>
      </mc:AlternateContent>
      <p:pic>
        <p:nvPicPr>
          <p:cNvPr id="8" name="Picture 7" descr="A graph of a function&#10;&#10;Description automatically generated">
            <a:extLst>
              <a:ext uri="{FF2B5EF4-FFF2-40B4-BE49-F238E27FC236}">
                <a16:creationId xmlns:a16="http://schemas.microsoft.com/office/drawing/2014/main" id="{71096027-5A69-FCEE-C626-4F551E47A964}"/>
              </a:ext>
            </a:extLst>
          </p:cNvPr>
          <p:cNvPicPr>
            <a:picLocks noChangeAspect="1"/>
          </p:cNvPicPr>
          <p:nvPr/>
        </p:nvPicPr>
        <p:blipFill rotWithShape="1">
          <a:blip r:embed="rId3">
            <a:extLst>
              <a:ext uri="{28A0092B-C50C-407E-A947-70E740481C1C}">
                <a14:useLocalDpi xmlns:a14="http://schemas.microsoft.com/office/drawing/2010/main" val="0"/>
              </a:ext>
            </a:extLst>
          </a:blip>
          <a:srcRect l="4678" t="7790" r="8397" b="5297"/>
          <a:stretch/>
        </p:blipFill>
        <p:spPr>
          <a:xfrm>
            <a:off x="384037" y="2280520"/>
            <a:ext cx="6124918" cy="4577480"/>
          </a:xfrm>
          <a:prstGeom prst="rect">
            <a:avLst/>
          </a:prstGeom>
        </p:spPr>
      </p:pic>
      <p:pic>
        <p:nvPicPr>
          <p:cNvPr id="10" name="Picture 9" descr="A graph of a graph&#10;&#10;Description automatically generated">
            <a:extLst>
              <a:ext uri="{FF2B5EF4-FFF2-40B4-BE49-F238E27FC236}">
                <a16:creationId xmlns:a16="http://schemas.microsoft.com/office/drawing/2014/main" id="{22BDA47A-3822-D0A0-A88F-BFB28DF5818C}"/>
              </a:ext>
            </a:extLst>
          </p:cNvPr>
          <p:cNvPicPr>
            <a:picLocks noChangeAspect="1"/>
          </p:cNvPicPr>
          <p:nvPr/>
        </p:nvPicPr>
        <p:blipFill rotWithShape="1">
          <a:blip r:embed="rId4">
            <a:extLst>
              <a:ext uri="{28A0092B-C50C-407E-A947-70E740481C1C}">
                <a14:useLocalDpi xmlns:a14="http://schemas.microsoft.com/office/drawing/2010/main" val="0"/>
              </a:ext>
            </a:extLst>
          </a:blip>
          <a:srcRect l="8361" t="7547" r="7850" b="4946"/>
          <a:stretch/>
        </p:blipFill>
        <p:spPr>
          <a:xfrm>
            <a:off x="6508955" y="2363788"/>
            <a:ext cx="5393656" cy="4494212"/>
          </a:xfrm>
          <a:prstGeom prst="rect">
            <a:avLst/>
          </a:prstGeom>
        </p:spPr>
      </p:pic>
      <p:sp>
        <p:nvSpPr>
          <p:cNvPr id="11" name="Title 1">
            <a:extLst>
              <a:ext uri="{FF2B5EF4-FFF2-40B4-BE49-F238E27FC236}">
                <a16:creationId xmlns:a16="http://schemas.microsoft.com/office/drawing/2014/main" id="{551166DA-F39A-FE07-5880-2C908974137E}"/>
              </a:ext>
            </a:extLst>
          </p:cNvPr>
          <p:cNvSpPr txBox="1">
            <a:spLocks/>
          </p:cNvSpPr>
          <p:nvPr/>
        </p:nvSpPr>
        <p:spPr>
          <a:xfrm>
            <a:off x="1000432" y="-13006"/>
            <a:ext cx="10515600" cy="7340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dirty="0"/>
              <a:t>B-c) MMS: </a:t>
            </a:r>
            <a:r>
              <a:rPr lang="en-CA" sz="2500" dirty="0" err="1"/>
              <a:t>vérification</a:t>
            </a:r>
            <a:r>
              <a:rPr lang="en-CA" sz="2500" dirty="0"/>
              <a:t> et discussion (suite)</a:t>
            </a:r>
          </a:p>
        </p:txBody>
      </p:sp>
    </p:spTree>
    <p:extLst>
      <p:ext uri="{BB962C8B-B14F-4D97-AF65-F5344CB8AC3E}">
        <p14:creationId xmlns:p14="http://schemas.microsoft.com/office/powerpoint/2010/main" val="1685626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17876-9067-A027-6359-45F74C9DE71A}"/>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30242FF-4A3F-5488-38D4-F34347B44EAC}"/>
                  </a:ext>
                </a:extLst>
              </p:cNvPr>
              <p:cNvSpPr>
                <a:spLocks noGrp="1"/>
              </p:cNvSpPr>
              <p:nvPr>
                <p:ph idx="1"/>
              </p:nvPr>
            </p:nvSpPr>
            <p:spPr>
              <a:xfrm>
                <a:off x="294969" y="629265"/>
                <a:ext cx="11720050" cy="896153"/>
              </a:xfrm>
            </p:spPr>
            <p:txBody>
              <a:bodyPr>
                <a:normAutofit/>
              </a:bodyPr>
              <a:lstStyle/>
              <a:p>
                <a:pPr marL="0" indent="0">
                  <a:buNone/>
                </a:pPr>
                <a:r>
                  <a:rPr lang="en-CA" sz="1500" dirty="0"/>
                  <a:t>Apres </a:t>
                </a:r>
                <a:r>
                  <a:rPr lang="en-CA" sz="1500" dirty="0" err="1"/>
                  <a:t>calcul</a:t>
                </a:r>
                <a:r>
                  <a:rPr lang="en-CA" sz="1500" dirty="0"/>
                  <a:t> des </a:t>
                </a:r>
                <a:r>
                  <a:rPr lang="en-CA" sz="1500" dirty="0" err="1"/>
                  <a:t>erreurs</a:t>
                </a:r>
                <a:r>
                  <a:rPr lang="en-CA" sz="1500" dirty="0"/>
                  <a:t> L1, L2 et </a:t>
                </a:r>
                <a:r>
                  <a:rPr lang="en-CA" sz="1500" dirty="0" err="1"/>
                  <a:t>L_inf</a:t>
                </a:r>
                <a:r>
                  <a:rPr lang="en-CA" sz="1500" dirty="0"/>
                  <a:t>, on observe que la zone de convergence </a:t>
                </a:r>
                <a:r>
                  <a:rPr lang="en-CA" sz="1500" dirty="0" err="1"/>
                  <a:t>asymptotique</a:t>
                </a:r>
                <a:r>
                  <a:rPr lang="en-CA" sz="1500" dirty="0"/>
                  <a:t> commence à </a:t>
                </a:r>
                <a:r>
                  <a:rPr lang="en-CA" sz="1500" dirty="0" err="1"/>
                  <a:t>partir</a:t>
                </a:r>
                <a:r>
                  <a:rPr lang="en-CA" sz="1500" dirty="0"/>
                  <a:t> de </a:t>
                </a:r>
                <a14:m>
                  <m:oMath xmlns:m="http://schemas.openxmlformats.org/officeDocument/2006/math">
                    <m:r>
                      <m:rPr>
                        <m:sty m:val="p"/>
                      </m:rPr>
                      <a:rPr lang="en-CA" sz="1500" smtClean="0">
                        <a:latin typeface="Cambria Math" panose="02040503050406030204" pitchFamily="18" charset="0"/>
                      </a:rPr>
                      <m:t>Δ</m:t>
                    </m:r>
                    <m:r>
                      <a:rPr lang="en-CA" sz="1500" b="0" i="1" smtClean="0">
                        <a:latin typeface="Cambria Math" panose="02040503050406030204" pitchFamily="18" charset="0"/>
                      </a:rPr>
                      <m:t>𝑟</m:t>
                    </m:r>
                    <m:r>
                      <a:rPr lang="en-CA" sz="1500" b="0" i="1" smtClean="0">
                        <a:latin typeface="Cambria Math" panose="02040503050406030204" pitchFamily="18" charset="0"/>
                      </a:rPr>
                      <m:t>≅ 0.01</m:t>
                    </m:r>
                    <m:r>
                      <a:rPr lang="en-CA" sz="1500" b="0" i="1" smtClean="0">
                        <a:latin typeface="Cambria Math" panose="02040503050406030204" pitchFamily="18" charset="0"/>
                      </a:rPr>
                      <m:t>𝑚</m:t>
                    </m:r>
                  </m:oMath>
                </a14:m>
                <a:r>
                  <a:rPr lang="en-CA" sz="1500" dirty="0"/>
                  <a:t> </a:t>
                </a:r>
                <a:r>
                  <a:rPr lang="en-CA" sz="1500" dirty="0" err="1"/>
                  <a:t>donc</a:t>
                </a:r>
                <a:r>
                  <a:rPr lang="en-CA" sz="1500" dirty="0"/>
                  <a:t> </a:t>
                </a:r>
                <a:r>
                  <a:rPr lang="en-CA" sz="1500" dirty="0" err="1"/>
                  <a:t>en</a:t>
                </a:r>
                <a:r>
                  <a:rPr lang="en-CA" sz="1500" dirty="0"/>
                  <a:t> </a:t>
                </a:r>
                <a:r>
                  <a:rPr lang="en-CA" sz="1500" dirty="0" err="1"/>
                  <a:t>traçant</a:t>
                </a:r>
                <a:r>
                  <a:rPr lang="en-CA" sz="1500" dirty="0"/>
                  <a:t> la droite de regression, on </a:t>
                </a:r>
                <a:r>
                  <a:rPr lang="en-CA" sz="1500" dirty="0" err="1"/>
                  <a:t>trouve</a:t>
                </a:r>
                <a:r>
                  <a:rPr lang="en-CA" sz="1500" dirty="0"/>
                  <a:t> un </a:t>
                </a:r>
                <a:r>
                  <a:rPr lang="en-CA" sz="1500" dirty="0" err="1"/>
                  <a:t>ordre</a:t>
                </a:r>
                <a:r>
                  <a:rPr lang="en-CA" sz="1500" dirty="0"/>
                  <a:t> de convergence </a:t>
                </a:r>
                <a:r>
                  <a:rPr lang="en-CA" sz="1500" dirty="0" err="1"/>
                  <a:t>observé</a:t>
                </a:r>
                <a:r>
                  <a:rPr lang="en-CA" sz="1500" dirty="0"/>
                  <a:t> </a:t>
                </a:r>
                <a14:m>
                  <m:oMath xmlns:m="http://schemas.openxmlformats.org/officeDocument/2006/math">
                    <m:acc>
                      <m:accPr>
                        <m:chr m:val="̂"/>
                        <m:ctrlPr>
                          <a:rPr lang="en-CA" sz="1500" i="1" dirty="0">
                            <a:latin typeface="Cambria Math" panose="02040503050406030204" pitchFamily="18" charset="0"/>
                          </a:rPr>
                        </m:ctrlPr>
                      </m:accPr>
                      <m:e>
                        <m:r>
                          <a:rPr lang="en-CA" sz="1500" i="1" dirty="0">
                            <a:latin typeface="Cambria Math" panose="02040503050406030204" pitchFamily="18" charset="0"/>
                          </a:rPr>
                          <m:t>𝑝</m:t>
                        </m:r>
                      </m:e>
                    </m:acc>
                    <m:r>
                      <a:rPr lang="en-CA" sz="1500" i="1" dirty="0">
                        <a:latin typeface="Cambria Math" panose="02040503050406030204" pitchFamily="18" charset="0"/>
                      </a:rPr>
                      <m:t>≅1.</m:t>
                    </m:r>
                    <m:r>
                      <a:rPr lang="en-CA" sz="1500" b="0" i="1" dirty="0" smtClean="0">
                        <a:latin typeface="Cambria Math" panose="02040503050406030204" pitchFamily="18" charset="0"/>
                      </a:rPr>
                      <m:t>99444</m:t>
                    </m:r>
                    <m:r>
                      <a:rPr lang="en-CA" sz="1500" i="1" dirty="0">
                        <a:latin typeface="Cambria Math" panose="02040503050406030204" pitchFamily="18" charset="0"/>
                      </a:rPr>
                      <m:t>  </m:t>
                    </m:r>
                  </m:oMath>
                </a14:m>
                <a:r>
                  <a:rPr lang="en-CA" sz="1500" dirty="0" err="1"/>
                  <a:t>proche</a:t>
                </a:r>
                <a:r>
                  <a:rPr lang="en-CA" sz="1500" dirty="0"/>
                  <a:t> de </a:t>
                </a:r>
                <a:r>
                  <a:rPr lang="en-CA" sz="1500" dirty="0" err="1"/>
                  <a:t>l’ordre</a:t>
                </a:r>
                <a:r>
                  <a:rPr lang="en-CA" sz="1500" dirty="0"/>
                  <a:t> </a:t>
                </a:r>
                <a:r>
                  <a:rPr lang="en-CA" sz="1500" dirty="0" err="1"/>
                  <a:t>formel</a:t>
                </a:r>
                <a:r>
                  <a:rPr lang="en-CA" sz="1500" dirty="0"/>
                  <a:t> </a:t>
                </a:r>
                <a14:m>
                  <m:oMath xmlns:m="http://schemas.openxmlformats.org/officeDocument/2006/math">
                    <m:sSub>
                      <m:sSubPr>
                        <m:ctrlPr>
                          <a:rPr lang="en-CA" sz="1500" i="1" dirty="0">
                            <a:latin typeface="Cambria Math" panose="02040503050406030204" pitchFamily="18" charset="0"/>
                          </a:rPr>
                        </m:ctrlPr>
                      </m:sSubPr>
                      <m:e>
                        <m:r>
                          <a:rPr lang="en-CA" sz="1500" i="1" dirty="0">
                            <a:latin typeface="Cambria Math" panose="02040503050406030204" pitchFamily="18" charset="0"/>
                          </a:rPr>
                          <m:t>𝑝</m:t>
                        </m:r>
                      </m:e>
                      <m:sub>
                        <m:r>
                          <a:rPr lang="en-CA" sz="1500" i="1" dirty="0">
                            <a:latin typeface="Cambria Math" panose="02040503050406030204" pitchFamily="18" charset="0"/>
                          </a:rPr>
                          <m:t>𝑓</m:t>
                        </m:r>
                      </m:sub>
                    </m:sSub>
                    <m:r>
                      <a:rPr lang="en-CA" sz="1500" i="1" dirty="0">
                        <a:latin typeface="Cambria Math" panose="02040503050406030204" pitchFamily="18" charset="0"/>
                      </a:rPr>
                      <m:t>=</m:t>
                    </m:r>
                    <m:r>
                      <a:rPr lang="en-CA" sz="1500" b="0" i="1" dirty="0" smtClean="0">
                        <a:latin typeface="Cambria Math" panose="02040503050406030204" pitchFamily="18" charset="0"/>
                      </a:rPr>
                      <m:t>2</m:t>
                    </m:r>
                  </m:oMath>
                </a14:m>
                <a:r>
                  <a:rPr lang="en-CA" sz="1500" dirty="0"/>
                  <a:t> </a:t>
                </a:r>
                <a:r>
                  <a:rPr lang="en-CA" sz="1500" dirty="0" err="1"/>
                  <a:t>attendu</a:t>
                </a:r>
                <a:r>
                  <a:rPr lang="en-CA" sz="1500" dirty="0"/>
                  <a:t> (car </a:t>
                </a:r>
                <a:r>
                  <a:rPr lang="en-CA" sz="1500" dirty="0" err="1"/>
                  <a:t>schémas</a:t>
                </a:r>
                <a:r>
                  <a:rPr lang="en-CA" sz="1500" dirty="0"/>
                  <a:t> </a:t>
                </a:r>
                <a:r>
                  <a:rPr lang="en-CA" sz="1500" dirty="0" err="1"/>
                  <a:t>d’ordre</a:t>
                </a:r>
                <a:r>
                  <a:rPr lang="en-CA" sz="1500" dirty="0"/>
                  <a:t> 2 </a:t>
                </a:r>
                <a:r>
                  <a:rPr lang="en-CA" sz="1500" dirty="0" err="1"/>
                  <a:t>en</a:t>
                </a:r>
                <a:r>
                  <a:rPr lang="en-CA" sz="1500" dirty="0"/>
                  <a:t> </a:t>
                </a:r>
                <a:r>
                  <a:rPr lang="en-CA" sz="1500" dirty="0" err="1"/>
                  <a:t>espace</a:t>
                </a:r>
                <a:r>
                  <a:rPr lang="en-CA" sz="1500" dirty="0"/>
                  <a:t>).</a:t>
                </a:r>
              </a:p>
            </p:txBody>
          </p:sp>
        </mc:Choice>
        <mc:Fallback xmlns="">
          <p:sp>
            <p:nvSpPr>
              <p:cNvPr id="7" name="Content Placeholder 2">
                <a:extLst>
                  <a:ext uri="{FF2B5EF4-FFF2-40B4-BE49-F238E27FC236}">
                    <a16:creationId xmlns:a16="http://schemas.microsoft.com/office/drawing/2014/main" id="{330242FF-4A3F-5488-38D4-F34347B44EAC}"/>
                  </a:ext>
                </a:extLst>
              </p:cNvPr>
              <p:cNvSpPr>
                <a:spLocks noGrp="1" noRot="1" noChangeAspect="1" noMove="1" noResize="1" noEditPoints="1" noAdjustHandles="1" noChangeArrowheads="1" noChangeShapeType="1" noTextEdit="1"/>
              </p:cNvSpPr>
              <p:nvPr>
                <p:ph idx="1"/>
              </p:nvPr>
            </p:nvSpPr>
            <p:spPr>
              <a:xfrm>
                <a:off x="294969" y="629265"/>
                <a:ext cx="11720050" cy="896153"/>
              </a:xfrm>
              <a:blipFill>
                <a:blip r:embed="rId2"/>
                <a:stretch>
                  <a:fillRect l="-208" t="-3401"/>
                </a:stretch>
              </a:blipFill>
            </p:spPr>
            <p:txBody>
              <a:bodyPr/>
              <a:lstStyle/>
              <a:p>
                <a:r>
                  <a:rPr lang="en-CA">
                    <a:noFill/>
                  </a:rPr>
                  <a:t> </a:t>
                </a:r>
              </a:p>
            </p:txBody>
          </p:sp>
        </mc:Fallback>
      </mc:AlternateContent>
      <p:pic>
        <p:nvPicPr>
          <p:cNvPr id="8" name="Picture 7" descr="A graph of a function&#10;&#10;Description automatically generated">
            <a:extLst>
              <a:ext uri="{FF2B5EF4-FFF2-40B4-BE49-F238E27FC236}">
                <a16:creationId xmlns:a16="http://schemas.microsoft.com/office/drawing/2014/main" id="{32F577A7-6BC3-1D45-1B4C-F16CCB43CB99}"/>
              </a:ext>
            </a:extLst>
          </p:cNvPr>
          <p:cNvPicPr>
            <a:picLocks noChangeAspect="1"/>
          </p:cNvPicPr>
          <p:nvPr/>
        </p:nvPicPr>
        <p:blipFill rotWithShape="1">
          <a:blip r:embed="rId3">
            <a:extLst>
              <a:ext uri="{28A0092B-C50C-407E-A947-70E740481C1C}">
                <a14:useLocalDpi xmlns:a14="http://schemas.microsoft.com/office/drawing/2010/main" val="0"/>
              </a:ext>
            </a:extLst>
          </a:blip>
          <a:srcRect l="5089" t="3297" r="8494" b="4660"/>
          <a:stretch/>
        </p:blipFill>
        <p:spPr>
          <a:xfrm>
            <a:off x="6017342" y="1418643"/>
            <a:ext cx="5997677" cy="5439358"/>
          </a:xfrm>
          <a:prstGeom prst="rect">
            <a:avLst/>
          </a:prstGeom>
        </p:spPr>
      </p:pic>
      <p:pic>
        <p:nvPicPr>
          <p:cNvPr id="9" name="Picture 8" descr="A graph of a function&#10;&#10;Description automatically generated">
            <a:extLst>
              <a:ext uri="{FF2B5EF4-FFF2-40B4-BE49-F238E27FC236}">
                <a16:creationId xmlns:a16="http://schemas.microsoft.com/office/drawing/2014/main" id="{1A10E9CB-9AB6-2A10-3439-FC3486B03A5F}"/>
              </a:ext>
            </a:extLst>
          </p:cNvPr>
          <p:cNvPicPr>
            <a:picLocks noChangeAspect="1"/>
          </p:cNvPicPr>
          <p:nvPr/>
        </p:nvPicPr>
        <p:blipFill rotWithShape="1">
          <a:blip r:embed="rId4">
            <a:extLst>
              <a:ext uri="{28A0092B-C50C-407E-A947-70E740481C1C}">
                <a14:useLocalDpi xmlns:a14="http://schemas.microsoft.com/office/drawing/2010/main" val="0"/>
              </a:ext>
            </a:extLst>
          </a:blip>
          <a:srcRect l="5112" t="6972" r="8950" b="3384"/>
          <a:stretch/>
        </p:blipFill>
        <p:spPr>
          <a:xfrm>
            <a:off x="0" y="1978512"/>
            <a:ext cx="6017342" cy="4901841"/>
          </a:xfrm>
          <a:prstGeom prst="rect">
            <a:avLst/>
          </a:prstGeom>
        </p:spPr>
      </p:pic>
      <p:sp>
        <p:nvSpPr>
          <p:cNvPr id="10" name="Title 1">
            <a:extLst>
              <a:ext uri="{FF2B5EF4-FFF2-40B4-BE49-F238E27FC236}">
                <a16:creationId xmlns:a16="http://schemas.microsoft.com/office/drawing/2014/main" id="{DE3B340D-7C8F-C785-A4C6-044CC998CF00}"/>
              </a:ext>
            </a:extLst>
          </p:cNvPr>
          <p:cNvSpPr txBox="1">
            <a:spLocks/>
          </p:cNvSpPr>
          <p:nvPr/>
        </p:nvSpPr>
        <p:spPr>
          <a:xfrm>
            <a:off x="1000432" y="-13006"/>
            <a:ext cx="10515600" cy="7340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dirty="0"/>
              <a:t>B-c) MMS: </a:t>
            </a:r>
            <a:r>
              <a:rPr lang="en-CA" sz="2500" dirty="0" err="1"/>
              <a:t>vérification</a:t>
            </a:r>
            <a:r>
              <a:rPr lang="en-CA" sz="2500" dirty="0"/>
              <a:t> et discussion (suite)</a:t>
            </a:r>
          </a:p>
        </p:txBody>
      </p:sp>
    </p:spTree>
    <p:extLst>
      <p:ext uri="{BB962C8B-B14F-4D97-AF65-F5344CB8AC3E}">
        <p14:creationId xmlns:p14="http://schemas.microsoft.com/office/powerpoint/2010/main" val="603429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2E311D4D-DE49-1C52-C8E4-4E57F1653C07}"/>
                  </a:ext>
                </a:extLst>
              </p:cNvPr>
              <p:cNvSpPr>
                <a:spLocks noGrp="1"/>
              </p:cNvSpPr>
              <p:nvPr>
                <p:ph idx="1"/>
              </p:nvPr>
            </p:nvSpPr>
            <p:spPr>
              <a:xfrm>
                <a:off x="157315" y="580103"/>
                <a:ext cx="11838995" cy="1575866"/>
              </a:xfrm>
            </p:spPr>
            <p:txBody>
              <a:bodyPr>
                <a:normAutofit fontScale="85000" lnSpcReduction="20000"/>
              </a:bodyPr>
              <a:lstStyle/>
              <a:p>
                <a:pPr marL="0" indent="0">
                  <a:buNone/>
                </a:pPr>
                <a:r>
                  <a:rPr lang="en-CA" sz="1800" b="1" dirty="0"/>
                  <a:t>Convergence </a:t>
                </a:r>
                <a:r>
                  <a:rPr lang="en-CA" sz="1800" b="1" dirty="0" err="1"/>
                  <a:t>en</a:t>
                </a:r>
                <a:r>
                  <a:rPr lang="en-CA" sz="1800" b="1" dirty="0"/>
                  <a:t> temps:</a:t>
                </a:r>
              </a:p>
              <a:p>
                <a:pPr marL="0" indent="0">
                  <a:lnSpc>
                    <a:spcPct val="110000"/>
                  </a:lnSpc>
                  <a:buNone/>
                </a:pPr>
                <a:r>
                  <a:rPr lang="en-CA" sz="1800" dirty="0"/>
                  <a:t>De </a:t>
                </a:r>
                <a:r>
                  <a:rPr lang="en-CA" sz="1800" dirty="0" err="1"/>
                  <a:t>même</a:t>
                </a:r>
                <a:r>
                  <a:rPr lang="en-CA" sz="1800" dirty="0"/>
                  <a:t>, </a:t>
                </a:r>
                <a:r>
                  <a:rPr lang="en-CA" sz="1800" dirty="0" err="1"/>
                  <a:t>l’étude</a:t>
                </a:r>
                <a:r>
                  <a:rPr lang="en-CA" sz="1800" dirty="0"/>
                  <a:t> a </a:t>
                </a:r>
                <a:r>
                  <a:rPr lang="en-CA" sz="1800" dirty="0" err="1"/>
                  <a:t>été</a:t>
                </a:r>
                <a:r>
                  <a:rPr lang="en-CA" sz="1800" dirty="0"/>
                  <a:t> </a:t>
                </a:r>
                <a:r>
                  <a:rPr lang="en-CA" sz="1800" dirty="0" err="1"/>
                  <a:t>menée</a:t>
                </a:r>
                <a:r>
                  <a:rPr lang="en-CA" sz="1800" dirty="0"/>
                  <a:t> au temps </a:t>
                </a:r>
                <a14:m>
                  <m:oMath xmlns:m="http://schemas.openxmlformats.org/officeDocument/2006/math">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𝑡</m:t>
                        </m:r>
                      </m:e>
                      <m:sub>
                        <m:r>
                          <a:rPr lang="en-CA" sz="1800" b="0" i="1" smtClean="0">
                            <a:latin typeface="Cambria Math" panose="02040503050406030204" pitchFamily="18" charset="0"/>
                          </a:rPr>
                          <m:t>𝑓𝑖𝑛𝑎𝑙</m:t>
                        </m:r>
                      </m:sub>
                    </m:sSub>
                    <m:r>
                      <a:rPr lang="en-CA" sz="1800" b="0" i="1" smtClean="0">
                        <a:latin typeface="Cambria Math" panose="02040503050406030204" pitchFamily="18" charset="0"/>
                      </a:rPr>
                      <m:t>=</m:t>
                    </m:r>
                    <m:sSup>
                      <m:sSupPr>
                        <m:ctrlPr>
                          <a:rPr lang="en-CA" sz="1800" b="0" i="1" smtClean="0">
                            <a:latin typeface="Cambria Math" panose="02040503050406030204" pitchFamily="18" charset="0"/>
                          </a:rPr>
                        </m:ctrlPr>
                      </m:sSupPr>
                      <m:e>
                        <m:r>
                          <a:rPr lang="en-CA" sz="1800" b="0" i="1" smtClean="0">
                            <a:latin typeface="Cambria Math" panose="02040503050406030204" pitchFamily="18" charset="0"/>
                          </a:rPr>
                          <m:t>1.10</m:t>
                        </m:r>
                      </m:e>
                      <m:sup>
                        <m:r>
                          <a:rPr lang="en-CA" sz="1800" b="0" i="1" smtClean="0">
                            <a:latin typeface="Cambria Math" panose="02040503050406030204" pitchFamily="18" charset="0"/>
                          </a:rPr>
                          <m:t>9</m:t>
                        </m:r>
                      </m:sup>
                    </m:sSup>
                  </m:oMath>
                </a14:m>
                <a:r>
                  <a:rPr lang="en-CA" sz="1800" dirty="0"/>
                  <a:t>secondes, début  du </a:t>
                </a:r>
                <a:r>
                  <a:rPr lang="en-CA" sz="1800" dirty="0" err="1"/>
                  <a:t>régime</a:t>
                </a:r>
                <a:r>
                  <a:rPr lang="en-CA" sz="1800" dirty="0"/>
                  <a:t> permanent et le pas </a:t>
                </a:r>
                <a:r>
                  <a:rPr lang="en-CA" sz="1800" dirty="0" err="1"/>
                  <a:t>en</a:t>
                </a:r>
                <a:r>
                  <a:rPr lang="en-CA" sz="1800" dirty="0"/>
                  <a:t> </a:t>
                </a:r>
                <a:r>
                  <a:rPr lang="en-CA" sz="1800" dirty="0" err="1"/>
                  <a:t>espace</a:t>
                </a:r>
                <a:r>
                  <a:rPr lang="en-CA" sz="1800" dirty="0"/>
                  <a:t> a </a:t>
                </a:r>
                <a:r>
                  <a:rPr lang="en-CA" sz="1800" dirty="0" err="1"/>
                  <a:t>été</a:t>
                </a:r>
                <a:r>
                  <a:rPr lang="en-CA" sz="1800" dirty="0"/>
                  <a:t> a </a:t>
                </a:r>
                <a:r>
                  <a:rPr lang="en-CA" sz="1800" dirty="0" err="1"/>
                  <a:t>été</a:t>
                </a:r>
                <a:r>
                  <a:rPr lang="en-CA" sz="1800" dirty="0"/>
                  <a:t> </a:t>
                </a:r>
                <a:r>
                  <a:rPr lang="en-CA" sz="1800" dirty="0" err="1"/>
                  <a:t>fixé</a:t>
                </a:r>
                <a:r>
                  <a:rPr lang="en-CA" sz="1800" dirty="0"/>
                  <a:t> à </a:t>
                </a:r>
                <a14:m>
                  <m:oMath xmlns:m="http://schemas.openxmlformats.org/officeDocument/2006/math">
                    <m:r>
                      <m:rPr>
                        <m:sty m:val="p"/>
                      </m:rPr>
                      <a:rPr lang="en-CA" sz="1800">
                        <a:latin typeface="Cambria Math" panose="02040503050406030204" pitchFamily="18" charset="0"/>
                      </a:rPr>
                      <m:t>Δ</m:t>
                    </m:r>
                    <m:r>
                      <a:rPr lang="en-CA" sz="1800" b="0" i="1" smtClean="0">
                        <a:latin typeface="Cambria Math" panose="02040503050406030204" pitchFamily="18" charset="0"/>
                      </a:rPr>
                      <m:t>𝑟</m:t>
                    </m:r>
                    <m:r>
                      <a:rPr lang="en-CA" sz="1800" b="0" i="1" smtClean="0">
                        <a:latin typeface="Cambria Math" panose="02040503050406030204" pitchFamily="18" charset="0"/>
                      </a:rPr>
                      <m:t>=0.01</m:t>
                    </m:r>
                    <m:r>
                      <a:rPr lang="en-CA" sz="1800" b="0" i="1" smtClean="0">
                        <a:latin typeface="Cambria Math" panose="02040503050406030204" pitchFamily="18" charset="0"/>
                      </a:rPr>
                      <m:t>𝑚</m:t>
                    </m:r>
                    <m:r>
                      <a:rPr lang="en-CA" sz="1800" b="0" i="1" smtClean="0">
                        <a:latin typeface="Cambria Math" panose="02040503050406030204" pitchFamily="18" charset="0"/>
                      </a:rPr>
                      <m:t>.</m:t>
                    </m:r>
                  </m:oMath>
                </a14:m>
                <a:endParaRPr lang="en-CA" sz="1800" dirty="0"/>
              </a:p>
              <a:p>
                <a:pPr marL="0" indent="0">
                  <a:lnSpc>
                    <a:spcPct val="110000"/>
                  </a:lnSpc>
                  <a:buNone/>
                </a:pPr>
                <a:r>
                  <a:rPr lang="en-CA" sz="1800" dirty="0"/>
                  <a:t>On observe sur le </a:t>
                </a:r>
                <a:r>
                  <a:rPr lang="en-CA" sz="1800" dirty="0" err="1"/>
                  <a:t>graphe</a:t>
                </a:r>
                <a:r>
                  <a:rPr lang="en-CA" sz="1800" dirty="0"/>
                  <a:t> de gauche que la </a:t>
                </a:r>
                <a:r>
                  <a:rPr lang="en-CA" sz="1800" dirty="0" err="1"/>
                  <a:t>courbe</a:t>
                </a:r>
                <a:r>
                  <a:rPr lang="en-CA" sz="1800" dirty="0"/>
                  <a:t> numérique ne commence à se </a:t>
                </a:r>
                <a:r>
                  <a:rPr lang="en-CA" sz="1800" dirty="0" err="1"/>
                  <a:t>rapprocher</a:t>
                </a:r>
                <a:r>
                  <a:rPr lang="en-CA" sz="1800" dirty="0"/>
                  <a:t> de la </a:t>
                </a:r>
                <a:r>
                  <a:rPr lang="en-CA" sz="1800" dirty="0" err="1"/>
                  <a:t>courbe</a:t>
                </a:r>
                <a:r>
                  <a:rPr lang="en-CA" sz="1800" dirty="0"/>
                  <a:t> </a:t>
                </a:r>
                <a:r>
                  <a:rPr lang="en-CA" sz="1800" dirty="0" err="1"/>
                  <a:t>analytique</a:t>
                </a:r>
                <a:r>
                  <a:rPr lang="en-CA" sz="1800" dirty="0"/>
                  <a:t> (MMS) </a:t>
                </a:r>
                <a:r>
                  <a:rPr lang="en-CA" sz="1800" dirty="0" err="1"/>
                  <a:t>qu’à</a:t>
                </a:r>
                <a:r>
                  <a:rPr lang="en-CA" sz="1800" dirty="0"/>
                  <a:t> </a:t>
                </a:r>
                <a:r>
                  <a:rPr lang="en-CA" sz="1800" dirty="0" err="1"/>
                  <a:t>partir</a:t>
                </a:r>
                <a:r>
                  <a:rPr lang="en-CA" sz="1800" dirty="0"/>
                  <a:t> de </a:t>
                </a:r>
                <a14:m>
                  <m:oMath xmlns:m="http://schemas.openxmlformats.org/officeDocument/2006/math">
                    <m:r>
                      <m:rPr>
                        <m:sty m:val="p"/>
                      </m:rPr>
                      <a:rPr lang="en-CA" sz="1800" smtClean="0">
                        <a:latin typeface="Cambria Math" panose="02040503050406030204" pitchFamily="18" charset="0"/>
                      </a:rPr>
                      <m:t>Δ</m:t>
                    </m:r>
                    <m:r>
                      <a:rPr lang="en-CA" sz="1800" b="0" i="1" smtClean="0">
                        <a:latin typeface="Cambria Math" panose="02040503050406030204" pitchFamily="18" charset="0"/>
                      </a:rPr>
                      <m:t>𝑡</m:t>
                    </m:r>
                    <m:r>
                      <a:rPr lang="en-CA" sz="1800" b="0" i="1" smtClean="0">
                        <a:latin typeface="Cambria Math" panose="02040503050406030204" pitchFamily="18" charset="0"/>
                      </a:rPr>
                      <m:t>=</m:t>
                    </m:r>
                    <m:sSup>
                      <m:sSupPr>
                        <m:ctrlPr>
                          <a:rPr lang="en-CA" sz="1800" b="0" i="1" smtClean="0">
                            <a:latin typeface="Cambria Math" panose="02040503050406030204" pitchFamily="18" charset="0"/>
                          </a:rPr>
                        </m:ctrlPr>
                      </m:sSupPr>
                      <m:e>
                        <m:r>
                          <a:rPr lang="en-CA" sz="1800" b="0" i="1" smtClean="0">
                            <a:latin typeface="Cambria Math" panose="02040503050406030204" pitchFamily="18" charset="0"/>
                          </a:rPr>
                          <m:t>1.10</m:t>
                        </m:r>
                      </m:e>
                      <m:sup>
                        <m:r>
                          <a:rPr lang="en-CA" sz="1800" b="0" i="1" smtClean="0">
                            <a:latin typeface="Cambria Math" panose="02040503050406030204" pitchFamily="18" charset="0"/>
                          </a:rPr>
                          <m:t>5</m:t>
                        </m:r>
                      </m:sup>
                    </m:sSup>
                    <m:r>
                      <a:rPr lang="en-CA" sz="1800" b="0" i="1" smtClean="0">
                        <a:latin typeface="Cambria Math" panose="02040503050406030204" pitchFamily="18" charset="0"/>
                      </a:rPr>
                      <m:t> </m:t>
                    </m:r>
                    <m:r>
                      <a:rPr lang="en-CA" sz="1800" b="0" i="1" smtClean="0">
                        <a:latin typeface="Cambria Math" panose="02040503050406030204" pitchFamily="18" charset="0"/>
                      </a:rPr>
                      <m:t>𝑠𝑒𝑐</m:t>
                    </m:r>
                  </m:oMath>
                </a14:m>
                <a:r>
                  <a:rPr lang="en-CA" sz="1800" dirty="0"/>
                  <a:t>, et </a:t>
                </a:r>
                <a:r>
                  <a:rPr lang="en-CA" sz="1800" dirty="0" err="1"/>
                  <a:t>d’apres</a:t>
                </a:r>
                <a:r>
                  <a:rPr lang="en-CA" sz="1800" dirty="0"/>
                  <a:t> la </a:t>
                </a:r>
                <a:r>
                  <a:rPr lang="en-CA" sz="1800" dirty="0" err="1"/>
                  <a:t>vue</a:t>
                </a:r>
                <a:r>
                  <a:rPr lang="en-CA" sz="1800" dirty="0"/>
                  <a:t> </a:t>
                </a:r>
                <a:r>
                  <a:rPr lang="en-CA" sz="1800" dirty="0" err="1"/>
                  <a:t>aggrandie</a:t>
                </a:r>
                <a:r>
                  <a:rPr lang="en-CA" sz="1800" dirty="0"/>
                  <a:t> (</a:t>
                </a:r>
                <a:r>
                  <a:rPr lang="en-CA" sz="1800" dirty="0" err="1"/>
                  <a:t>graphe</a:t>
                </a:r>
                <a:r>
                  <a:rPr lang="en-CA" sz="1800" dirty="0"/>
                  <a:t> de droite) on </a:t>
                </a:r>
                <a:r>
                  <a:rPr lang="en-CA" sz="1800" dirty="0" err="1"/>
                  <a:t>voit</a:t>
                </a:r>
                <a:r>
                  <a:rPr lang="en-CA" sz="1800" dirty="0"/>
                  <a:t> que plus le pas </a:t>
                </a:r>
                <a:r>
                  <a:rPr lang="en-CA" sz="1800" dirty="0" err="1"/>
                  <a:t>diminue</a:t>
                </a:r>
                <a:r>
                  <a:rPr lang="en-CA" sz="1800" dirty="0"/>
                  <a:t> plus la </a:t>
                </a:r>
                <a:r>
                  <a:rPr lang="en-CA" sz="1800" dirty="0" err="1"/>
                  <a:t>courbe</a:t>
                </a:r>
                <a:r>
                  <a:rPr lang="en-CA" sz="1800" dirty="0"/>
                  <a:t> numérique continue de se </a:t>
                </a:r>
                <a:r>
                  <a:rPr lang="en-CA" sz="1800" dirty="0" err="1"/>
                  <a:t>rapprocher</a:t>
                </a:r>
                <a:r>
                  <a:rPr lang="en-CA" sz="1800" dirty="0"/>
                  <a:t> de la </a:t>
                </a:r>
                <a:r>
                  <a:rPr lang="en-CA" sz="1800" dirty="0" err="1"/>
                  <a:t>courbe</a:t>
                </a:r>
                <a:r>
                  <a:rPr lang="en-CA" sz="1800" dirty="0"/>
                  <a:t> MMS. Le </a:t>
                </a:r>
                <a:r>
                  <a:rPr lang="en-CA" sz="1800" dirty="0" err="1"/>
                  <a:t>maillage</a:t>
                </a:r>
                <a:r>
                  <a:rPr lang="en-CA" sz="1800" dirty="0"/>
                  <a:t> </a:t>
                </a:r>
                <a:r>
                  <a:rPr lang="en-CA" sz="1800" dirty="0" err="1"/>
                  <a:t>en</a:t>
                </a:r>
                <a:r>
                  <a:rPr lang="en-CA" sz="1800" dirty="0"/>
                  <a:t> temps </a:t>
                </a:r>
                <a:r>
                  <a:rPr lang="en-CA" sz="1800" dirty="0" err="1"/>
                  <a:t>n’a</a:t>
                </a:r>
                <a:r>
                  <a:rPr lang="en-CA" sz="1800" dirty="0"/>
                  <a:t> pas </a:t>
                </a:r>
                <a:r>
                  <a:rPr lang="en-CA" sz="1800" dirty="0" err="1"/>
                  <a:t>pu</a:t>
                </a:r>
                <a:r>
                  <a:rPr lang="en-CA" sz="1800" dirty="0"/>
                  <a:t> </a:t>
                </a:r>
                <a:r>
                  <a:rPr lang="en-CA" sz="1800" dirty="0" err="1"/>
                  <a:t>être</a:t>
                </a:r>
                <a:r>
                  <a:rPr lang="en-CA" sz="1800" dirty="0"/>
                  <a:t> raffiné plus que </a:t>
                </a:r>
                <a:r>
                  <a:rPr lang="en-CA" sz="1800" dirty="0" err="1"/>
                  <a:t>ça</a:t>
                </a:r>
                <a:r>
                  <a:rPr lang="en-CA" sz="1800" dirty="0"/>
                  <a:t> car </a:t>
                </a:r>
                <a:r>
                  <a:rPr lang="en-CA" sz="1800" dirty="0" err="1"/>
                  <a:t>cela</a:t>
                </a:r>
                <a:r>
                  <a:rPr lang="en-CA" sz="1800" dirty="0"/>
                  <a:t> </a:t>
                </a:r>
                <a:r>
                  <a:rPr lang="en-CA" sz="1800" dirty="0" err="1"/>
                  <a:t>necessiterai</a:t>
                </a:r>
                <a:r>
                  <a:rPr lang="en-CA" sz="1800" dirty="0"/>
                  <a:t> un </a:t>
                </a:r>
                <a:r>
                  <a:rPr lang="en-CA" sz="1800" dirty="0" err="1"/>
                  <a:t>raffinement</a:t>
                </a:r>
                <a:r>
                  <a:rPr lang="en-CA" sz="1800" dirty="0"/>
                  <a:t> de </a:t>
                </a:r>
                <a14:m>
                  <m:oMath xmlns:m="http://schemas.openxmlformats.org/officeDocument/2006/math">
                    <m:r>
                      <m:rPr>
                        <m:sty m:val="p"/>
                      </m:rPr>
                      <a:rPr lang="en-CA" sz="1800">
                        <a:latin typeface="Cambria Math" panose="02040503050406030204" pitchFamily="18" charset="0"/>
                      </a:rPr>
                      <m:t>Δ</m:t>
                    </m:r>
                    <m:sSup>
                      <m:sSupPr>
                        <m:ctrlPr>
                          <a:rPr lang="en-CA" sz="1800" b="0" i="1" smtClean="0">
                            <a:latin typeface="Cambria Math" panose="02040503050406030204" pitchFamily="18" charset="0"/>
                          </a:rPr>
                        </m:ctrlPr>
                      </m:sSupPr>
                      <m:e>
                        <m:r>
                          <a:rPr lang="en-CA" sz="1800" i="1">
                            <a:latin typeface="Cambria Math" panose="02040503050406030204" pitchFamily="18" charset="0"/>
                          </a:rPr>
                          <m:t>𝑟</m:t>
                        </m:r>
                      </m:e>
                      <m:sup>
                        <m:r>
                          <a:rPr lang="en-CA" sz="1800" b="0" i="1" smtClean="0">
                            <a:latin typeface="Cambria Math" panose="02040503050406030204" pitchFamily="18" charset="0"/>
                          </a:rPr>
                          <m:t>2</m:t>
                        </m:r>
                      </m:sup>
                    </m:sSup>
                  </m:oMath>
                </a14:m>
                <a:r>
                  <a:rPr lang="en-CA" sz="1800" dirty="0"/>
                  <a:t>, pour respecter la relation de </a:t>
                </a:r>
                <a:r>
                  <a:rPr lang="en-CA" sz="1800" dirty="0" err="1"/>
                  <a:t>contrainte</a:t>
                </a:r>
                <a:r>
                  <a:rPr lang="en-CA" sz="1800" dirty="0"/>
                  <a:t> entre les deux pas, </a:t>
                </a:r>
                <a:r>
                  <a:rPr lang="en-CA" sz="1800" dirty="0" err="1"/>
                  <a:t>ce</a:t>
                </a:r>
                <a:r>
                  <a:rPr lang="en-CA" sz="1800" dirty="0"/>
                  <a:t> qui a </a:t>
                </a:r>
                <a:r>
                  <a:rPr lang="en-CA" sz="1800" dirty="0" err="1"/>
                  <a:t>entrainé</a:t>
                </a:r>
                <a:r>
                  <a:rPr lang="en-CA" sz="1800" dirty="0"/>
                  <a:t> </a:t>
                </a:r>
                <a:r>
                  <a:rPr lang="en-CA" sz="1800" dirty="0" err="1"/>
                  <a:t>une</a:t>
                </a:r>
                <a:r>
                  <a:rPr lang="en-CA" sz="1800" dirty="0"/>
                  <a:t> simulation interminable, que nous </a:t>
                </a:r>
                <a:r>
                  <a:rPr lang="en-CA" sz="1800" dirty="0" err="1"/>
                  <a:t>avons</a:t>
                </a:r>
                <a:r>
                  <a:rPr lang="en-CA" sz="1800" dirty="0"/>
                  <a:t> </a:t>
                </a:r>
                <a:r>
                  <a:rPr lang="en-CA" sz="1800" dirty="0" err="1"/>
                  <a:t>dû</a:t>
                </a:r>
                <a:r>
                  <a:rPr lang="en-CA" sz="1800" dirty="0"/>
                  <a:t> </a:t>
                </a:r>
                <a:r>
                  <a:rPr lang="en-CA" sz="1800" dirty="0" err="1"/>
                  <a:t>interrompre</a:t>
                </a:r>
                <a:r>
                  <a:rPr lang="en-CA" sz="1800" dirty="0"/>
                  <a:t>.</a:t>
                </a:r>
              </a:p>
              <a:p>
                <a:pPr marL="0" indent="0">
                  <a:buNone/>
                </a:pPr>
                <a:endParaRPr lang="en-CA" dirty="0">
                  <a:highlight>
                    <a:srgbClr val="FFFF00"/>
                  </a:highlight>
                </a:endParaRPr>
              </a:p>
            </p:txBody>
          </p:sp>
        </mc:Choice>
        <mc:Fallback xmlns="">
          <p:sp>
            <p:nvSpPr>
              <p:cNvPr id="4" name="Content Placeholder 2">
                <a:extLst>
                  <a:ext uri="{FF2B5EF4-FFF2-40B4-BE49-F238E27FC236}">
                    <a16:creationId xmlns:a16="http://schemas.microsoft.com/office/drawing/2014/main" id="{2E311D4D-DE49-1C52-C8E4-4E57F1653C07}"/>
                  </a:ext>
                </a:extLst>
              </p:cNvPr>
              <p:cNvSpPr>
                <a:spLocks noGrp="1" noRot="1" noChangeAspect="1" noMove="1" noResize="1" noEditPoints="1" noAdjustHandles="1" noChangeArrowheads="1" noChangeShapeType="1" noTextEdit="1"/>
              </p:cNvSpPr>
              <p:nvPr>
                <p:ph idx="1"/>
              </p:nvPr>
            </p:nvSpPr>
            <p:spPr>
              <a:xfrm>
                <a:off x="157315" y="580103"/>
                <a:ext cx="11838995" cy="1575866"/>
              </a:xfrm>
              <a:blipFill>
                <a:blip r:embed="rId2"/>
                <a:stretch>
                  <a:fillRect l="-206" t="-3861" r="-206" b="-3475"/>
                </a:stretch>
              </a:blipFill>
            </p:spPr>
            <p:txBody>
              <a:bodyPr/>
              <a:lstStyle/>
              <a:p>
                <a:r>
                  <a:rPr lang="en-CA">
                    <a:noFill/>
                  </a:rPr>
                  <a:t> </a:t>
                </a:r>
              </a:p>
            </p:txBody>
          </p:sp>
        </mc:Fallback>
      </mc:AlternateContent>
      <p:pic>
        <p:nvPicPr>
          <p:cNvPr id="5" name="Picture 4" descr="A graph with colored lines&#10;&#10;Description automatically generated">
            <a:extLst>
              <a:ext uri="{FF2B5EF4-FFF2-40B4-BE49-F238E27FC236}">
                <a16:creationId xmlns:a16="http://schemas.microsoft.com/office/drawing/2014/main" id="{BF6B0A7D-EB2C-71D8-BBF3-EA2852B2D88A}"/>
              </a:ext>
            </a:extLst>
          </p:cNvPr>
          <p:cNvPicPr>
            <a:picLocks noChangeAspect="1"/>
          </p:cNvPicPr>
          <p:nvPr/>
        </p:nvPicPr>
        <p:blipFill rotWithShape="1">
          <a:blip r:embed="rId3">
            <a:extLst>
              <a:ext uri="{28A0092B-C50C-407E-A947-70E740481C1C}">
                <a14:useLocalDpi xmlns:a14="http://schemas.microsoft.com/office/drawing/2010/main" val="0"/>
              </a:ext>
            </a:extLst>
          </a:blip>
          <a:srcRect l="3120" t="8499" r="8783" b="5787"/>
          <a:stretch/>
        </p:blipFill>
        <p:spPr>
          <a:xfrm>
            <a:off x="0" y="2155969"/>
            <a:ext cx="6235939" cy="4659036"/>
          </a:xfrm>
          <a:prstGeom prst="rect">
            <a:avLst/>
          </a:prstGeom>
        </p:spPr>
      </p:pic>
      <p:pic>
        <p:nvPicPr>
          <p:cNvPr id="6" name="Picture 5" descr="A graph of a graph&#10;&#10;Description automatically generated with medium confidence">
            <a:extLst>
              <a:ext uri="{FF2B5EF4-FFF2-40B4-BE49-F238E27FC236}">
                <a16:creationId xmlns:a16="http://schemas.microsoft.com/office/drawing/2014/main" id="{5DFFBDB9-5E25-9C28-F6FD-98B6F533A2AF}"/>
              </a:ext>
            </a:extLst>
          </p:cNvPr>
          <p:cNvPicPr>
            <a:picLocks noChangeAspect="1"/>
          </p:cNvPicPr>
          <p:nvPr/>
        </p:nvPicPr>
        <p:blipFill rotWithShape="1">
          <a:blip r:embed="rId4">
            <a:extLst>
              <a:ext uri="{28A0092B-C50C-407E-A947-70E740481C1C}">
                <a14:useLocalDpi xmlns:a14="http://schemas.microsoft.com/office/drawing/2010/main" val="0"/>
              </a:ext>
            </a:extLst>
          </a:blip>
          <a:srcRect l="1669" t="8430" r="8347" b="5855"/>
          <a:stretch/>
        </p:blipFill>
        <p:spPr>
          <a:xfrm>
            <a:off x="6235939" y="2256452"/>
            <a:ext cx="5760372" cy="4340888"/>
          </a:xfrm>
          <a:prstGeom prst="rect">
            <a:avLst/>
          </a:prstGeom>
        </p:spPr>
      </p:pic>
      <p:sp>
        <p:nvSpPr>
          <p:cNvPr id="7" name="Title 1">
            <a:extLst>
              <a:ext uri="{FF2B5EF4-FFF2-40B4-BE49-F238E27FC236}">
                <a16:creationId xmlns:a16="http://schemas.microsoft.com/office/drawing/2014/main" id="{3EB1D54F-394B-1804-2AE9-3CC73C83E8A8}"/>
              </a:ext>
            </a:extLst>
          </p:cNvPr>
          <p:cNvSpPr txBox="1">
            <a:spLocks/>
          </p:cNvSpPr>
          <p:nvPr/>
        </p:nvSpPr>
        <p:spPr>
          <a:xfrm>
            <a:off x="1000432" y="-13006"/>
            <a:ext cx="10515600" cy="7340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dirty="0"/>
              <a:t>B-c) MMS: </a:t>
            </a:r>
            <a:r>
              <a:rPr lang="en-CA" sz="2500" dirty="0" err="1"/>
              <a:t>vérification</a:t>
            </a:r>
            <a:r>
              <a:rPr lang="en-CA" sz="2500" dirty="0"/>
              <a:t> et discussion (suite)</a:t>
            </a:r>
          </a:p>
        </p:txBody>
      </p:sp>
    </p:spTree>
    <p:extLst>
      <p:ext uri="{BB962C8B-B14F-4D97-AF65-F5344CB8AC3E}">
        <p14:creationId xmlns:p14="http://schemas.microsoft.com/office/powerpoint/2010/main" val="1341572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F988C-D914-7C14-7668-DCAF1957013D}"/>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A17DEFF5-A311-E435-9CCE-BA017C3DE78F}"/>
              </a:ext>
            </a:extLst>
          </p:cNvPr>
          <p:cNvSpPr txBox="1">
            <a:spLocks/>
          </p:cNvSpPr>
          <p:nvPr/>
        </p:nvSpPr>
        <p:spPr>
          <a:xfrm>
            <a:off x="1000432" y="-13006"/>
            <a:ext cx="10515600" cy="7340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dirty="0"/>
              <a:t>B-c) MMS: </a:t>
            </a:r>
            <a:r>
              <a:rPr lang="en-CA" sz="2500" dirty="0" err="1"/>
              <a:t>vérification</a:t>
            </a:r>
            <a:r>
              <a:rPr lang="en-CA" sz="2500" dirty="0"/>
              <a:t> et discussion (suite)</a:t>
            </a:r>
          </a:p>
        </p:txBody>
      </p:sp>
      <p:pic>
        <p:nvPicPr>
          <p:cNvPr id="9" name="Picture 8" descr="A graph of a function&#10;&#10;Description automatically generated">
            <a:extLst>
              <a:ext uri="{FF2B5EF4-FFF2-40B4-BE49-F238E27FC236}">
                <a16:creationId xmlns:a16="http://schemas.microsoft.com/office/drawing/2014/main" id="{0B75FC9D-E2AD-0841-578D-E6358C2E0D3A}"/>
              </a:ext>
            </a:extLst>
          </p:cNvPr>
          <p:cNvPicPr>
            <a:picLocks noChangeAspect="1"/>
          </p:cNvPicPr>
          <p:nvPr/>
        </p:nvPicPr>
        <p:blipFill rotWithShape="1">
          <a:blip r:embed="rId2">
            <a:extLst>
              <a:ext uri="{28A0092B-C50C-407E-A947-70E740481C1C}">
                <a14:useLocalDpi xmlns:a14="http://schemas.microsoft.com/office/drawing/2010/main" val="0"/>
              </a:ext>
            </a:extLst>
          </a:blip>
          <a:srcRect l="5021" t="7456" r="7464" b="5109"/>
          <a:stretch/>
        </p:blipFill>
        <p:spPr>
          <a:xfrm>
            <a:off x="344468" y="1726894"/>
            <a:ext cx="5516110" cy="5072114"/>
          </a:xfrm>
          <a:prstGeom prst="rect">
            <a:avLst/>
          </a:prstGeom>
        </p:spPr>
      </p:pic>
      <p:pic>
        <p:nvPicPr>
          <p:cNvPr id="10" name="Picture 9" descr="A graph of a function&#10;&#10;Description automatically generated">
            <a:extLst>
              <a:ext uri="{FF2B5EF4-FFF2-40B4-BE49-F238E27FC236}">
                <a16:creationId xmlns:a16="http://schemas.microsoft.com/office/drawing/2014/main" id="{37897621-804F-2687-6E9D-8AD57CBB575E}"/>
              </a:ext>
            </a:extLst>
          </p:cNvPr>
          <p:cNvPicPr>
            <a:picLocks noChangeAspect="1"/>
          </p:cNvPicPr>
          <p:nvPr/>
        </p:nvPicPr>
        <p:blipFill rotWithShape="1">
          <a:blip r:embed="rId3">
            <a:extLst>
              <a:ext uri="{28A0092B-C50C-407E-A947-70E740481C1C}">
                <a14:useLocalDpi xmlns:a14="http://schemas.microsoft.com/office/drawing/2010/main" val="0"/>
              </a:ext>
            </a:extLst>
          </a:blip>
          <a:srcRect l="5097" t="3064" r="8569" b="4566"/>
          <a:stretch/>
        </p:blipFill>
        <p:spPr>
          <a:xfrm>
            <a:off x="6096000" y="1533831"/>
            <a:ext cx="5751532" cy="5324169"/>
          </a:xfrm>
          <a:prstGeom prst="rect">
            <a:avLst/>
          </a:prstGeom>
        </p:spPr>
      </p:pic>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457458B0-6044-3CFC-64EB-FB5EB23411A4}"/>
                  </a:ext>
                </a:extLst>
              </p:cNvPr>
              <p:cNvSpPr txBox="1">
                <a:spLocks/>
              </p:cNvSpPr>
              <p:nvPr/>
            </p:nvSpPr>
            <p:spPr>
              <a:xfrm>
                <a:off x="294969" y="922475"/>
                <a:ext cx="11720050" cy="60294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1500" dirty="0"/>
                  <a:t>Meme sans </a:t>
                </a:r>
                <a:r>
                  <a:rPr lang="en-CA" sz="1500" dirty="0" err="1"/>
                  <a:t>raffiner</a:t>
                </a:r>
                <a:r>
                  <a:rPr lang="en-CA" sz="1500" dirty="0"/>
                  <a:t> les pas </a:t>
                </a:r>
                <a:r>
                  <a:rPr lang="en-CA" sz="1500" dirty="0" err="1"/>
                  <a:t>en</a:t>
                </a:r>
                <a:r>
                  <a:rPr lang="en-CA" sz="1500" dirty="0"/>
                  <a:t> temps plus que 5000 sec, </a:t>
                </a:r>
                <a:r>
                  <a:rPr lang="en-CA" sz="1500" dirty="0" err="1"/>
                  <a:t>apres</a:t>
                </a:r>
                <a:r>
                  <a:rPr lang="en-CA" sz="1500" dirty="0"/>
                  <a:t> </a:t>
                </a:r>
                <a:r>
                  <a:rPr lang="en-CA" sz="1500" dirty="0" err="1"/>
                  <a:t>calcul</a:t>
                </a:r>
                <a:r>
                  <a:rPr lang="en-CA" sz="1500" dirty="0"/>
                  <a:t> des </a:t>
                </a:r>
                <a:r>
                  <a:rPr lang="en-CA" sz="1500" dirty="0" err="1"/>
                  <a:t>erreurs</a:t>
                </a:r>
                <a:r>
                  <a:rPr lang="en-CA" sz="1500" dirty="0"/>
                  <a:t> L1, L2 et </a:t>
                </a:r>
                <a:r>
                  <a:rPr lang="en-CA" sz="1500" dirty="0" err="1"/>
                  <a:t>L_inf</a:t>
                </a:r>
                <a:r>
                  <a:rPr lang="en-CA" sz="1500" dirty="0"/>
                  <a:t>, on observe que la zone de convergence </a:t>
                </a:r>
                <a:r>
                  <a:rPr lang="en-CA" sz="1500" dirty="0" err="1"/>
                  <a:t>asymptotique</a:t>
                </a:r>
                <a:r>
                  <a:rPr lang="en-CA" sz="1500" dirty="0"/>
                  <a:t> commence à </a:t>
                </a:r>
                <a:r>
                  <a:rPr lang="en-CA" sz="1500" dirty="0" err="1"/>
                  <a:t>partir</a:t>
                </a:r>
                <a:r>
                  <a:rPr lang="en-CA" sz="1500" dirty="0"/>
                  <a:t> de </a:t>
                </a:r>
                <a14:m>
                  <m:oMath xmlns:m="http://schemas.openxmlformats.org/officeDocument/2006/math">
                    <m:r>
                      <m:rPr>
                        <m:sty m:val="p"/>
                      </m:rPr>
                      <a:rPr lang="en-CA" sz="1500" smtClean="0">
                        <a:latin typeface="Cambria Math" panose="02040503050406030204" pitchFamily="18" charset="0"/>
                      </a:rPr>
                      <m:t>Δ</m:t>
                    </m:r>
                    <m:r>
                      <a:rPr lang="en-CA" sz="1500" b="0" i="1" smtClean="0">
                        <a:latin typeface="Cambria Math" panose="02040503050406030204" pitchFamily="18" charset="0"/>
                      </a:rPr>
                      <m:t>𝑡</m:t>
                    </m:r>
                    <m:r>
                      <a:rPr lang="en-CA" sz="1500" i="1" smtClean="0">
                        <a:latin typeface="Cambria Math" panose="02040503050406030204" pitchFamily="18" charset="0"/>
                      </a:rPr>
                      <m:t>≅</m:t>
                    </m:r>
                    <m:sSup>
                      <m:sSupPr>
                        <m:ctrlPr>
                          <a:rPr lang="en-CA" sz="1500" b="0" i="1" smtClean="0">
                            <a:latin typeface="Cambria Math" panose="02040503050406030204" pitchFamily="18" charset="0"/>
                          </a:rPr>
                        </m:ctrlPr>
                      </m:sSupPr>
                      <m:e>
                        <m:r>
                          <a:rPr lang="en-CA" sz="1500" b="0" i="1" smtClean="0">
                            <a:latin typeface="Cambria Math" panose="02040503050406030204" pitchFamily="18" charset="0"/>
                          </a:rPr>
                          <m:t>1.10</m:t>
                        </m:r>
                      </m:e>
                      <m:sup>
                        <m:r>
                          <a:rPr lang="en-CA" sz="1500" b="0" i="1" smtClean="0">
                            <a:latin typeface="Cambria Math" panose="02040503050406030204" pitchFamily="18" charset="0"/>
                          </a:rPr>
                          <m:t>5</m:t>
                        </m:r>
                      </m:sup>
                    </m:sSup>
                    <m:r>
                      <a:rPr lang="en-CA" sz="1500" b="0" i="1" smtClean="0">
                        <a:latin typeface="Cambria Math" panose="02040503050406030204" pitchFamily="18" charset="0"/>
                      </a:rPr>
                      <m:t> </m:t>
                    </m:r>
                    <m:r>
                      <a:rPr lang="en-CA" sz="1500" b="0" i="1" smtClean="0">
                        <a:latin typeface="Cambria Math" panose="02040503050406030204" pitchFamily="18" charset="0"/>
                      </a:rPr>
                      <m:t>𝑠𝑒𝑐</m:t>
                    </m:r>
                    <m:r>
                      <a:rPr lang="en-CA" sz="1500" b="0" i="1" smtClean="0">
                        <a:latin typeface="Cambria Math" panose="02040503050406030204" pitchFamily="18" charset="0"/>
                      </a:rPr>
                      <m:t>. </m:t>
                    </m:r>
                  </m:oMath>
                </a14:m>
                <a:r>
                  <a:rPr lang="en-CA" sz="1500" dirty="0" err="1"/>
                  <a:t>donc</a:t>
                </a:r>
                <a:r>
                  <a:rPr lang="en-CA" sz="1500" dirty="0"/>
                  <a:t> </a:t>
                </a:r>
                <a:r>
                  <a:rPr lang="en-CA" sz="1500" dirty="0" err="1"/>
                  <a:t>en</a:t>
                </a:r>
                <a:r>
                  <a:rPr lang="en-CA" sz="1500" dirty="0"/>
                  <a:t> </a:t>
                </a:r>
                <a:r>
                  <a:rPr lang="en-CA" sz="1500" dirty="0" err="1"/>
                  <a:t>traçant</a:t>
                </a:r>
                <a:r>
                  <a:rPr lang="en-CA" sz="1500" dirty="0"/>
                  <a:t> la droite de regression, on </a:t>
                </a:r>
                <a:r>
                  <a:rPr lang="en-CA" sz="1500" dirty="0" err="1"/>
                  <a:t>trouve</a:t>
                </a:r>
                <a:r>
                  <a:rPr lang="en-CA" sz="1500" dirty="0"/>
                  <a:t> un </a:t>
                </a:r>
                <a:r>
                  <a:rPr lang="en-CA" sz="1500" dirty="0" err="1"/>
                  <a:t>ordre</a:t>
                </a:r>
                <a:r>
                  <a:rPr lang="en-CA" sz="1500" dirty="0"/>
                  <a:t> de convergence </a:t>
                </a:r>
                <a:r>
                  <a:rPr lang="en-CA" sz="1500" dirty="0" err="1"/>
                  <a:t>observé</a:t>
                </a:r>
                <a:r>
                  <a:rPr lang="en-CA" sz="1500" dirty="0"/>
                  <a:t> </a:t>
                </a:r>
                <a14:m>
                  <m:oMath xmlns:m="http://schemas.openxmlformats.org/officeDocument/2006/math">
                    <m:acc>
                      <m:accPr>
                        <m:chr m:val="̂"/>
                        <m:ctrlPr>
                          <a:rPr lang="en-CA" sz="1500" b="0" i="1" dirty="0" smtClean="0">
                            <a:latin typeface="Cambria Math" panose="02040503050406030204" pitchFamily="18" charset="0"/>
                          </a:rPr>
                        </m:ctrlPr>
                      </m:accPr>
                      <m:e>
                        <m:r>
                          <a:rPr lang="en-CA" sz="1500" b="0" i="1" dirty="0" smtClean="0">
                            <a:latin typeface="Cambria Math" panose="02040503050406030204" pitchFamily="18" charset="0"/>
                          </a:rPr>
                          <m:t>𝑝</m:t>
                        </m:r>
                      </m:e>
                    </m:acc>
                    <m:r>
                      <a:rPr lang="en-CA" sz="1500" b="0" i="1" dirty="0" smtClean="0">
                        <a:latin typeface="Cambria Math" panose="02040503050406030204" pitchFamily="18" charset="0"/>
                      </a:rPr>
                      <m:t>≅1.</m:t>
                    </m:r>
                    <m:r>
                      <a:rPr lang="en-CA" sz="1500" i="1" dirty="0" smtClean="0">
                        <a:latin typeface="Cambria Math" panose="02040503050406030204" pitchFamily="18" charset="0"/>
                      </a:rPr>
                      <m:t>0155  </m:t>
                    </m:r>
                  </m:oMath>
                </a14:m>
                <a:r>
                  <a:rPr lang="en-CA" sz="1500" dirty="0" err="1"/>
                  <a:t>proche</a:t>
                </a:r>
                <a:r>
                  <a:rPr lang="en-CA" sz="1500" dirty="0"/>
                  <a:t> de </a:t>
                </a:r>
                <a:r>
                  <a:rPr lang="en-CA" sz="1500" dirty="0" err="1"/>
                  <a:t>l’ordre</a:t>
                </a:r>
                <a:r>
                  <a:rPr lang="en-CA" sz="1500" dirty="0"/>
                  <a:t> </a:t>
                </a:r>
                <a:r>
                  <a:rPr lang="en-CA" sz="1500" dirty="0" err="1"/>
                  <a:t>formel</a:t>
                </a:r>
                <a:r>
                  <a:rPr lang="en-CA" sz="1500" dirty="0"/>
                  <a:t> </a:t>
                </a:r>
                <a14:m>
                  <m:oMath xmlns:m="http://schemas.openxmlformats.org/officeDocument/2006/math">
                    <m:sSub>
                      <m:sSubPr>
                        <m:ctrlPr>
                          <a:rPr lang="en-CA" sz="1500" b="0" i="1" dirty="0" smtClean="0">
                            <a:latin typeface="Cambria Math" panose="02040503050406030204" pitchFamily="18" charset="0"/>
                          </a:rPr>
                        </m:ctrlPr>
                      </m:sSubPr>
                      <m:e>
                        <m:r>
                          <a:rPr lang="en-CA" sz="1500" i="1" dirty="0" smtClean="0">
                            <a:latin typeface="Cambria Math" panose="02040503050406030204" pitchFamily="18" charset="0"/>
                          </a:rPr>
                          <m:t>𝑝</m:t>
                        </m:r>
                      </m:e>
                      <m:sub>
                        <m:r>
                          <a:rPr lang="en-CA" sz="1500" b="0" i="1" dirty="0" smtClean="0">
                            <a:latin typeface="Cambria Math" panose="02040503050406030204" pitchFamily="18" charset="0"/>
                          </a:rPr>
                          <m:t>𝑓</m:t>
                        </m:r>
                      </m:sub>
                    </m:sSub>
                    <m:r>
                      <a:rPr lang="en-CA" sz="1500" b="0" i="1" dirty="0" smtClean="0">
                        <a:latin typeface="Cambria Math" panose="02040503050406030204" pitchFamily="18" charset="0"/>
                      </a:rPr>
                      <m:t>=</m:t>
                    </m:r>
                    <m:r>
                      <a:rPr lang="en-CA" sz="1500" i="1" dirty="0">
                        <a:latin typeface="Cambria Math" panose="02040503050406030204" pitchFamily="18" charset="0"/>
                      </a:rPr>
                      <m:t>1</m:t>
                    </m:r>
                  </m:oMath>
                </a14:m>
                <a:r>
                  <a:rPr lang="en-CA" sz="1500" dirty="0"/>
                  <a:t> </a:t>
                </a:r>
                <a:r>
                  <a:rPr lang="en-CA" sz="1500" dirty="0" err="1"/>
                  <a:t>attendu</a:t>
                </a:r>
                <a:r>
                  <a:rPr lang="en-CA" sz="1500" dirty="0"/>
                  <a:t> (car schema </a:t>
                </a:r>
                <a:r>
                  <a:rPr lang="en-CA" sz="1500" dirty="0" err="1"/>
                  <a:t>d’ordre</a:t>
                </a:r>
                <a:r>
                  <a:rPr lang="en-CA" sz="1500" dirty="0"/>
                  <a:t> 1 </a:t>
                </a:r>
                <a:r>
                  <a:rPr lang="en-CA" sz="1500" dirty="0" err="1"/>
                  <a:t>en</a:t>
                </a:r>
                <a:r>
                  <a:rPr lang="en-CA" sz="1500" dirty="0"/>
                  <a:t> temps).</a:t>
                </a:r>
              </a:p>
            </p:txBody>
          </p:sp>
        </mc:Choice>
        <mc:Fallback xmlns="">
          <p:sp>
            <p:nvSpPr>
              <p:cNvPr id="11" name="Content Placeholder 2">
                <a:extLst>
                  <a:ext uri="{FF2B5EF4-FFF2-40B4-BE49-F238E27FC236}">
                    <a16:creationId xmlns:a16="http://schemas.microsoft.com/office/drawing/2014/main" id="{457458B0-6044-3CFC-64EB-FB5EB23411A4}"/>
                  </a:ext>
                </a:extLst>
              </p:cNvPr>
              <p:cNvSpPr txBox="1">
                <a:spLocks noRot="1" noChangeAspect="1" noMove="1" noResize="1" noEditPoints="1" noAdjustHandles="1" noChangeArrowheads="1" noChangeShapeType="1" noTextEdit="1"/>
              </p:cNvSpPr>
              <p:nvPr/>
            </p:nvSpPr>
            <p:spPr>
              <a:xfrm>
                <a:off x="294969" y="922475"/>
                <a:ext cx="11720050" cy="602943"/>
              </a:xfrm>
              <a:prstGeom prst="rect">
                <a:avLst/>
              </a:prstGeom>
              <a:blipFill>
                <a:blip r:embed="rId4"/>
                <a:stretch>
                  <a:fillRect l="-156" t="-10101" b="-3030"/>
                </a:stretch>
              </a:blipFill>
            </p:spPr>
            <p:txBody>
              <a:bodyPr/>
              <a:lstStyle/>
              <a:p>
                <a:r>
                  <a:rPr lang="en-CA">
                    <a:noFill/>
                  </a:rPr>
                  <a:t> </a:t>
                </a:r>
              </a:p>
            </p:txBody>
          </p:sp>
        </mc:Fallback>
      </mc:AlternateContent>
    </p:spTree>
    <p:extLst>
      <p:ext uri="{BB962C8B-B14F-4D97-AF65-F5344CB8AC3E}">
        <p14:creationId xmlns:p14="http://schemas.microsoft.com/office/powerpoint/2010/main" val="2765143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EF6B3-441A-C6AC-95DA-18C16332F4FD}"/>
            </a:ext>
          </a:extLst>
        </p:cNvPr>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D2C580B-52ED-64CA-7772-6FFB0E30F5CD}"/>
              </a:ext>
            </a:extLst>
          </p:cNvPr>
          <p:cNvSpPr>
            <a:spLocks noGrp="1"/>
          </p:cNvSpPr>
          <p:nvPr>
            <p:ph idx="1"/>
          </p:nvPr>
        </p:nvSpPr>
        <p:spPr>
          <a:xfrm>
            <a:off x="838200" y="850231"/>
            <a:ext cx="10515600" cy="2256761"/>
          </a:xfrm>
        </p:spPr>
        <p:txBody>
          <a:bodyPr>
            <a:normAutofit/>
          </a:bodyPr>
          <a:lstStyle/>
          <a:p>
            <a:pPr marL="0" indent="0" algn="just">
              <a:buNone/>
            </a:pPr>
            <a:r>
              <a:rPr lang="en-CA" sz="2000" dirty="0">
                <a:highlight>
                  <a:srgbClr val="FFFF00"/>
                </a:highlight>
              </a:rPr>
              <a:t>Les études de convergences </a:t>
            </a:r>
            <a:r>
              <a:rPr lang="en-CA" sz="2000" dirty="0" err="1">
                <a:highlight>
                  <a:srgbClr val="FFFF00"/>
                </a:highlight>
              </a:rPr>
              <a:t>en</a:t>
            </a:r>
            <a:r>
              <a:rPr lang="en-CA" sz="2000" dirty="0">
                <a:highlight>
                  <a:srgbClr val="FFFF00"/>
                </a:highlight>
              </a:rPr>
              <a:t> temps et </a:t>
            </a:r>
            <a:r>
              <a:rPr lang="en-CA" sz="2000" dirty="0" err="1">
                <a:highlight>
                  <a:srgbClr val="FFFF00"/>
                </a:highlight>
              </a:rPr>
              <a:t>en</a:t>
            </a:r>
            <a:r>
              <a:rPr lang="en-CA" sz="2000" dirty="0">
                <a:highlight>
                  <a:srgbClr val="FFFF00"/>
                </a:highlight>
              </a:rPr>
              <a:t> </a:t>
            </a:r>
            <a:r>
              <a:rPr lang="en-CA" sz="2000" dirty="0" err="1">
                <a:highlight>
                  <a:srgbClr val="FFFF00"/>
                </a:highlight>
              </a:rPr>
              <a:t>espace</a:t>
            </a:r>
            <a:r>
              <a:rPr lang="en-CA" sz="2000" dirty="0">
                <a:highlight>
                  <a:srgbClr val="FFFF00"/>
                </a:highlight>
              </a:rPr>
              <a:t> on </a:t>
            </a:r>
            <a:r>
              <a:rPr lang="en-CA" sz="2000" dirty="0" err="1">
                <a:highlight>
                  <a:srgbClr val="FFFF00"/>
                </a:highlight>
              </a:rPr>
              <a:t>été</a:t>
            </a:r>
            <a:r>
              <a:rPr lang="en-CA" sz="2000" dirty="0">
                <a:highlight>
                  <a:srgbClr val="FFFF00"/>
                </a:highlight>
              </a:rPr>
              <a:t> </a:t>
            </a:r>
            <a:r>
              <a:rPr lang="en-CA" sz="2000" dirty="0" err="1">
                <a:highlight>
                  <a:srgbClr val="FFFF00"/>
                </a:highlight>
              </a:rPr>
              <a:t>menées</a:t>
            </a:r>
            <a:r>
              <a:rPr lang="en-CA" sz="2000" dirty="0">
                <a:highlight>
                  <a:srgbClr val="FFFF00"/>
                </a:highlight>
              </a:rPr>
              <a:t> </a:t>
            </a:r>
            <a:r>
              <a:rPr lang="en-CA" sz="2000" dirty="0" err="1">
                <a:highlight>
                  <a:srgbClr val="FFFF00"/>
                </a:highlight>
              </a:rPr>
              <a:t>en</a:t>
            </a:r>
            <a:r>
              <a:rPr lang="en-CA" sz="2000" dirty="0">
                <a:highlight>
                  <a:srgbClr val="FFFF00"/>
                </a:highlight>
              </a:rPr>
              <a:t> regime permanent. </a:t>
            </a:r>
            <a:r>
              <a:rPr lang="en-CA" sz="2000" dirty="0" err="1">
                <a:highlight>
                  <a:srgbClr val="FFFF00"/>
                </a:highlight>
              </a:rPr>
              <a:t>Idéalement</a:t>
            </a:r>
            <a:r>
              <a:rPr lang="en-CA" sz="2000" dirty="0">
                <a:highlight>
                  <a:srgbClr val="FFFF00"/>
                </a:highlight>
              </a:rPr>
              <a:t> nous </a:t>
            </a:r>
            <a:r>
              <a:rPr lang="en-CA" sz="2000" dirty="0" err="1">
                <a:highlight>
                  <a:srgbClr val="FFFF00"/>
                </a:highlight>
              </a:rPr>
              <a:t>voulions</a:t>
            </a:r>
            <a:r>
              <a:rPr lang="en-CA" sz="2000" dirty="0">
                <a:highlight>
                  <a:srgbClr val="FFFF00"/>
                </a:highlight>
              </a:rPr>
              <a:t> lancer </a:t>
            </a:r>
            <a:r>
              <a:rPr lang="en-CA" sz="2000" dirty="0" err="1">
                <a:highlight>
                  <a:srgbClr val="FFFF00"/>
                </a:highlight>
              </a:rPr>
              <a:t>d’autres</a:t>
            </a:r>
            <a:r>
              <a:rPr lang="en-CA" sz="2000" dirty="0">
                <a:highlight>
                  <a:srgbClr val="FFFF00"/>
                </a:highlight>
              </a:rPr>
              <a:t> simulations qui </a:t>
            </a:r>
            <a:r>
              <a:rPr lang="en-CA" sz="2000" dirty="0" err="1">
                <a:highlight>
                  <a:srgbClr val="FFFF00"/>
                </a:highlight>
              </a:rPr>
              <a:t>s’arrêteraient</a:t>
            </a:r>
            <a:r>
              <a:rPr lang="en-CA" sz="2000" dirty="0">
                <a:highlight>
                  <a:srgbClr val="FFFF00"/>
                </a:highlight>
              </a:rPr>
              <a:t> à </a:t>
            </a:r>
            <a:r>
              <a:rPr lang="en-CA" sz="2000" dirty="0" err="1">
                <a:highlight>
                  <a:srgbClr val="FFFF00"/>
                </a:highlight>
              </a:rPr>
              <a:t>différents</a:t>
            </a:r>
            <a:r>
              <a:rPr lang="en-CA" sz="2000" dirty="0">
                <a:highlight>
                  <a:srgbClr val="FFFF00"/>
                </a:highlight>
              </a:rPr>
              <a:t> instants du regime </a:t>
            </a:r>
            <a:r>
              <a:rPr lang="en-CA" sz="2000" dirty="0" err="1">
                <a:highlight>
                  <a:srgbClr val="FFFF00"/>
                </a:highlight>
              </a:rPr>
              <a:t>transitoire</a:t>
            </a:r>
            <a:r>
              <a:rPr lang="en-CA" sz="2000" dirty="0">
                <a:highlight>
                  <a:srgbClr val="FFFF00"/>
                </a:highlight>
              </a:rPr>
              <a:t>, </a:t>
            </a:r>
            <a:r>
              <a:rPr lang="en-CA" sz="2000" dirty="0" err="1">
                <a:highlight>
                  <a:srgbClr val="FFFF00"/>
                </a:highlight>
              </a:rPr>
              <a:t>calculer</a:t>
            </a:r>
            <a:r>
              <a:rPr lang="en-CA" sz="2000" dirty="0">
                <a:highlight>
                  <a:srgbClr val="FFFF00"/>
                </a:highlight>
              </a:rPr>
              <a:t> </a:t>
            </a:r>
            <a:r>
              <a:rPr lang="en-CA" sz="2000" dirty="0" err="1">
                <a:highlight>
                  <a:srgbClr val="FFFF00"/>
                </a:highlight>
              </a:rPr>
              <a:t>l’erreur</a:t>
            </a:r>
            <a:r>
              <a:rPr lang="en-CA" sz="2000" dirty="0">
                <a:highlight>
                  <a:srgbClr val="FFFF00"/>
                </a:highlight>
              </a:rPr>
              <a:t> L2 à chacun de </a:t>
            </a:r>
            <a:r>
              <a:rPr lang="en-CA" sz="2000" dirty="0" err="1">
                <a:highlight>
                  <a:srgbClr val="FFFF00"/>
                </a:highlight>
              </a:rPr>
              <a:t>ces</a:t>
            </a:r>
            <a:r>
              <a:rPr lang="en-CA" sz="2000" dirty="0">
                <a:highlight>
                  <a:srgbClr val="FFFF00"/>
                </a:highlight>
              </a:rPr>
              <a:t> instants et faire la </a:t>
            </a:r>
            <a:r>
              <a:rPr lang="en-CA" sz="2000" dirty="0" err="1">
                <a:highlight>
                  <a:srgbClr val="FFFF00"/>
                </a:highlight>
              </a:rPr>
              <a:t>moyenne</a:t>
            </a:r>
            <a:r>
              <a:rPr lang="en-CA" sz="2000" dirty="0">
                <a:highlight>
                  <a:srgbClr val="FFFF00"/>
                </a:highlight>
              </a:rPr>
              <a:t> des L2, </a:t>
            </a:r>
            <a:r>
              <a:rPr lang="en-CA" sz="2000" dirty="0" err="1">
                <a:highlight>
                  <a:srgbClr val="FFFF00"/>
                </a:highlight>
              </a:rPr>
              <a:t>mais</a:t>
            </a:r>
            <a:r>
              <a:rPr lang="en-CA" sz="2000" dirty="0">
                <a:highlight>
                  <a:srgbClr val="FFFF00"/>
                </a:highlight>
              </a:rPr>
              <a:t> nous </a:t>
            </a:r>
            <a:r>
              <a:rPr lang="en-CA" sz="2000" dirty="0" err="1">
                <a:highlight>
                  <a:srgbClr val="FFFF00"/>
                </a:highlight>
              </a:rPr>
              <a:t>avons</a:t>
            </a:r>
            <a:r>
              <a:rPr lang="en-CA" sz="2000" dirty="0">
                <a:highlight>
                  <a:srgbClr val="FFFF00"/>
                </a:highlight>
              </a:rPr>
              <a:t> </a:t>
            </a:r>
            <a:r>
              <a:rPr lang="en-CA" sz="2000" dirty="0" err="1">
                <a:highlight>
                  <a:srgbClr val="FFFF00"/>
                </a:highlight>
              </a:rPr>
              <a:t>rencontré</a:t>
            </a:r>
            <a:r>
              <a:rPr lang="en-CA" sz="2000" dirty="0">
                <a:highlight>
                  <a:srgbClr val="FFFF00"/>
                </a:highlight>
              </a:rPr>
              <a:t> des </a:t>
            </a:r>
            <a:r>
              <a:rPr lang="en-CA" sz="2000" dirty="0" err="1">
                <a:highlight>
                  <a:srgbClr val="FFFF00"/>
                </a:highlight>
              </a:rPr>
              <a:t>difficultés</a:t>
            </a:r>
            <a:r>
              <a:rPr lang="en-CA" sz="2000" dirty="0">
                <a:highlight>
                  <a:srgbClr val="FFFF00"/>
                </a:highlight>
              </a:rPr>
              <a:t> dans la gestion de la variation de </a:t>
            </a:r>
            <a:r>
              <a:rPr lang="en-CA" sz="2000" dirty="0" err="1">
                <a:highlight>
                  <a:srgbClr val="FFFF00"/>
                </a:highlight>
              </a:rPr>
              <a:t>dr</a:t>
            </a:r>
            <a:r>
              <a:rPr lang="en-CA" sz="2000" dirty="0">
                <a:highlight>
                  <a:srgbClr val="FFFF00"/>
                </a:highlight>
              </a:rPr>
              <a:t> </a:t>
            </a:r>
            <a:r>
              <a:rPr lang="en-CA" sz="2000" dirty="0" err="1">
                <a:highlight>
                  <a:srgbClr val="FFFF00"/>
                </a:highlight>
              </a:rPr>
              <a:t>en</a:t>
            </a:r>
            <a:r>
              <a:rPr lang="en-CA" sz="2000" dirty="0">
                <a:highlight>
                  <a:srgbClr val="FFFF00"/>
                </a:highlight>
              </a:rPr>
              <a:t> </a:t>
            </a:r>
            <a:r>
              <a:rPr lang="en-CA" sz="2000" dirty="0" err="1">
                <a:highlight>
                  <a:srgbClr val="FFFF00"/>
                </a:highlight>
              </a:rPr>
              <a:t>fonction</a:t>
            </a:r>
            <a:r>
              <a:rPr lang="en-CA" sz="2000" dirty="0">
                <a:highlight>
                  <a:srgbClr val="FFFF00"/>
                </a:highlight>
              </a:rPr>
              <a:t> de dt et nous </a:t>
            </a:r>
            <a:r>
              <a:rPr lang="en-CA" sz="2000" dirty="0" err="1">
                <a:highlight>
                  <a:srgbClr val="FFFF00"/>
                </a:highlight>
              </a:rPr>
              <a:t>obtenions</a:t>
            </a:r>
            <a:r>
              <a:rPr lang="en-CA" sz="2000" dirty="0">
                <a:highlight>
                  <a:srgbClr val="FFFF00"/>
                </a:highlight>
              </a:rPr>
              <a:t> des </a:t>
            </a:r>
            <a:r>
              <a:rPr lang="en-CA" sz="2000" dirty="0" err="1">
                <a:highlight>
                  <a:srgbClr val="FFFF00"/>
                </a:highlight>
              </a:rPr>
              <a:t>résultats</a:t>
            </a:r>
            <a:r>
              <a:rPr lang="en-CA" sz="2000" dirty="0">
                <a:highlight>
                  <a:srgbClr val="FFFF00"/>
                </a:highlight>
              </a:rPr>
              <a:t> </a:t>
            </a:r>
            <a:r>
              <a:rPr lang="en-CA" sz="2000" dirty="0" err="1">
                <a:highlight>
                  <a:srgbClr val="FFFF00"/>
                </a:highlight>
              </a:rPr>
              <a:t>aberrants</a:t>
            </a:r>
            <a:r>
              <a:rPr lang="en-CA" sz="2000" dirty="0">
                <a:highlight>
                  <a:srgbClr val="FFFF00"/>
                </a:highlight>
              </a:rPr>
              <a:t> </a:t>
            </a:r>
            <a:r>
              <a:rPr lang="en-CA" sz="2000" dirty="0" err="1">
                <a:highlight>
                  <a:srgbClr val="FFFF00"/>
                </a:highlight>
              </a:rPr>
              <a:t>en</a:t>
            </a:r>
            <a:r>
              <a:rPr lang="en-CA" sz="2000" dirty="0">
                <a:highlight>
                  <a:srgbClr val="FFFF00"/>
                </a:highlight>
              </a:rPr>
              <a:t> </a:t>
            </a:r>
            <a:r>
              <a:rPr lang="en-CA" sz="2000" dirty="0" err="1">
                <a:highlight>
                  <a:srgbClr val="FFFF00"/>
                </a:highlight>
              </a:rPr>
              <a:t>essayant</a:t>
            </a:r>
            <a:r>
              <a:rPr lang="en-CA" sz="2000" dirty="0">
                <a:highlight>
                  <a:srgbClr val="FFFF00"/>
                </a:highlight>
              </a:rPr>
              <a:t> de changer le temps de </a:t>
            </a:r>
            <a:r>
              <a:rPr lang="en-CA" sz="2000" dirty="0" err="1">
                <a:highlight>
                  <a:srgbClr val="FFFF00"/>
                </a:highlight>
              </a:rPr>
              <a:t>résolution</a:t>
            </a:r>
            <a:r>
              <a:rPr lang="en-CA" sz="2000" dirty="0">
                <a:highlight>
                  <a:srgbClr val="FFFF00"/>
                </a:highlight>
              </a:rPr>
              <a:t> (</a:t>
            </a:r>
            <a:r>
              <a:rPr lang="en-CA" sz="2000" dirty="0" err="1">
                <a:highlight>
                  <a:srgbClr val="FFFF00"/>
                </a:highlight>
              </a:rPr>
              <a:t>pente</a:t>
            </a:r>
            <a:r>
              <a:rPr lang="en-CA" sz="2000" dirty="0">
                <a:highlight>
                  <a:srgbClr val="FFFF00"/>
                </a:highlight>
              </a:rPr>
              <a:t> de regression negative, droite de regression </a:t>
            </a:r>
            <a:r>
              <a:rPr lang="en-CA" sz="2000" dirty="0" err="1">
                <a:highlight>
                  <a:srgbClr val="FFFF00"/>
                </a:highlight>
              </a:rPr>
              <a:t>en</a:t>
            </a:r>
            <a:r>
              <a:rPr lang="en-CA" sz="2000" dirty="0">
                <a:highlight>
                  <a:srgbClr val="FFFF00"/>
                </a:highlight>
              </a:rPr>
              <a:t> dehors des points de </a:t>
            </a:r>
            <a:r>
              <a:rPr lang="en-CA" sz="2000" dirty="0" err="1">
                <a:highlight>
                  <a:srgbClr val="FFFF00"/>
                </a:highlight>
              </a:rPr>
              <a:t>mesure</a:t>
            </a:r>
            <a:r>
              <a:rPr lang="en-CA" sz="2000" dirty="0">
                <a:highlight>
                  <a:srgbClr val="FFFF00"/>
                </a:highlight>
              </a:rPr>
              <a:t> etc.)</a:t>
            </a:r>
          </a:p>
          <a:p>
            <a:pPr marL="0" indent="0" algn="just">
              <a:buNone/>
            </a:pPr>
            <a:r>
              <a:rPr lang="en-CA" sz="2000" dirty="0">
                <a:highlight>
                  <a:srgbClr val="FFFF00"/>
                </a:highlight>
              </a:rPr>
              <a:t>Notre analyse de convergence, bien que </a:t>
            </a:r>
            <a:r>
              <a:rPr lang="en-CA" sz="2000" dirty="0" err="1">
                <a:highlight>
                  <a:srgbClr val="FFFF00"/>
                </a:highlight>
              </a:rPr>
              <a:t>prometteuse</a:t>
            </a:r>
            <a:r>
              <a:rPr lang="en-CA" sz="2000" dirty="0">
                <a:highlight>
                  <a:srgbClr val="FFFF00"/>
                </a:highlight>
              </a:rPr>
              <a:t> </a:t>
            </a:r>
            <a:r>
              <a:rPr lang="en-CA" sz="2000" dirty="0" err="1">
                <a:highlight>
                  <a:srgbClr val="FFFF00"/>
                </a:highlight>
              </a:rPr>
              <a:t>est</a:t>
            </a:r>
            <a:r>
              <a:rPr lang="en-CA" sz="2000" dirty="0">
                <a:highlight>
                  <a:srgbClr val="FFFF00"/>
                </a:highlight>
              </a:rPr>
              <a:t> </a:t>
            </a:r>
            <a:r>
              <a:rPr lang="en-CA" sz="2000" dirty="0" err="1">
                <a:highlight>
                  <a:srgbClr val="FFFF00"/>
                </a:highlight>
              </a:rPr>
              <a:t>donc</a:t>
            </a:r>
            <a:r>
              <a:rPr lang="en-CA" sz="2000" dirty="0">
                <a:highlight>
                  <a:srgbClr val="FFFF00"/>
                </a:highlight>
              </a:rPr>
              <a:t> </a:t>
            </a:r>
            <a:r>
              <a:rPr lang="en-CA" sz="2000" dirty="0" err="1">
                <a:highlight>
                  <a:srgbClr val="FFFF00"/>
                </a:highlight>
              </a:rPr>
              <a:t>malheureusement</a:t>
            </a:r>
            <a:r>
              <a:rPr lang="en-CA" sz="2000" dirty="0">
                <a:highlight>
                  <a:srgbClr val="FFFF00"/>
                </a:highlight>
              </a:rPr>
              <a:t> </a:t>
            </a:r>
            <a:r>
              <a:rPr lang="en-CA" sz="2000" dirty="0" err="1">
                <a:highlight>
                  <a:srgbClr val="FFFF00"/>
                </a:highlight>
              </a:rPr>
              <a:t>incomplète</a:t>
            </a:r>
            <a:r>
              <a:rPr lang="en-CA" sz="2000" dirty="0">
                <a:highlight>
                  <a:srgbClr val="FFFF00"/>
                </a:highlight>
              </a:rPr>
              <a:t>.</a:t>
            </a:r>
          </a:p>
        </p:txBody>
      </p:sp>
      <p:sp>
        <p:nvSpPr>
          <p:cNvPr id="7" name="Title 1">
            <a:extLst>
              <a:ext uri="{FF2B5EF4-FFF2-40B4-BE49-F238E27FC236}">
                <a16:creationId xmlns:a16="http://schemas.microsoft.com/office/drawing/2014/main" id="{E7660CA2-3305-1D1E-1891-0697D1DB0477}"/>
              </a:ext>
            </a:extLst>
          </p:cNvPr>
          <p:cNvSpPr txBox="1">
            <a:spLocks/>
          </p:cNvSpPr>
          <p:nvPr/>
        </p:nvSpPr>
        <p:spPr>
          <a:xfrm>
            <a:off x="1000432" y="45986"/>
            <a:ext cx="10515600" cy="7340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dirty="0"/>
              <a:t>B-c) MMS: </a:t>
            </a:r>
            <a:r>
              <a:rPr lang="en-CA" sz="2500" dirty="0" err="1"/>
              <a:t>vérification</a:t>
            </a:r>
            <a:r>
              <a:rPr lang="en-CA" sz="2500" dirty="0"/>
              <a:t> et discussion (suite)</a:t>
            </a:r>
          </a:p>
        </p:txBody>
      </p:sp>
    </p:spTree>
    <p:extLst>
      <p:ext uri="{BB962C8B-B14F-4D97-AF65-F5344CB8AC3E}">
        <p14:creationId xmlns:p14="http://schemas.microsoft.com/office/powerpoint/2010/main" val="1607358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F33CB-DB8A-6A0B-3112-2191A6CA8B94}"/>
            </a:ext>
          </a:extLst>
        </p:cNvPr>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208EBBB-8D0F-7595-D30E-8E940AB7F42F}"/>
              </a:ext>
            </a:extLst>
          </p:cNvPr>
          <p:cNvSpPr>
            <a:spLocks noGrp="1"/>
          </p:cNvSpPr>
          <p:nvPr>
            <p:ph idx="1"/>
          </p:nvPr>
        </p:nvSpPr>
        <p:spPr>
          <a:xfrm>
            <a:off x="838200" y="1825625"/>
            <a:ext cx="10515600" cy="4351338"/>
          </a:xfrm>
        </p:spPr>
        <p:txBody>
          <a:bodyPr>
            <a:normAutofit/>
          </a:bodyPr>
          <a:lstStyle/>
          <a:p>
            <a:pPr marL="0" indent="0" algn="just">
              <a:buNone/>
            </a:pPr>
            <a:r>
              <a:rPr lang="fr-FR" sz="2000" dirty="0"/>
              <a:t>La méthode la plus facile à mettre en œuvre est la comparaison code à code car consiste à comparer les résultats de notre solution numérique avec ceux d’un autre code ou logiciel qui est normalement déjà vérifié et validé, donc hautement fiable. Cependant le désavantage de cette méthode est le manque de contrôle sur les paramètres internes de logiciels comme COMSOL où le choix du pas de temps est interne au logiciel et n’est pas connu de l’utilisateur. Donc on ne peut pas mener une étude de convergence en temps.</a:t>
            </a:r>
          </a:p>
          <a:p>
            <a:pPr marL="0" indent="0" algn="just">
              <a:buNone/>
            </a:pPr>
            <a:r>
              <a:rPr lang="fr-FR" sz="2000" dirty="0"/>
              <a:t>La vérification par MMS reste alors la plus précise car est celle qui se rapproche le plus d’une comparaison avec une solution analytique connue. La convergence en espace et en temps peut alors être effectuée car nous avons accès à tous les paramètres du code et pouvons les faire varier selon nos besoins. La difficulté principale de cette méthode est le choix de la solution manufacturée et l’adaptation des conditions frontières afin de se rapprocher de la situation réelle simulée. Cependant lorsque la MMS est correctement implémentée on est capable de retrouver les ordres de convergence formels attendus et d’appliquer en général les mêmes méthodes de vérification et de calcul d’erreur que celles utilisées quand on connait la vraie solution analytique du problème, d’où la robustesse et l’intérêt de cette méthode.</a:t>
            </a:r>
            <a:endParaRPr lang="en-CA" sz="2000" dirty="0"/>
          </a:p>
        </p:txBody>
      </p:sp>
      <p:sp>
        <p:nvSpPr>
          <p:cNvPr id="7" name="Title 1">
            <a:extLst>
              <a:ext uri="{FF2B5EF4-FFF2-40B4-BE49-F238E27FC236}">
                <a16:creationId xmlns:a16="http://schemas.microsoft.com/office/drawing/2014/main" id="{FDE602C1-A5D9-CCD7-3419-FF81CD2A7749}"/>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C) MMS: conclusion</a:t>
            </a:r>
          </a:p>
        </p:txBody>
      </p:sp>
    </p:spTree>
    <p:extLst>
      <p:ext uri="{BB962C8B-B14F-4D97-AF65-F5344CB8AC3E}">
        <p14:creationId xmlns:p14="http://schemas.microsoft.com/office/powerpoint/2010/main" val="2683550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ED001-890A-5AAA-F652-43F069B8CA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596F4E-9E0A-293B-B0A8-08243E3E44A9}"/>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p:sp>
        <p:nvSpPr>
          <p:cNvPr id="4" name="Espace réservé du contenu 3">
            <a:extLst>
              <a:ext uri="{FF2B5EF4-FFF2-40B4-BE49-F238E27FC236}">
                <a16:creationId xmlns:a16="http://schemas.microsoft.com/office/drawing/2014/main" id="{494CB6CB-82CB-CF54-AE36-FAF500EDD519}"/>
              </a:ext>
            </a:extLst>
          </p:cNvPr>
          <p:cNvSpPr>
            <a:spLocks noGrp="1"/>
          </p:cNvSpPr>
          <p:nvPr>
            <p:ph idx="1"/>
          </p:nvPr>
        </p:nvSpPr>
        <p:spPr/>
        <p:txBody>
          <a:bodyPr/>
          <a:lstStyle/>
          <a:p>
            <a:pPr algn="just"/>
            <a:r>
              <a:rPr lang="fr-FR" sz="2500" dirty="0"/>
              <a:t>Afin de venir faire une première vérification de code, nous effectuons une comparaison code à code avec le logiciel COMSOL qui lui a été complétement vérifié.</a:t>
            </a:r>
          </a:p>
          <a:p>
            <a:pPr algn="just"/>
            <a:r>
              <a:rPr lang="fr-FR" sz="2500" dirty="0"/>
              <a:t>Une première étape pour vérifier notre configuration nous réalisons la simulation du régime stationnaire présenté au Devoir1 en la comparant à la solution analytique.</a:t>
            </a:r>
          </a:p>
        </p:txBody>
      </p:sp>
    </p:spTree>
    <p:extLst>
      <p:ext uri="{BB962C8B-B14F-4D97-AF65-F5344CB8AC3E}">
        <p14:creationId xmlns:p14="http://schemas.microsoft.com/office/powerpoint/2010/main" val="176525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869CC-2894-CB90-E399-7D50552189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984274-7E5E-7070-B4F5-91CB98756283}"/>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p:pic>
        <p:nvPicPr>
          <p:cNvPr id="19" name="pg7">
            <a:extLst>
              <a:ext uri="{FF2B5EF4-FFF2-40B4-BE49-F238E27FC236}">
                <a16:creationId xmlns:a16="http://schemas.microsoft.com/office/drawing/2014/main" id="{2D0AD893-BB70-3E6C-22E9-693FA8A9AAB3}"/>
              </a:ext>
            </a:extLst>
          </p:cNvPr>
          <p:cNvPicPr>
            <a:picLocks noGrp="1" noChangeAspect="1"/>
          </p:cNvPicPr>
          <p:nvPr>
            <p:ph idx="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1700982" y="1612490"/>
            <a:ext cx="8839200" cy="4564473"/>
          </a:xfrm>
        </p:spPr>
      </p:pic>
    </p:spTree>
    <p:extLst>
      <p:ext uri="{BB962C8B-B14F-4D97-AF65-F5344CB8AC3E}">
        <p14:creationId xmlns:p14="http://schemas.microsoft.com/office/powerpoint/2010/main" val="3657474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BD816-7D13-85BA-8B62-30F87566F9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63CD4E-9687-685E-B3CA-2A9C74EE4DA3}"/>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mc:AlternateContent xmlns:mc="http://schemas.openxmlformats.org/markup-compatibility/2006">
        <mc:Choice xmlns:a14="http://schemas.microsoft.com/office/drawing/2010/main" Requires="a14">
          <p:sp>
            <p:nvSpPr>
              <p:cNvPr id="4" name="Espace réservé du contenu 3">
                <a:extLst>
                  <a:ext uri="{FF2B5EF4-FFF2-40B4-BE49-F238E27FC236}">
                    <a16:creationId xmlns:a16="http://schemas.microsoft.com/office/drawing/2014/main" id="{B96C5C4D-94A3-FF90-7CA7-3ADF34951148}"/>
                  </a:ext>
                </a:extLst>
              </p:cNvPr>
              <p:cNvSpPr>
                <a:spLocks noGrp="1"/>
              </p:cNvSpPr>
              <p:nvPr>
                <p:ph idx="1"/>
              </p:nvPr>
            </p:nvSpPr>
            <p:spPr/>
            <p:txBody>
              <a:bodyPr>
                <a:normAutofit/>
              </a:bodyPr>
              <a:lstStyle/>
              <a:p>
                <a:pPr>
                  <a:lnSpc>
                    <a:spcPct val="150000"/>
                  </a:lnSpc>
                </a:pPr>
                <a:r>
                  <a:rPr lang="fr-FR" sz="1600" dirty="0"/>
                  <a:t>Pour cette partie de vérification une comparaison code à code a été réalisé pour un maillage tel que </a:t>
                </a:r>
                <a:r>
                  <a:rPr lang="el-GR" sz="1600" dirty="0"/>
                  <a:t>Δ</a:t>
                </a:r>
                <a:r>
                  <a:rPr lang="fr-FR" sz="1600" dirty="0"/>
                  <a:t>r</a:t>
                </a:r>
                <a14:m>
                  <m:oMath xmlns:m="http://schemas.openxmlformats.org/officeDocument/2006/math">
                    <m:r>
                      <a:rPr lang="fr-FR" sz="1600" b="0" i="1" smtClean="0">
                        <a:latin typeface="Cambria Math" panose="02040503050406030204" pitchFamily="18" charset="0"/>
                      </a:rPr>
                      <m:t>=0.00</m:t>
                    </m:r>
                    <m:r>
                      <a:rPr lang="en-US" sz="1600" b="0" i="1" smtClean="0">
                        <a:latin typeface="Cambria Math" panose="02040503050406030204" pitchFamily="18" charset="0"/>
                      </a:rPr>
                      <m:t>1</m:t>
                    </m:r>
                    <m:r>
                      <a:rPr lang="fr-FR" sz="1600" b="0" i="1" smtClean="0">
                        <a:latin typeface="Cambria Math" panose="02040503050406030204" pitchFamily="18" charset="0"/>
                      </a:rPr>
                      <m:t>𝑚</m:t>
                    </m:r>
                  </m:oMath>
                </a14:m>
                <a:r>
                  <a:rPr lang="fr-CA" sz="1600" dirty="0"/>
                  <a:t>.</a:t>
                </a:r>
              </a:p>
              <a:p>
                <a:pPr>
                  <a:lnSpc>
                    <a:spcPct val="150000"/>
                  </a:lnSpc>
                </a:pPr>
                <a:r>
                  <a:rPr lang="fr-CA" sz="1600" dirty="0"/>
                  <a:t>Le pas de temps pour le code de différences finies était de </a:t>
                </a:r>
                <a:r>
                  <a:rPr lang="el-GR" sz="1600" dirty="0"/>
                  <a:t>Δ</a:t>
                </a:r>
                <a:r>
                  <a:rPr lang="fr-FR" sz="1600" dirty="0"/>
                  <a:t>t=</a:t>
                </a:r>
                <a14:m>
                  <m:oMath xmlns:m="http://schemas.openxmlformats.org/officeDocument/2006/math">
                    <m:f>
                      <m:fPr>
                        <m:ctrlPr>
                          <a:rPr lang="fr-FR" sz="1600" i="1" smtClean="0">
                            <a:latin typeface="Cambria Math" panose="02040503050406030204" pitchFamily="18" charset="0"/>
                          </a:rPr>
                        </m:ctrlPr>
                      </m:fPr>
                      <m:num>
                        <m:sSup>
                          <m:sSupPr>
                            <m:ctrlPr>
                              <a:rPr lang="fr-FR" sz="1600" i="1" dirty="0" smtClean="0">
                                <a:latin typeface="Cambria Math" panose="02040503050406030204" pitchFamily="18" charset="0"/>
                              </a:rPr>
                            </m:ctrlPr>
                          </m:sSupPr>
                          <m:e>
                            <m:r>
                              <m:rPr>
                                <m:nor/>
                              </m:rPr>
                              <a:rPr lang="el-GR" sz="1600" dirty="0"/>
                              <m:t>Δ</m:t>
                            </m:r>
                            <m:r>
                              <m:rPr>
                                <m:nor/>
                              </m:rPr>
                              <a:rPr lang="fr-FR" sz="1600" dirty="0"/>
                              <m:t>r</m:t>
                            </m:r>
                          </m:e>
                          <m:sup>
                            <m:r>
                              <a:rPr lang="fr-FR" sz="1600" b="0" i="1" dirty="0" smtClean="0">
                                <a:latin typeface="Cambria Math" panose="02040503050406030204" pitchFamily="18" charset="0"/>
                              </a:rPr>
                              <m:t>2</m:t>
                            </m:r>
                          </m:sup>
                        </m:sSup>
                      </m:num>
                      <m:den>
                        <m:r>
                          <a:rPr lang="fr-FR" sz="1600" b="0" i="1" smtClean="0">
                            <a:latin typeface="Cambria Math" panose="02040503050406030204" pitchFamily="18" charset="0"/>
                          </a:rPr>
                          <m:t>2</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𝐷</m:t>
                            </m:r>
                          </m:e>
                          <m:sub>
                            <m:r>
                              <a:rPr lang="fr-FR" sz="1600" b="0" i="1" smtClean="0">
                                <a:latin typeface="Cambria Math" panose="02040503050406030204" pitchFamily="18" charset="0"/>
                              </a:rPr>
                              <m:t>𝑒𝑓𝑓</m:t>
                            </m:r>
                          </m:sub>
                        </m:sSub>
                      </m:den>
                    </m:f>
                    <m:r>
                      <a:rPr lang="fr-FR" sz="1600" b="0" i="0" smtClean="0">
                        <a:latin typeface="Cambria Math" panose="02040503050406030204" pitchFamily="18" charset="0"/>
                      </a:rPr>
                      <m:t>∗</m:t>
                    </m:r>
                    <m:f>
                      <m:fPr>
                        <m:ctrlPr>
                          <a:rPr lang="fr-FR" sz="1600" i="1">
                            <a:latin typeface="Cambria Math" panose="02040503050406030204" pitchFamily="18" charset="0"/>
                          </a:rPr>
                        </m:ctrlPr>
                      </m:fPr>
                      <m:num>
                        <m:r>
                          <a:rPr lang="fr-FR" sz="1600" b="0" i="1" dirty="0" smtClean="0">
                            <a:latin typeface="Cambria Math" panose="02040503050406030204" pitchFamily="18" charset="0"/>
                          </a:rPr>
                          <m:t>1</m:t>
                        </m:r>
                      </m:num>
                      <m:den>
                        <m:r>
                          <a:rPr lang="fr-FR" sz="1600" b="0" i="1" smtClean="0">
                            <a:latin typeface="Cambria Math" panose="02040503050406030204" pitchFamily="18" charset="0"/>
                          </a:rPr>
                          <m:t>10</m:t>
                        </m:r>
                      </m:den>
                    </m:f>
                  </m:oMath>
                </a14:m>
                <a:r>
                  <a:rPr lang="fr-CA" sz="1600" dirty="0"/>
                  <a:t> = 500s pour diminuer l’effet de l’erreur causée par la discrétisation en temps. Le logiciel </a:t>
                </a:r>
                <a:r>
                  <a:rPr lang="fr-CA" sz="1600" dirty="0" err="1"/>
                  <a:t>Comsol</a:t>
                </a:r>
                <a:r>
                  <a:rPr lang="fr-CA" sz="1600" dirty="0"/>
                  <a:t> quant à lui utilise une méthode interne pour calculer le pas de temps ce qui explique l’ordre de convergence observé.</a:t>
                </a:r>
              </a:p>
              <a:p>
                <a:pPr>
                  <a:lnSpc>
                    <a:spcPct val="150000"/>
                  </a:lnSpc>
                </a:pPr>
                <a:r>
                  <a:rPr lang="fr-CA" sz="1600" dirty="0"/>
                  <a:t>Le fait que </a:t>
                </a:r>
                <a:r>
                  <a:rPr lang="fr-CA" sz="1600" dirty="0" err="1"/>
                  <a:t>Comsol</a:t>
                </a:r>
                <a:r>
                  <a:rPr lang="fr-CA" sz="1600" dirty="0"/>
                  <a:t> utilise un pas de temps calcule à l’interne et que de plus ce pas de temps est variable le long d’une simulation la convergence en temps n’a pas pu être effectuée pour la comparaison code à code. </a:t>
                </a:r>
              </a:p>
              <a:p>
                <a:endParaRPr lang="fr-CA" sz="1600" dirty="0"/>
              </a:p>
            </p:txBody>
          </p:sp>
        </mc:Choice>
        <mc:Fallback>
          <p:sp>
            <p:nvSpPr>
              <p:cNvPr id="4" name="Espace réservé du contenu 3">
                <a:extLst>
                  <a:ext uri="{FF2B5EF4-FFF2-40B4-BE49-F238E27FC236}">
                    <a16:creationId xmlns:a16="http://schemas.microsoft.com/office/drawing/2014/main" id="{B96C5C4D-94A3-FF90-7CA7-3ADF34951148}"/>
                  </a:ext>
                </a:extLst>
              </p:cNvPr>
              <p:cNvSpPr>
                <a:spLocks noGrp="1" noRot="1" noChangeAspect="1" noMove="1" noResize="1" noEditPoints="1" noAdjustHandles="1" noChangeArrowheads="1" noChangeShapeType="1" noTextEdit="1"/>
              </p:cNvSpPr>
              <p:nvPr>
                <p:ph idx="1"/>
              </p:nvPr>
            </p:nvSpPr>
            <p:spPr>
              <a:blipFill>
                <a:blip r:embed="rId2"/>
                <a:stretch>
                  <a:fillRect l="-232"/>
                </a:stretch>
              </a:blipFill>
            </p:spPr>
            <p:txBody>
              <a:bodyPr/>
              <a:lstStyle/>
              <a:p>
                <a:r>
                  <a:rPr lang="en-CA">
                    <a:noFill/>
                  </a:rPr>
                  <a:t> </a:t>
                </a:r>
              </a:p>
            </p:txBody>
          </p:sp>
        </mc:Fallback>
      </mc:AlternateContent>
    </p:spTree>
    <p:extLst>
      <p:ext uri="{BB962C8B-B14F-4D97-AF65-F5344CB8AC3E}">
        <p14:creationId xmlns:p14="http://schemas.microsoft.com/office/powerpoint/2010/main" val="1396311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7BA563-4630-4D7A-C43C-545B778020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0ED77E-4E35-141A-A1AA-D94EBC470B7E}"/>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p:pic>
        <p:nvPicPr>
          <p:cNvPr id="9" name="Espace réservé du contenu 8">
            <a:extLst>
              <a:ext uri="{FF2B5EF4-FFF2-40B4-BE49-F238E27FC236}">
                <a16:creationId xmlns:a16="http://schemas.microsoft.com/office/drawing/2014/main" id="{22690F50-9175-265A-AFAB-1C3B26BFA623}"/>
              </a:ext>
            </a:extLst>
          </p:cNvPr>
          <p:cNvPicPr>
            <a:picLocks noGrp="1" noChangeAspect="1"/>
          </p:cNvPicPr>
          <p:nvPr>
            <p:ph idx="1"/>
          </p:nvPr>
        </p:nvPicPr>
        <p:blipFill>
          <a:blip r:embed="rId2"/>
          <a:stretch>
            <a:fillRect/>
          </a:stretch>
        </p:blipFill>
        <p:spPr>
          <a:xfrm>
            <a:off x="1907458" y="1553037"/>
            <a:ext cx="8009879" cy="5217443"/>
          </a:xfrm>
        </p:spPr>
      </p:pic>
    </p:spTree>
    <p:extLst>
      <p:ext uri="{BB962C8B-B14F-4D97-AF65-F5344CB8AC3E}">
        <p14:creationId xmlns:p14="http://schemas.microsoft.com/office/powerpoint/2010/main" val="3922914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p:graphicFrame>
        <p:nvGraphicFramePr>
          <p:cNvPr id="10" name="Espace réservé du contenu 9">
            <a:extLst>
              <a:ext uri="{FF2B5EF4-FFF2-40B4-BE49-F238E27FC236}">
                <a16:creationId xmlns:a16="http://schemas.microsoft.com/office/drawing/2014/main" id="{094E9A4B-AD00-3924-3363-EF562330F6C4}"/>
              </a:ext>
            </a:extLst>
          </p:cNvPr>
          <p:cNvGraphicFramePr>
            <a:graphicFrameLocks noGrp="1"/>
          </p:cNvGraphicFramePr>
          <p:nvPr>
            <p:ph idx="1"/>
            <p:extLst>
              <p:ext uri="{D42A27DB-BD31-4B8C-83A1-F6EECF244321}">
                <p14:modId xmlns:p14="http://schemas.microsoft.com/office/powerpoint/2010/main" val="1362728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67786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90CC82-48DC-D266-CD1D-8CAF44F06C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34963C-F6CA-2483-768C-1BA3CD7A4885}"/>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p:graphicFrame>
        <p:nvGraphicFramePr>
          <p:cNvPr id="6" name="Espace réservé du contenu 5">
            <a:extLst>
              <a:ext uri="{FF2B5EF4-FFF2-40B4-BE49-F238E27FC236}">
                <a16:creationId xmlns:a16="http://schemas.microsoft.com/office/drawing/2014/main" id="{2117B05A-8EE7-6E87-0E2A-64DF580092ED}"/>
              </a:ext>
            </a:extLst>
          </p:cNvPr>
          <p:cNvGraphicFramePr>
            <a:graphicFrameLocks noGrp="1"/>
          </p:cNvGraphicFramePr>
          <p:nvPr>
            <p:ph idx="1"/>
            <p:extLst>
              <p:ext uri="{D42A27DB-BD31-4B8C-83A1-F6EECF244321}">
                <p14:modId xmlns:p14="http://schemas.microsoft.com/office/powerpoint/2010/main" val="905452865"/>
              </p:ext>
            </p:extLst>
          </p:nvPr>
        </p:nvGraphicFramePr>
        <p:xfrm>
          <a:off x="422788" y="1376516"/>
          <a:ext cx="7340282" cy="4847001"/>
        </p:xfrm>
        <a:graphic>
          <a:graphicData uri="http://schemas.openxmlformats.org/drawingml/2006/chart">
            <c:chart xmlns:c="http://schemas.openxmlformats.org/drawingml/2006/chart" xmlns:r="http://schemas.openxmlformats.org/officeDocument/2006/relationships" r:id="rId2"/>
          </a:graphicData>
        </a:graphic>
      </p:graphicFrame>
      <p:sp>
        <p:nvSpPr>
          <p:cNvPr id="8" name="ZoneTexte 7">
            <a:extLst>
              <a:ext uri="{FF2B5EF4-FFF2-40B4-BE49-F238E27FC236}">
                <a16:creationId xmlns:a16="http://schemas.microsoft.com/office/drawing/2014/main" id="{3C0B58AD-43EB-3FA7-991B-1D55AFF1F839}"/>
              </a:ext>
            </a:extLst>
          </p:cNvPr>
          <p:cNvSpPr txBox="1"/>
          <p:nvPr/>
        </p:nvSpPr>
        <p:spPr>
          <a:xfrm>
            <a:off x="8119872" y="1825624"/>
            <a:ext cx="3575587" cy="4308872"/>
          </a:xfrm>
          <a:prstGeom prst="rect">
            <a:avLst/>
          </a:prstGeom>
          <a:noFill/>
        </p:spPr>
        <p:txBody>
          <a:bodyPr wrap="square" rtlCol="0">
            <a:spAutoFit/>
          </a:bodyPr>
          <a:lstStyle/>
          <a:p>
            <a:pPr algn="just"/>
            <a:br>
              <a:rPr lang="fr-FR" sz="1600" b="0" i="0" dirty="0">
                <a:effectLst/>
              </a:rPr>
            </a:br>
            <a:r>
              <a:rPr lang="fr-FR" sz="1600" b="0" i="0" dirty="0">
                <a:effectLst/>
              </a:rPr>
              <a:t>La figure nous permet de remarquer que l'ordre de convergence observé p=2.56 est supérieur à l'ordre de convergence formel p=2. Les deux principales causes retenues sont que :</a:t>
            </a:r>
          </a:p>
          <a:p>
            <a:pPr algn="just">
              <a:buFont typeface="Arial" panose="020B0604020202020204" pitchFamily="34" charset="0"/>
              <a:buChar char="•"/>
            </a:pPr>
            <a:r>
              <a:rPr lang="fr-FR" sz="1600" dirty="0"/>
              <a:t>L</a:t>
            </a:r>
            <a:r>
              <a:rPr lang="fr-FR" sz="1600" b="0" i="0" dirty="0">
                <a:effectLst/>
              </a:rPr>
              <a:t>e pas de temps utilisé par COMSOL est différent de celui utilisé par la MDF,</a:t>
            </a:r>
          </a:p>
          <a:p>
            <a:pPr algn="just">
              <a:buFont typeface="Arial" panose="020B0604020202020204" pitchFamily="34" charset="0"/>
              <a:buChar char="•"/>
            </a:pPr>
            <a:r>
              <a:rPr lang="fr-FR" sz="1600" b="0" i="0" dirty="0">
                <a:effectLst/>
              </a:rPr>
              <a:t>Le temps final retenu n'est pas assez éloigné du temps initial et ne permet pas d'observer l'ordre formel (cependant, il n'est pas possible d'augmenter d’avantage le temps choisi à cause du temps de calcul qui devient extrêmement long pour les maillages en espace retenus).</a:t>
            </a:r>
          </a:p>
          <a:p>
            <a:pPr algn="just"/>
            <a:endParaRPr lang="fr-CA" sz="1600" dirty="0"/>
          </a:p>
        </p:txBody>
      </p:sp>
    </p:spTree>
    <p:extLst>
      <p:ext uri="{BB962C8B-B14F-4D97-AF65-F5344CB8AC3E}">
        <p14:creationId xmlns:p14="http://schemas.microsoft.com/office/powerpoint/2010/main" val="3504670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D4073-EBB5-8D3B-E9C1-81C897237546}"/>
              </a:ext>
            </a:extLst>
          </p:cNvPr>
          <p:cNvSpPr>
            <a:spLocks noGrp="1"/>
          </p:cNvSpPr>
          <p:nvPr>
            <p:ph type="title"/>
          </p:nvPr>
        </p:nvSpPr>
        <p:spPr/>
        <p:txBody>
          <a:bodyPr/>
          <a:lstStyle/>
          <a:p>
            <a:r>
              <a:rPr lang="en-CA" dirty="0">
                <a:highlight>
                  <a:srgbClr val="FFFF00"/>
                </a:highlight>
              </a:rPr>
              <a:t>Rien a dire sur </a:t>
            </a:r>
            <a:r>
              <a:rPr lang="en-CA" dirty="0" err="1">
                <a:highlight>
                  <a:srgbClr val="FFFF00"/>
                </a:highlight>
              </a:rPr>
              <a:t>cette</a:t>
            </a:r>
            <a:r>
              <a:rPr lang="en-CA" dirty="0">
                <a:highlight>
                  <a:srgbClr val="FFFF00"/>
                </a:highlight>
              </a:rPr>
              <a:t> </a:t>
            </a:r>
            <a:r>
              <a:rPr lang="en-CA" dirty="0" err="1">
                <a:highlight>
                  <a:srgbClr val="FFFF00"/>
                </a:highlight>
              </a:rPr>
              <a:t>diapo</a:t>
            </a:r>
            <a:r>
              <a:rPr lang="en-CA" dirty="0">
                <a:highlight>
                  <a:srgbClr val="FFFF00"/>
                </a:highlight>
              </a:rPr>
              <a:t>?</a:t>
            </a:r>
          </a:p>
        </p:txBody>
      </p:sp>
      <p:graphicFrame>
        <p:nvGraphicFramePr>
          <p:cNvPr id="4" name="Espace réservé du contenu 4">
            <a:extLst>
              <a:ext uri="{FF2B5EF4-FFF2-40B4-BE49-F238E27FC236}">
                <a16:creationId xmlns:a16="http://schemas.microsoft.com/office/drawing/2014/main" id="{227A7072-0029-83E6-0E02-7CE18C5DA53B}"/>
              </a:ext>
            </a:extLst>
          </p:cNvPr>
          <p:cNvGraphicFramePr>
            <a:graphicFrameLocks noGrp="1"/>
          </p:cNvGraphicFramePr>
          <p:nvPr>
            <p:ph idx="1"/>
            <p:extLst>
              <p:ext uri="{D42A27DB-BD31-4B8C-83A1-F6EECF244321}">
                <p14:modId xmlns:p14="http://schemas.microsoft.com/office/powerpoint/2010/main" val="160736769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76420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315F2-2B15-7961-0536-CF188A1F761F}"/>
            </a:ext>
          </a:extLst>
        </p:cNvPr>
        <p:cNvGrpSpPr/>
        <p:nvPr/>
      </p:nvGrpSpPr>
      <p:grpSpPr>
        <a:xfrm>
          <a:off x="0" y="0"/>
          <a:ext cx="0" cy="0"/>
          <a:chOff x="0" y="0"/>
          <a:chExt cx="0" cy="0"/>
        </a:xfrm>
      </p:grpSpPr>
      <p:pic>
        <p:nvPicPr>
          <p:cNvPr id="7" name="Picture 6" descr="A graph of a graph with colored lines&#10;&#10;Description automatically generated">
            <a:extLst>
              <a:ext uri="{FF2B5EF4-FFF2-40B4-BE49-F238E27FC236}">
                <a16:creationId xmlns:a16="http://schemas.microsoft.com/office/drawing/2014/main" id="{95F21DA4-2956-0073-EE4F-BC9A4E031CCF}"/>
              </a:ext>
            </a:extLst>
          </p:cNvPr>
          <p:cNvPicPr>
            <a:picLocks noChangeAspect="1"/>
          </p:cNvPicPr>
          <p:nvPr/>
        </p:nvPicPr>
        <p:blipFill rotWithShape="1">
          <a:blip r:embed="rId2">
            <a:extLst>
              <a:ext uri="{28A0092B-C50C-407E-A947-70E740481C1C}">
                <a14:useLocalDpi xmlns:a14="http://schemas.microsoft.com/office/drawing/2010/main" val="0"/>
              </a:ext>
            </a:extLst>
          </a:blip>
          <a:srcRect t="6679" r="7493"/>
          <a:stretch/>
        </p:blipFill>
        <p:spPr>
          <a:xfrm>
            <a:off x="-1" y="2762020"/>
            <a:ext cx="5083279" cy="4095980"/>
          </a:xfrm>
          <a:prstGeom prst="rect">
            <a:avLst/>
          </a:prstGeom>
        </p:spPr>
      </p:pic>
      <p:pic>
        <p:nvPicPr>
          <p:cNvPr id="8" name="Picture 7" descr="A graph of a function&#10;&#10;Description automatically generated">
            <a:extLst>
              <a:ext uri="{FF2B5EF4-FFF2-40B4-BE49-F238E27FC236}">
                <a16:creationId xmlns:a16="http://schemas.microsoft.com/office/drawing/2014/main" id="{98855815-67F6-3171-6B8D-D41F93584E27}"/>
              </a:ext>
            </a:extLst>
          </p:cNvPr>
          <p:cNvPicPr>
            <a:picLocks noChangeAspect="1"/>
          </p:cNvPicPr>
          <p:nvPr/>
        </p:nvPicPr>
        <p:blipFill rotWithShape="1">
          <a:blip r:embed="rId3">
            <a:extLst>
              <a:ext uri="{28A0092B-C50C-407E-A947-70E740481C1C}">
                <a14:useLocalDpi xmlns:a14="http://schemas.microsoft.com/office/drawing/2010/main" val="0"/>
              </a:ext>
            </a:extLst>
          </a:blip>
          <a:srcRect l="2737" t="9111" r="8669" b="4811"/>
          <a:stretch/>
        </p:blipFill>
        <p:spPr>
          <a:xfrm>
            <a:off x="5083278" y="1145457"/>
            <a:ext cx="7108722" cy="5712543"/>
          </a:xfrm>
          <a:prstGeom prst="rect">
            <a:avLst/>
          </a:prstGeom>
        </p:spPr>
      </p:pic>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3D224004-2E34-735E-2D8F-F1124F19D8B8}"/>
                  </a:ext>
                </a:extLst>
              </p:cNvPr>
              <p:cNvSpPr>
                <a:spLocks noGrp="1"/>
              </p:cNvSpPr>
              <p:nvPr>
                <p:ph idx="1"/>
              </p:nvPr>
            </p:nvSpPr>
            <p:spPr>
              <a:xfrm>
                <a:off x="98324" y="662346"/>
                <a:ext cx="5191432" cy="2287332"/>
              </a:xfrm>
            </p:spPr>
            <p:txBody>
              <a:bodyPr>
                <a:normAutofit fontScale="77500" lnSpcReduction="20000"/>
              </a:bodyPr>
              <a:lstStyle/>
              <a:p>
                <a:pPr marL="0" indent="0">
                  <a:buNone/>
                </a:pPr>
                <a:r>
                  <a:rPr lang="en-CA" sz="1600" b="1" dirty="0"/>
                  <a:t>Fonction MMS </a:t>
                </a:r>
                <a:r>
                  <a:rPr lang="en-CA" sz="1600" b="1" dirty="0" err="1"/>
                  <a:t>choisie</a:t>
                </a:r>
                <a:r>
                  <a:rPr lang="en-CA" sz="1600" b="1" dirty="0"/>
                  <a:t>:  </a:t>
                </a:r>
                <a14:m>
                  <m:oMath xmlns:m="http://schemas.openxmlformats.org/officeDocument/2006/math">
                    <m:acc>
                      <m:accPr>
                        <m:chr m:val="̂"/>
                        <m:ctrlPr>
                          <a:rPr lang="en-CA" sz="1600" b="1" i="1">
                            <a:latin typeface="Cambria Math" panose="02040503050406030204" pitchFamily="18" charset="0"/>
                          </a:rPr>
                        </m:ctrlPr>
                      </m:accPr>
                      <m:e>
                        <m:r>
                          <a:rPr lang="en-CA" sz="1600" b="1" i="1">
                            <a:latin typeface="Cambria Math" panose="02040503050406030204" pitchFamily="18" charset="0"/>
                          </a:rPr>
                          <m:t>𝑪</m:t>
                        </m:r>
                      </m:e>
                    </m:acc>
                    <m:r>
                      <a:rPr lang="en-CA" sz="1600" b="1" i="1" smtClean="0">
                        <a:latin typeface="Cambria Math" panose="02040503050406030204" pitchFamily="18" charset="0"/>
                      </a:rPr>
                      <m:t>=</m:t>
                    </m:r>
                    <m:sSup>
                      <m:sSupPr>
                        <m:ctrlPr>
                          <a:rPr lang="en-CA" sz="1600" b="1" i="1" smtClean="0">
                            <a:latin typeface="Cambria Math" panose="02040503050406030204" pitchFamily="18" charset="0"/>
                          </a:rPr>
                        </m:ctrlPr>
                      </m:sSupPr>
                      <m:e>
                        <m:r>
                          <a:rPr lang="en-CA" sz="1600" b="1" i="1" smtClean="0">
                            <a:latin typeface="Cambria Math" panose="02040503050406030204" pitchFamily="18" charset="0"/>
                          </a:rPr>
                          <m:t>𝒓</m:t>
                        </m:r>
                      </m:e>
                      <m:sup>
                        <m:r>
                          <a:rPr lang="en-CA" sz="1600" b="1" i="1" smtClean="0">
                            <a:latin typeface="Cambria Math" panose="02040503050406030204" pitchFamily="18" charset="0"/>
                          </a:rPr>
                          <m:t>𝟐</m:t>
                        </m:r>
                      </m:sup>
                    </m:sSup>
                    <m:d>
                      <m:dPr>
                        <m:ctrlPr>
                          <a:rPr lang="en-CA" sz="1600" b="1" i="1" smtClean="0">
                            <a:latin typeface="Cambria Math" panose="02040503050406030204" pitchFamily="18" charset="0"/>
                          </a:rPr>
                        </m:ctrlPr>
                      </m:dPr>
                      <m:e>
                        <m:r>
                          <a:rPr lang="en-CA" sz="1600" b="1" i="1" smtClean="0">
                            <a:latin typeface="Cambria Math" panose="02040503050406030204" pitchFamily="18" charset="0"/>
                          </a:rPr>
                          <m:t>𝑹</m:t>
                        </m:r>
                        <m:r>
                          <a:rPr lang="en-CA" sz="1600" b="1" i="1" smtClean="0">
                            <a:latin typeface="Cambria Math" panose="02040503050406030204" pitchFamily="18" charset="0"/>
                          </a:rPr>
                          <m:t>−</m:t>
                        </m:r>
                        <m:r>
                          <a:rPr lang="en-CA" sz="1600" b="1" i="1" smtClean="0">
                            <a:latin typeface="Cambria Math" panose="02040503050406030204" pitchFamily="18" charset="0"/>
                          </a:rPr>
                          <m:t>𝒓</m:t>
                        </m:r>
                      </m:e>
                    </m:d>
                    <m:r>
                      <a:rPr lang="en-CA" sz="1600" b="1" i="1" smtClean="0">
                        <a:latin typeface="Cambria Math" panose="02040503050406030204" pitchFamily="18" charset="0"/>
                      </a:rPr>
                      <m:t>𝒕</m:t>
                    </m:r>
                    <m:r>
                      <a:rPr lang="en-CA" sz="1600" b="1" i="1" smtClean="0">
                        <a:latin typeface="Cambria Math" panose="02040503050406030204" pitchFamily="18" charset="0"/>
                      </a:rPr>
                      <m:t>.</m:t>
                    </m:r>
                    <m:func>
                      <m:funcPr>
                        <m:ctrlPr>
                          <a:rPr lang="en-CA" sz="1600" b="1" i="1" smtClean="0">
                            <a:latin typeface="Cambria Math" panose="02040503050406030204" pitchFamily="18" charset="0"/>
                          </a:rPr>
                        </m:ctrlPr>
                      </m:funcPr>
                      <m:fName>
                        <m:r>
                          <a:rPr lang="en-CA" sz="1600" b="1" i="0" smtClean="0">
                            <a:latin typeface="Cambria Math" panose="02040503050406030204" pitchFamily="18" charset="0"/>
                          </a:rPr>
                          <m:t>𝐞𝐱𝐩</m:t>
                        </m:r>
                      </m:fName>
                      <m:e>
                        <m:d>
                          <m:dPr>
                            <m:ctrlPr>
                              <a:rPr lang="en-CA" sz="1600" b="1" i="1" smtClean="0">
                                <a:latin typeface="Cambria Math" panose="02040503050406030204" pitchFamily="18" charset="0"/>
                              </a:rPr>
                            </m:ctrlPr>
                          </m:dPr>
                          <m:e>
                            <m:r>
                              <a:rPr lang="en-CA" sz="1600" b="1" i="1" smtClean="0">
                                <a:latin typeface="Cambria Math" panose="02040503050406030204" pitchFamily="18" charset="0"/>
                              </a:rPr>
                              <m:t>−</m:t>
                            </m:r>
                            <m:sSub>
                              <m:sSubPr>
                                <m:ctrlPr>
                                  <a:rPr lang="en-CA" sz="1600" b="1" i="1" smtClean="0">
                                    <a:latin typeface="Cambria Math" panose="02040503050406030204" pitchFamily="18" charset="0"/>
                                  </a:rPr>
                                </m:ctrlPr>
                              </m:sSubPr>
                              <m:e>
                                <m:r>
                                  <a:rPr lang="en-CA" sz="1600" b="1" i="1" smtClean="0">
                                    <a:latin typeface="Cambria Math" panose="02040503050406030204" pitchFamily="18" charset="0"/>
                                  </a:rPr>
                                  <m:t>𝑫</m:t>
                                </m:r>
                              </m:e>
                              <m:sub>
                                <m:r>
                                  <a:rPr lang="en-CA" sz="1600" b="1" i="1" smtClean="0">
                                    <a:latin typeface="Cambria Math" panose="02040503050406030204" pitchFamily="18" charset="0"/>
                                  </a:rPr>
                                  <m:t>𝒆𝒇𝒇</m:t>
                                </m:r>
                              </m:sub>
                            </m:sSub>
                            <m:r>
                              <a:rPr lang="en-CA" sz="1600" b="1" i="1" smtClean="0">
                                <a:latin typeface="Cambria Math" panose="02040503050406030204" pitchFamily="18" charset="0"/>
                              </a:rPr>
                              <m:t>.</m:t>
                            </m:r>
                            <m:r>
                              <a:rPr lang="en-CA" sz="1600" b="1" i="1" smtClean="0">
                                <a:latin typeface="Cambria Math" panose="02040503050406030204" pitchFamily="18" charset="0"/>
                              </a:rPr>
                              <m:t>𝒕</m:t>
                            </m:r>
                          </m:e>
                        </m:d>
                      </m:e>
                    </m:func>
                  </m:oMath>
                </a14:m>
                <a:endParaRPr lang="en-CA" sz="1600" b="1" dirty="0"/>
              </a:p>
              <a:p>
                <a:pPr marL="0" indent="0" algn="just">
                  <a:buNone/>
                </a:pPr>
                <a:r>
                  <a:rPr lang="en-CA" sz="1600" dirty="0"/>
                  <a:t>On observe sur le </a:t>
                </a:r>
                <a:r>
                  <a:rPr lang="en-CA" sz="1600" dirty="0" err="1"/>
                  <a:t>graphe</a:t>
                </a:r>
                <a:r>
                  <a:rPr lang="en-CA" sz="1600" dirty="0"/>
                  <a:t> de droite que pour tout temps final de resolution </a:t>
                </a:r>
                <a:r>
                  <a:rPr lang="en-CA" sz="1600" dirty="0" err="1"/>
                  <a:t>choisi</a:t>
                </a:r>
                <a:r>
                  <a:rPr lang="en-CA" sz="1600" dirty="0"/>
                  <a:t>, les </a:t>
                </a:r>
                <a:r>
                  <a:rPr lang="en-CA" sz="1600" dirty="0" err="1"/>
                  <a:t>courbes</a:t>
                </a:r>
                <a:r>
                  <a:rPr lang="en-CA" sz="1600" dirty="0"/>
                  <a:t> MMS et la solution </a:t>
                </a:r>
                <a:r>
                  <a:rPr lang="en-CA" sz="1600" dirty="0" err="1"/>
                  <a:t>numériques</a:t>
                </a:r>
                <a:r>
                  <a:rPr lang="en-CA" sz="1600" dirty="0"/>
                  <a:t> se </a:t>
                </a:r>
                <a:r>
                  <a:rPr lang="en-CA" sz="1600" dirty="0" err="1"/>
                  <a:t>superposent</a:t>
                </a:r>
                <a:r>
                  <a:rPr lang="en-CA" sz="1600" dirty="0"/>
                  <a:t> quasi-</a:t>
                </a:r>
                <a:r>
                  <a:rPr lang="en-CA" sz="1600" dirty="0" err="1"/>
                  <a:t>parfaitement</a:t>
                </a:r>
                <a:r>
                  <a:rPr lang="en-CA" sz="1600" dirty="0"/>
                  <a:t> (avec un choix </a:t>
                </a:r>
                <a:r>
                  <a:rPr lang="en-CA" sz="1600" dirty="0" err="1"/>
                  <a:t>approprié</a:t>
                </a:r>
                <a:r>
                  <a:rPr lang="en-CA" sz="1600" dirty="0"/>
                  <a:t> de </a:t>
                </a:r>
                <a:r>
                  <a:rPr lang="en-CA" sz="1600" dirty="0" err="1"/>
                  <a:t>dr</a:t>
                </a:r>
                <a:r>
                  <a:rPr lang="en-CA" sz="1600" dirty="0"/>
                  <a:t> et dt </a:t>
                </a:r>
                <a:r>
                  <a:rPr lang="en-CA" sz="1600" dirty="0" err="1"/>
                  <a:t>selon</a:t>
                </a:r>
                <a:r>
                  <a:rPr lang="en-CA" sz="1600" dirty="0"/>
                  <a:t> la relation de </a:t>
                </a:r>
                <a:r>
                  <a:rPr lang="en-CA" sz="1600" dirty="0" err="1"/>
                  <a:t>contrainte</a:t>
                </a:r>
                <a:r>
                  <a:rPr lang="en-CA" sz="1600" dirty="0"/>
                  <a:t> qui les lie: </a:t>
                </a:r>
                <a14:m>
                  <m:oMath xmlns:m="http://schemas.openxmlformats.org/officeDocument/2006/math">
                    <m:r>
                      <m:rPr>
                        <m:sty m:val="p"/>
                      </m:rPr>
                      <a:rPr lang="en-CA" sz="1600" smtClean="0">
                        <a:latin typeface="Cambria Math" panose="02040503050406030204" pitchFamily="18" charset="0"/>
                      </a:rPr>
                      <m:t>Δ</m:t>
                    </m:r>
                    <m:r>
                      <a:rPr lang="en-CA" sz="1600" i="1">
                        <a:latin typeface="Cambria Math" panose="02040503050406030204" pitchFamily="18" charset="0"/>
                      </a:rPr>
                      <m:t>𝑡</m:t>
                    </m:r>
                    <m:r>
                      <a:rPr lang="en-CA" sz="1600" b="0" i="1" smtClean="0">
                        <a:latin typeface="Cambria Math" panose="02040503050406030204" pitchFamily="18" charset="0"/>
                      </a:rPr>
                      <m:t>=</m:t>
                    </m:r>
                    <m:f>
                      <m:fPr>
                        <m:ctrlPr>
                          <a:rPr lang="en-CA" sz="1600" i="1">
                            <a:latin typeface="Cambria Math" panose="02040503050406030204" pitchFamily="18" charset="0"/>
                          </a:rPr>
                        </m:ctrlPr>
                      </m:fPr>
                      <m:num>
                        <m:r>
                          <a:rPr lang="en-CA" sz="1600" b="0" i="1" smtClean="0">
                            <a:latin typeface="Cambria Math" panose="02040503050406030204" pitchFamily="18" charset="0"/>
                          </a:rPr>
                          <m:t>0.5</m:t>
                        </m:r>
                        <m:r>
                          <m:rPr>
                            <m:sty m:val="p"/>
                          </m:rPr>
                          <a:rPr lang="en-CA" sz="1600">
                            <a:latin typeface="Cambria Math" panose="02040503050406030204" pitchFamily="18" charset="0"/>
                          </a:rPr>
                          <m:t>Δ</m:t>
                        </m:r>
                        <m:sSup>
                          <m:sSupPr>
                            <m:ctrlPr>
                              <a:rPr lang="en-CA" sz="1600" i="1">
                                <a:latin typeface="Cambria Math" panose="02040503050406030204" pitchFamily="18" charset="0"/>
                              </a:rPr>
                            </m:ctrlPr>
                          </m:sSupPr>
                          <m:e>
                            <m:r>
                              <a:rPr lang="en-CA" sz="1600" i="1">
                                <a:latin typeface="Cambria Math" panose="02040503050406030204" pitchFamily="18" charset="0"/>
                              </a:rPr>
                              <m:t>𝑟</m:t>
                            </m:r>
                          </m:e>
                          <m:sup>
                            <m:r>
                              <a:rPr lang="en-CA" sz="1600" i="1">
                                <a:latin typeface="Cambria Math" panose="02040503050406030204" pitchFamily="18" charset="0"/>
                              </a:rPr>
                              <m:t>2</m:t>
                            </m:r>
                          </m:sup>
                        </m:sSup>
                      </m:num>
                      <m:den>
                        <m:sSub>
                          <m:sSubPr>
                            <m:ctrlPr>
                              <a:rPr lang="en-CA" sz="1600" i="1">
                                <a:latin typeface="Cambria Math" panose="02040503050406030204" pitchFamily="18" charset="0"/>
                              </a:rPr>
                            </m:ctrlPr>
                          </m:sSubPr>
                          <m:e>
                            <m:r>
                              <a:rPr lang="en-CA" sz="1600" i="1">
                                <a:latin typeface="Cambria Math" panose="02040503050406030204" pitchFamily="18" charset="0"/>
                              </a:rPr>
                              <m:t>10</m:t>
                            </m:r>
                            <m:r>
                              <a:rPr lang="en-CA" sz="1600" b="0" i="1" smtClean="0">
                                <a:latin typeface="Cambria Math" panose="02040503050406030204" pitchFamily="18" charset="0"/>
                              </a:rPr>
                              <m:t> </m:t>
                            </m:r>
                            <m:r>
                              <a:rPr lang="en-CA" sz="1600" i="1">
                                <a:latin typeface="Cambria Math" panose="02040503050406030204" pitchFamily="18" charset="0"/>
                              </a:rPr>
                              <m:t>𝐷</m:t>
                            </m:r>
                          </m:e>
                          <m:sub>
                            <m:r>
                              <a:rPr lang="en-CA" sz="1600" i="1">
                                <a:latin typeface="Cambria Math" panose="02040503050406030204" pitchFamily="18" charset="0"/>
                              </a:rPr>
                              <m:t>𝑒𝑓𝑓</m:t>
                            </m:r>
                          </m:sub>
                        </m:sSub>
                      </m:den>
                    </m:f>
                  </m:oMath>
                </a14:m>
                <a:r>
                  <a:rPr lang="en-CA" sz="1600" dirty="0"/>
                  <a:t>, </a:t>
                </a:r>
                <a:r>
                  <a:rPr lang="en-CA" sz="1600" dirty="0" err="1"/>
                  <a:t>tel</a:t>
                </a:r>
                <a:r>
                  <a:rPr lang="en-CA" sz="1600" dirty="0"/>
                  <a:t> que sera </a:t>
                </a:r>
                <a:r>
                  <a:rPr lang="en-CA" sz="1600" dirty="0" err="1"/>
                  <a:t>discuté</a:t>
                </a:r>
                <a:r>
                  <a:rPr lang="en-CA" sz="1600" dirty="0"/>
                  <a:t> plus tard).</a:t>
                </a:r>
              </a:p>
              <a:p>
                <a:pPr marL="0" indent="0" algn="just">
                  <a:buNone/>
                </a:pPr>
                <a:r>
                  <a:rPr lang="en-CA" sz="1600" dirty="0"/>
                  <a:t>On note que les conditions ne Neumann et de Dirichlet </a:t>
                </a:r>
                <a:r>
                  <a:rPr lang="en-CA" sz="1600" dirty="0" err="1"/>
                  <a:t>sont</a:t>
                </a:r>
                <a:r>
                  <a:rPr lang="en-CA" sz="1600" dirty="0"/>
                  <a:t> </a:t>
                </a:r>
                <a:r>
                  <a:rPr lang="en-CA" sz="1600" dirty="0" err="1"/>
                  <a:t>respectées</a:t>
                </a:r>
                <a:r>
                  <a:rPr lang="en-CA" sz="1600" dirty="0"/>
                  <a:t> à r=0 et r=0.5m </a:t>
                </a:r>
                <a:r>
                  <a:rPr lang="en-CA" sz="1600" dirty="0" err="1"/>
                  <a:t>respectivement</a:t>
                </a:r>
                <a:r>
                  <a:rPr lang="en-CA" sz="1600" dirty="0"/>
                  <a:t>, et que les deux </a:t>
                </a:r>
                <a:r>
                  <a:rPr lang="en-CA" sz="1600" dirty="0" err="1"/>
                  <a:t>fonctions</a:t>
                </a:r>
                <a:r>
                  <a:rPr lang="en-CA" sz="1600" dirty="0"/>
                  <a:t> </a:t>
                </a:r>
                <a:r>
                  <a:rPr lang="en-CA" sz="1600" dirty="0" err="1"/>
                  <a:t>s’annulent</a:t>
                </a:r>
                <a:r>
                  <a:rPr lang="en-CA" sz="1600" dirty="0"/>
                  <a:t> à t=0 (condition </a:t>
                </a:r>
                <a:r>
                  <a:rPr lang="en-CA" sz="1600" dirty="0" err="1"/>
                  <a:t>initiale</a:t>
                </a:r>
                <a:r>
                  <a:rPr lang="en-CA" sz="1600" dirty="0"/>
                  <a:t>).</a:t>
                </a:r>
              </a:p>
              <a:p>
                <a:pPr marL="0" indent="0" algn="just">
                  <a:buNone/>
                </a:pPr>
                <a:r>
                  <a:rPr lang="en-CA" sz="1600" dirty="0"/>
                  <a:t>On </a:t>
                </a:r>
                <a:r>
                  <a:rPr lang="en-CA" sz="1600" dirty="0" err="1"/>
                  <a:t>voit</a:t>
                </a:r>
                <a:r>
                  <a:rPr lang="en-CA" sz="1600" dirty="0"/>
                  <a:t> </a:t>
                </a:r>
                <a:r>
                  <a:rPr lang="en-CA" sz="1600" dirty="0" err="1"/>
                  <a:t>aussi</a:t>
                </a:r>
                <a:r>
                  <a:rPr lang="en-CA" sz="1600" dirty="0"/>
                  <a:t> que le </a:t>
                </a:r>
                <a:r>
                  <a:rPr lang="en-CA" sz="1600" dirty="0" err="1"/>
                  <a:t>terme</a:t>
                </a:r>
                <a:r>
                  <a:rPr lang="en-CA" sz="1600" dirty="0"/>
                  <a:t> source </a:t>
                </a:r>
                <a:r>
                  <a:rPr lang="en-CA" sz="1600" dirty="0" err="1"/>
                  <a:t>est</a:t>
                </a:r>
                <a:r>
                  <a:rPr lang="en-CA" sz="1600" dirty="0"/>
                  <a:t> negligeable (</a:t>
                </a:r>
                <a:r>
                  <a:rPr lang="en-CA" sz="1600" dirty="0" err="1"/>
                  <a:t>ordre</a:t>
                </a:r>
                <a:r>
                  <a:rPr lang="en-CA" sz="1600" dirty="0"/>
                  <a:t> de 1e-10) tout au long de la resolution, du regime </a:t>
                </a:r>
                <a:r>
                  <a:rPr lang="en-CA" sz="1600" dirty="0" err="1"/>
                  <a:t>transitoire</a:t>
                </a:r>
                <a:r>
                  <a:rPr lang="en-CA" sz="1600" dirty="0"/>
                  <a:t> </a:t>
                </a:r>
                <a:r>
                  <a:rPr lang="en-CA" sz="1600" dirty="0" err="1"/>
                  <a:t>jusqu’au</a:t>
                </a:r>
                <a:r>
                  <a:rPr lang="en-CA" sz="1600" dirty="0"/>
                  <a:t> regime permanent, </a:t>
                </a:r>
                <a:r>
                  <a:rPr lang="en-CA" sz="1600" dirty="0" err="1"/>
                  <a:t>ce</a:t>
                </a:r>
                <a:r>
                  <a:rPr lang="en-CA" sz="1600" dirty="0"/>
                  <a:t> qui </a:t>
                </a:r>
                <a:r>
                  <a:rPr lang="en-CA" sz="1600" dirty="0" err="1"/>
                  <a:t>permet</a:t>
                </a:r>
                <a:r>
                  <a:rPr lang="en-CA" sz="1600" dirty="0"/>
                  <a:t> </a:t>
                </a:r>
                <a:r>
                  <a:rPr lang="en-CA" sz="1600" dirty="0" err="1"/>
                  <a:t>d’assurer</a:t>
                </a:r>
                <a:r>
                  <a:rPr lang="en-CA" sz="1600" dirty="0"/>
                  <a:t> la convergence de </a:t>
                </a:r>
                <a:r>
                  <a:rPr lang="en-CA" sz="1600" dirty="0" err="1"/>
                  <a:t>toutes</a:t>
                </a:r>
                <a:r>
                  <a:rPr lang="en-CA" sz="1600" dirty="0"/>
                  <a:t> les </a:t>
                </a:r>
                <a:r>
                  <a:rPr lang="en-CA" sz="1600" dirty="0" err="1"/>
                  <a:t>courbes</a:t>
                </a:r>
                <a:r>
                  <a:rPr lang="en-CA" sz="1600" dirty="0"/>
                  <a:t> aux </a:t>
                </a:r>
                <a:r>
                  <a:rPr lang="en-CA" sz="1600" dirty="0" err="1"/>
                  <a:t>alentours</a:t>
                </a:r>
                <a:r>
                  <a:rPr lang="en-CA" sz="1600" dirty="0"/>
                  <a:t> de </a:t>
                </a:r>
                <a14:m>
                  <m:oMath xmlns:m="http://schemas.openxmlformats.org/officeDocument/2006/math">
                    <m:acc>
                      <m:accPr>
                        <m:chr m:val="̂"/>
                        <m:ctrlPr>
                          <a:rPr lang="en-CA" sz="1600" i="1" smtClean="0">
                            <a:latin typeface="Cambria Math" panose="02040503050406030204" pitchFamily="18" charset="0"/>
                          </a:rPr>
                        </m:ctrlPr>
                      </m:accPr>
                      <m:e>
                        <m:r>
                          <a:rPr lang="en-CA" sz="1600" b="0" i="1" smtClean="0">
                            <a:latin typeface="Cambria Math" panose="02040503050406030204" pitchFamily="18" charset="0"/>
                          </a:rPr>
                          <m:t>𝐶</m:t>
                        </m:r>
                      </m:e>
                    </m:acc>
                    <m:r>
                      <a:rPr lang="en-CA" sz="1600" b="0" i="1" smtClean="0">
                        <a:latin typeface="Cambria Math" panose="02040503050406030204" pitchFamily="18" charset="0"/>
                      </a:rPr>
                      <m:t>=0</m:t>
                    </m:r>
                  </m:oMath>
                </a14:m>
                <a:r>
                  <a:rPr lang="en-CA" sz="1600" dirty="0"/>
                  <a:t> à </a:t>
                </a:r>
                <a14:m>
                  <m:oMath xmlns:m="http://schemas.openxmlformats.org/officeDocument/2006/math">
                    <m:r>
                      <a:rPr lang="en-CA" sz="1600" b="0" i="1" smtClean="0">
                        <a:latin typeface="Cambria Math" panose="02040503050406030204" pitchFamily="18" charset="0"/>
                      </a:rPr>
                      <m:t>𝑟</m:t>
                    </m:r>
                    <m:r>
                      <a:rPr lang="en-CA" sz="1600" b="0" i="1" smtClean="0">
                        <a:latin typeface="Cambria Math" panose="02040503050406030204" pitchFamily="18" charset="0"/>
                      </a:rPr>
                      <m:t>=0</m:t>
                    </m:r>
                  </m:oMath>
                </a14:m>
                <a:r>
                  <a:rPr lang="en-CA" sz="1600" dirty="0"/>
                  <a:t>.</a:t>
                </a:r>
              </a:p>
            </p:txBody>
          </p:sp>
        </mc:Choice>
        <mc:Fallback xmlns="">
          <p:sp>
            <p:nvSpPr>
              <p:cNvPr id="9" name="Content Placeholder 2">
                <a:extLst>
                  <a:ext uri="{FF2B5EF4-FFF2-40B4-BE49-F238E27FC236}">
                    <a16:creationId xmlns:a16="http://schemas.microsoft.com/office/drawing/2014/main" id="{3D224004-2E34-735E-2D8F-F1124F19D8B8}"/>
                  </a:ext>
                </a:extLst>
              </p:cNvPr>
              <p:cNvSpPr>
                <a:spLocks noGrp="1" noRot="1" noChangeAspect="1" noMove="1" noResize="1" noEditPoints="1" noAdjustHandles="1" noChangeArrowheads="1" noChangeShapeType="1" noTextEdit="1"/>
              </p:cNvSpPr>
              <p:nvPr>
                <p:ph idx="1"/>
              </p:nvPr>
            </p:nvSpPr>
            <p:spPr>
              <a:xfrm>
                <a:off x="98324" y="662346"/>
                <a:ext cx="5191432" cy="2287332"/>
              </a:xfrm>
              <a:blipFill>
                <a:blip r:embed="rId4"/>
                <a:stretch>
                  <a:fillRect t="-1867"/>
                </a:stretch>
              </a:blipFill>
            </p:spPr>
            <p:txBody>
              <a:bodyPr/>
              <a:lstStyle/>
              <a:p>
                <a:r>
                  <a:rPr lang="en-CA">
                    <a:noFill/>
                  </a:rPr>
                  <a:t> </a:t>
                </a:r>
              </a:p>
            </p:txBody>
          </p:sp>
        </mc:Fallback>
      </mc:AlternateContent>
      <p:sp>
        <p:nvSpPr>
          <p:cNvPr id="10" name="Title 1">
            <a:extLst>
              <a:ext uri="{FF2B5EF4-FFF2-40B4-BE49-F238E27FC236}">
                <a16:creationId xmlns:a16="http://schemas.microsoft.com/office/drawing/2014/main" id="{FA4F8F06-5942-B134-6B47-40E236ABEA10}"/>
              </a:ext>
            </a:extLst>
          </p:cNvPr>
          <p:cNvSpPr txBox="1">
            <a:spLocks/>
          </p:cNvSpPr>
          <p:nvPr/>
        </p:nvSpPr>
        <p:spPr>
          <a:xfrm>
            <a:off x="990600" y="0"/>
            <a:ext cx="10515600" cy="6623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dirty="0"/>
              <a:t>B-a) </a:t>
            </a:r>
            <a:r>
              <a:rPr lang="en-CA" sz="2500" dirty="0" err="1"/>
              <a:t>Fonction</a:t>
            </a:r>
            <a:r>
              <a:rPr lang="en-CA" sz="2500" dirty="0"/>
              <a:t> MMS et </a:t>
            </a:r>
            <a:r>
              <a:rPr lang="en-CA" sz="2500" dirty="0" err="1"/>
              <a:t>graphique</a:t>
            </a:r>
            <a:endParaRPr lang="en-CA" sz="2500" dirty="0"/>
          </a:p>
        </p:txBody>
      </p:sp>
    </p:spTree>
    <p:extLst>
      <p:ext uri="{BB962C8B-B14F-4D97-AF65-F5344CB8AC3E}">
        <p14:creationId xmlns:p14="http://schemas.microsoft.com/office/powerpoint/2010/main" val="5032439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SOL LIVELINK TAG" val="&lt;!-- &#10;PropSet elements are populated with properties elements in format &lt;Property name=&quot;&quot; value=&quot;&quot; type=&quot;&quot;/&gt;&#10;LinkType element has either Image, or Table as value.&#10;--&gt;&#10;&lt;Root completeVersion=&quot;5.6.0.x&quot; formatVersion=&quot;2.0.0.0&quot; version=&quot;5.6.0.401&quot;&gt;&#10;  &lt;VersionInformation&gt;&#10;    &lt;Version&gt;1&lt;/Version&gt;&#10;  &lt;/VersionInformation&gt;&#10;  &lt;Entity&gt;/result/feature/pg7&lt;/Entity&gt;&#10;  &lt;Tag&gt;pg7&lt;/Tag&gt;&#10;  &lt;Node&gt;Results &amp;gt; Concentration Dev1&lt;/Node&gt;&#10;  &lt;LinkType&gt;Image&lt;/LinkType&gt;&#10;  &lt;ModelLink directoryType=&quot;none&quot;&gt;C:\Users\benda\OneDrive\Documents\GitHub\MEC8211DEV2\bin\Dev2.mph&lt;/ModelLink&gt;&#10;  &lt;LocalPath&gt;Dev2.mph&lt;/LocalPath&gt;&#10;  &lt;SDim&gt;1&lt;/SDim&gt;&#10;  &lt;Locked&gt;false&lt;/Locked&gt;&#10;  &lt;PropSet id=&quot;image&quot;&gt;&#10;    &lt;Property name=&quot;view&quot; type=&quot;reference&quot; value=&quot;auto&quot; /&gt;&#10;    &lt;Property name=&quot;animating&quot; type=&quot;bool&quot; value=&quot;off&quot; /&gt;&#10;    &lt;Property name=&quot;isclientfile&quot; type=&quot;bool&quot; value=&quot;on&quot; /&gt;&#10;    &lt;Property name=&quot;size&quot; type=&quot;string&quot; value=&quot;presentation&quot; /&gt;&#10;    &lt;Property name=&quot;hiddensize&quot; type=&quot;group&quot; value=&quot;manual&quot; /&gt;&#10;    &lt;Property name=&quot;unit&quot; type=&quot;group&quot; value=&quot;px&quot; /&gt;&#10;    &lt;Property name=&quot;lockratio&quot; type=&quot;bool&quot; value=&quot;off&quot; /&gt;&#10;    &lt;Property name=&quot;aspectratio&quot; type=&quot;real&quot; value=&quot;1&quot; /&gt;&#10;    &lt;Property name=&quot;width&quot; type=&quot;real&quot; value=&quot;874&quot; /&gt;&#10;    &lt;Property name=&quot;height&quot; type=&quot;real&quot; value=&quot;656&quot; /&gt;&#10;    &lt;Property name=&quot;resolution&quot; type=&quot;integer&quot; value=&quot;96&quot; /&gt;&#10;    &lt;Property name=&quot;sizedesc&quot; type=&quot;string&quot; value=&quot;231 x 174 mm&quot; /&gt;&#10;    &lt;Property name=&quot;widthpx&quot; type=&quot;integer&quot; value=&quot;0&quot; /&gt;&#10;    &lt;Property name=&quot;heightpx&quot; type=&quot;integer&quot; value=&quot;0&quot; /&gt;&#10;    &lt;Property name=&quot;widthexact&quot; type=&quot;real&quot; value=&quot;0&quot; /&gt;&#10;    &lt;Property name=&quot;heightexact&quot; type=&quot;real&quot; value=&quot;0&quot; /&gt;&#10;    &lt;Property name=&quot;exactstored&quot; type=&quot;bool&quot; value=&quot;off&quot; /&gt;&#10;    &lt;Property name=&quot;usage&quot; type=&quot;group&quot; value=&quot;dialog&quot; /&gt;&#10;    &lt;Property name=&quot;screensizedesc&quot; type=&quot;string&quot; value=&quot;840 x 333 px&quot; /&gt;&#10;    &lt;Property name=&quot;zoomextents&quot; type=&quot;bool&quot; value=&quot;off&quot; /&gt;&#10;    &lt;Property name=&quot;antialias&quot; type=&quot;bool&quot; value=&quot;on&quot; /&gt;&#10;    &lt;Property name=&quot;screenwidthpx&quot; type=&quot;integer&quot; value=&quot;840&quot; /&gt;&#10;    &lt;Property name=&quot;screenheightpx&quot; type=&quot;integer&quot; value=&quot;333&quot; /&gt;&#10;    &lt;Property name=&quot;linkpossible&quot; type=&quot;bool&quot; value=&quot;on&quot; /&gt;&#10;    &lt;Property name=&quot;heightmultiple&quot; type=&quot;integer&quot; value=&quot;1&quot; /&gt;&#10;    &lt;Property name=&quot;zoomlevel&quot; type=&quot;integer&quot; value=&quot;0&quot; /&gt;&#10;    &lt;Property name=&quot;saveepscopy&quot; type=&quot;bool&quot; value=&quot;off&quot; /&gt;&#10;    &lt;Property name=&quot;resizefactor&quot; type=&quot;integer&quot; value=&quot;1&quot; /&gt;&#10;    &lt;Property name=&quot;saveprefs&quot; type=&quot;bool&quot; value=&quot;on&quot; /&gt;&#10;    &lt;Property name=&quot;decorationscale&quot; type=&quot;real&quot; value=&quot;1&quot; /&gt;&#10;    &lt;Property name=&quot;clearfilenameafterwards&quot; type=&quot;bool&quot; value=&quot;off&quot; /&gt;&#10;    &lt;Property name=&quot;allowlinked&quot; type=&quot;bool&quot; value=&quot;on&quot; /&gt;&#10;    &lt;Property name=&quot;allowpaste&quot; type=&quot;group&quot; value=&quot;on&quot; /&gt;&#10;    &lt;Property name=&quot;target&quot; type=&quot;group&quot; value=&quot;linked&quot; /&gt;&#10;    &lt;Property name=&quot;nodelabel&quot; type=&quot;string&quot; value=&quot;Results &amp;gt; Concentration Dev1&quot; /&gt;&#10;    &lt;Property name=&quot;lockview&quot; type=&quot;bool&quot; value=&quot;off&quot; /&gt;&#10;    &lt;Property name=&quot;linkedinfo&quot; type=&quot;string&quot; value=&quot;&quot; /&gt;&#10;    &lt;Property name=&quot;alloweps&quot; type=&quot;bool&quot; value=&quot;on&quot; /&gt;&#10;    &lt;Property name=&quot;allowgltf&quot; type=&quot;bool&quot; value=&quot;off&quot; /&gt;&#10;    &lt;Property name=&quot;lastwrittenfile&quot; type=&quot;string&quot; value=&quot;&quot; /&gt;&#10;    &lt;Property name=&quot;lastfiletype&quot; type=&quot;string&quot; value=&quot;png&quot; /&gt;&#10;    &lt;Property name=&quot;context&quot; type=&quot;group&quot; value=&quot;standard&quot; /&gt;&#10;    &lt;Property name=&quot;clusterrootonly&quot; type=&quot;bool&quot; value=&quot;off&quot; /&gt;&#10;    &lt;Property name=&quot;layoutmode&quot; type=&quot;group&quot; value=&quot;image&quot; /&gt;&#10;    &lt;Property name=&quot;sdim&quot; type=&quot;group&quot; value=&quot;1&quot; /&gt;&#10;    &lt;Property name=&quot;options1d&quot; type=&quot;group&quot; value=&quot;on&quot; /&gt;&#10;    &lt;Property name=&quot;title1d&quot; type=&quot;bool&quot; value=&quot;on&quot; /&gt;&#10;    &lt;Property name=&quot;legend1d&quot; type=&quot;bool&quot; value=&quot;on&quot; /&gt;&#10;    &lt;Property name=&quot;axes1d&quot; type=&quot;bool&quot; value=&quot;on&quot; /&gt;&#10;    &lt;Property name=&quot;showgrid&quot; type=&quot;bool&quot; value=&quot;on&quot; /&gt;&#10;    &lt;Property name=&quot;logo1d&quot; type=&quot;bool&quot; value=&quot;on&quot; /&gt;&#10;    &lt;Property name=&quot;fontsize&quot; type=&quot;integer&quot; value=&quot;12&quot; /&gt;&#10;    &lt;Property name=&quot;colortheme&quot; type=&quot;string&quot; value=&quot;globaltheme&quot; /&gt;&#10;    &lt;Property name=&quot;background&quot; type=&quot;group&quot; value=&quot;transparent&quot; /&gt;&#10;  &lt;/PropSet&gt;&#10;  &lt;PropSet id=&quot;view&quot;&gt;&#10;    &lt;Property name=&quot;axislimits&quot; type=&quot;group&quot; value=&quot;off&quot; /&gt;&#10;    &lt;Property name=&quot;xmin&quot; type=&quot;real&quot; value=&quot;-0.009537838725744747&quot; /&gt;&#10;    &lt;Property name=&quot;xmax&quot; type=&quot;real&quot; value=&quot;0.5095378387257448&quot; /&gt;&#10;    &lt;Property name=&quot;ymin&quot; type=&quot;real&quot; value=&quot;6.689988535968206&quot; /&gt;&#10;    &lt;Property name=&quot;ymax&quot; type=&quot;real&quot; value=&quot;12.306966651740929&quot; /&gt;&#10;    &lt;Property name=&quot;showsecaxislimit&quot; type=&quot;group&quot; value=&quot;off&quot; /&gt;&#10;    &lt;Property name=&quot;yminsec&quot; type=&quot;real&quot; value=&quot;-1&quot; /&gt;&#10;    &lt;Property name=&quot;ymaxsec&quot; type=&quot;real&quot; value=&quot;1&quot; /&gt;&#10;    &lt;Property name=&quot;preserveaspect&quot; type=&quot;bool&quot; value=&quot;off&quot; /&gt;&#10;    &lt;Property name=&quot;xlog&quot; type=&quot;bool&quot; value=&quot;off&quot; /&gt;&#10;    &lt;Property name=&quot;ylog&quot; type=&quot;bool&quot; value=&quot;off&quot; /&gt;&#10;    &lt;Property name=&quot;showsecylog&quot; type=&quot;group&quot; value=&quot;off&quot; /&gt;&#10;    &lt;Property name=&quot;ylogsec&quot; type=&quot;bool&quot; value=&quot;off&quot; /&gt;&#10;    &lt;Property name=&quot;showgrid&quot; type=&quot;group&quot; value=&quot;on&quot; /&gt;&#10;    &lt;Property name=&quot;showmanualgrid&quot; type=&quot;group&quot; value=&quot;on&quot; /&gt;&#10;    &lt;Property name=&quot;manualgrid&quot; type=&quot;group&quot; value=&quot;off&quot; /&gt;&#10;    &lt;Property name=&quot;showxspacing&quot; type=&quot;group&quot; value=&quot;on&quot; /&gt;&#10;    &lt;Property name=&quot;xspacing&quot; type=&quot;real&quot; value=&quot;1&quot; /&gt;&#10;    &lt;Property name=&quot;showyspacing&quot; type=&quot;group&quot; value=&quot;on&quot; /&gt;&#10;    &lt;Property name=&quot;yspacing&quot; type=&quot;real&quot; value=&quot;1&quot; /&gt;&#10;    &lt;Property name=&quot;showsecyspacing&quot; type=&quot;group&quot; value=&quot;off&quot; /&gt;&#10;    &lt;Property name=&quot;ysecspacing&quot; type=&quot;real&quot; value=&quot;1&quot; /&gt;&#10;    &lt;Property name=&quot;xextra&quot; type=&quot;realarray&quot; value=&quot;&quot; /&gt;&#10;    &lt;Property name=&quot;xextra_vector_method&quot; type=&quot;string&quot; value=&quot;step&quot; /&gt;&#10;    &lt;Property name=&quot;xextra_vector_start&quot; type=&quot;string&quot; value=&quot;&quot; /&gt;&#10;    &lt;Property name=&quot;xextra_vector_stop&quot; type=&quot;string&quot; value=&quot;&quot; /&gt;&#10;    &lt;Property name=&quot;xextra_vector_step&quot; type=&quot;string&quot; value=&quot;&quot; /&gt;&#10;    &lt;Property name=&quot;xextra_vector_numvalues&quot; type=&quot;string&quot; value=&quot;&quot; /&gt;&#10;    &lt;Property name=&quot;xextra_vector_function&quot; type=&quot;string&quot; value=&quot;none&quot; /&gt;&#10;    &lt;Property name=&quot;xextra_vector_interval&quot; type=&quot;string&quot; value=&quot;octave&quot; /&gt;&#10;    &lt;Property name=&quot;xextra_vector_freqperdec&quot; type=&quot;string&quot; value=&quot;&quot; /&gt;&#10;    &lt;Property name=&quot;yextra&quot; type=&quot;realarray&quot; value=&quot;&quot; /&gt;&#10;    &lt;Property name=&quot;yextra_vector_method&quot; type=&quot;string&quot; value=&quot;step&quot; /&gt;&#10;    &lt;Property name=&quot;yextra_vector_start&quot; type=&quot;string&quot; value=&quot;&quot; /&gt;&#10;    &lt;Property name=&quot;yextra_vector_stop&quot; type=&quot;string&quot; value=&quot;&quot; /&gt;&#10;    &lt;Property name=&quot;yextra_vector_step&quot; type=&quot;string&quot; value=&quot;&quot; /&gt;&#10;    &lt;Property name=&quot;yextra_vector_numvalues&quot; type=&quot;string&quot; value=&quot;&quot; /&gt;&#10;    &lt;Property name=&quot;yextra_vector_function&quot; type=&quot;string&quot; value=&quot;none&quot; /&gt;&#10;    &lt;Property name=&quot;yextra_vector_interval&quot; type=&quot;string&quot; value=&quot;octave&quot; /&gt;&#10;    &lt;Property name=&quot;yextra_vector_freqperdec&quot; type=&quot;string&quot; value=&quot;&quot; /&gt;&#10;    &lt;Property name=&quot;showsecyextra&quot; type=&quot;group&quot; value=&quot;off&quot; /&gt;&#10;    &lt;Property name=&quot;ysecextra&quot; type=&quot;realarray&quot; value=&quot;&quot; /&gt;&#10;    &lt;Property name=&quot;ysecextra_vector_method&quot; type=&quot;string&quot; value=&quot;step&quot; /&gt;&#10;    &lt;Property name=&quot;ysecextra_vector_start&quot; type=&quot;string&quot; value=&quot;&quot; /&gt;&#10;    &lt;Property name=&quot;ysecextra_vector_stop&quot; type=&quot;string&quot; value=&quot;&quot; /&gt;&#10;    &lt;Property name=&quot;ysecextra_vector_step&quot; type=&quot;string&quot; value=&quot;&quot; /&gt;&#10;    &lt;Property name=&quot;ysecextra_vector_numvalues&quot; type=&quot;string&quot; value=&quot;&quot; /&gt;&#10;    &lt;Property name=&quot;ysecextra_vector_function&quot; type=&quot;string&quot; value=&quot;none&quot; /&gt;&#10;    &lt;Property name=&quot;ysecextra_vector_interval&quot; type=&quot;string&quot; value=&quot;octave&quot; /&gt;&#10;    &lt;Property name=&quot;ysecextra_vector_freqperdec&quot; type=&quot;string&quot; value=&quot;&quot; /&gt;&#10;  &lt;/PropSet&gt;&#10;  &lt;PropSet id=&quot;camera&quot; /&gt;&#10;  &lt;PropSet id=&quot;axis&quot; /&gt;&#10;  &lt;UpdateTimeStamp&gt;Feb 28, 2024 8:35:59 PM&lt;/UpdateTimeStamp&gt;&#10;&lt;/Root&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3132</TotalTime>
  <Words>2082</Words>
  <Application>Microsoft Office PowerPoint</Application>
  <PresentationFormat>Widescreen</PresentationFormat>
  <Paragraphs>94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Cambria Math</vt:lpstr>
      <vt:lpstr>Office Theme</vt:lpstr>
      <vt:lpstr>Devoir 2 – Vérification de code - MMS</vt:lpstr>
      <vt:lpstr>A-a) Comparaison code à code</vt:lpstr>
      <vt:lpstr>A-a) Comparaison code à code</vt:lpstr>
      <vt:lpstr>A-a) Comparaison code à code</vt:lpstr>
      <vt:lpstr>A-a) Comparaison code à code</vt:lpstr>
      <vt:lpstr>A-a) Comparaison code à code</vt:lpstr>
      <vt:lpstr>A-a) Comparaison code à code</vt:lpstr>
      <vt:lpstr>Rien a dire sur cette diapo?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ACILE SFEIR</cp:lastModifiedBy>
  <cp:revision>63</cp:revision>
  <dcterms:created xsi:type="dcterms:W3CDTF">2024-02-09T05:24:05Z</dcterms:created>
  <dcterms:modified xsi:type="dcterms:W3CDTF">2024-03-05T06:39:32Z</dcterms:modified>
</cp:coreProperties>
</file>